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6" r:id="rId4"/>
  </p:sldMasterIdLst>
  <p:notesMasterIdLst>
    <p:notesMasterId r:id="rId50"/>
  </p:notesMasterIdLst>
  <p:sldIdLst>
    <p:sldId id="549" r:id="rId5"/>
    <p:sldId id="259" r:id="rId6"/>
    <p:sldId id="531" r:id="rId7"/>
    <p:sldId id="532" r:id="rId8"/>
    <p:sldId id="257" r:id="rId9"/>
    <p:sldId id="256" r:id="rId10"/>
    <p:sldId id="552" r:id="rId11"/>
    <p:sldId id="420" r:id="rId12"/>
    <p:sldId id="543" r:id="rId13"/>
    <p:sldId id="297" r:id="rId14"/>
    <p:sldId id="313" r:id="rId15"/>
    <p:sldId id="571" r:id="rId16"/>
    <p:sldId id="260" r:id="rId17"/>
    <p:sldId id="561" r:id="rId18"/>
    <p:sldId id="550" r:id="rId19"/>
    <p:sldId id="533" r:id="rId20"/>
    <p:sldId id="557" r:id="rId21"/>
    <p:sldId id="572" r:id="rId22"/>
    <p:sldId id="569" r:id="rId23"/>
    <p:sldId id="559" r:id="rId24"/>
    <p:sldId id="554" r:id="rId25"/>
    <p:sldId id="270" r:id="rId26"/>
    <p:sldId id="555" r:id="rId27"/>
    <p:sldId id="556" r:id="rId28"/>
    <p:sldId id="560" r:id="rId29"/>
    <p:sldId id="567" r:id="rId30"/>
    <p:sldId id="573" r:id="rId31"/>
    <p:sldId id="494" r:id="rId32"/>
    <p:sldId id="574" r:id="rId33"/>
    <p:sldId id="575" r:id="rId34"/>
    <p:sldId id="576" r:id="rId35"/>
    <p:sldId id="566" r:id="rId36"/>
    <p:sldId id="496" r:id="rId37"/>
    <p:sldId id="525" r:id="rId38"/>
    <p:sldId id="526" r:id="rId39"/>
    <p:sldId id="266" r:id="rId40"/>
    <p:sldId id="338" r:id="rId41"/>
    <p:sldId id="527" r:id="rId42"/>
    <p:sldId id="528" r:id="rId43"/>
    <p:sldId id="570" r:id="rId44"/>
    <p:sldId id="544" r:id="rId45"/>
    <p:sldId id="545" r:id="rId46"/>
    <p:sldId id="261" r:id="rId47"/>
    <p:sldId id="547" r:id="rId48"/>
    <p:sldId id="265"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0" autoAdjust="0"/>
  </p:normalViewPr>
  <p:slideViewPr>
    <p:cSldViewPr snapToGrid="0">
      <p:cViewPr varScale="1">
        <p:scale>
          <a:sx n="75" d="100"/>
          <a:sy n="75" d="100"/>
        </p:scale>
        <p:origin x="94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FD50E-69B1-4CC2-A784-6DA3B6CD58A0}" type="datetimeFigureOut">
              <a:rPr lang="fr-FR" smtClean="0"/>
              <a:t>26/09/2025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FB7D3-7C39-4DF2-9170-2FB87FC9D886}" type="slidenum">
              <a:rPr lang="fr-FR" smtClean="0"/>
              <a:t>‹N°›</a:t>
            </a:fld>
            <a:endParaRPr lang="fr-FR"/>
          </a:p>
        </p:txBody>
      </p:sp>
    </p:spTree>
    <p:extLst>
      <p:ext uri="{BB962C8B-B14F-4D97-AF65-F5344CB8AC3E}">
        <p14:creationId xmlns:p14="http://schemas.microsoft.com/office/powerpoint/2010/main" val="226901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TOUR DE TABLE</a:t>
            </a:r>
          </a:p>
          <a:p>
            <a:r>
              <a:rPr lang="fr-FR" dirty="0"/>
              <a:t>HORAIRES</a:t>
            </a:r>
          </a:p>
          <a:p>
            <a:r>
              <a:rPr lang="fr-FR" dirty="0"/>
              <a:t>PAUSE</a:t>
            </a:r>
          </a:p>
          <a:p>
            <a:endParaRPr lang="fr-FR" dirty="0"/>
          </a:p>
          <a:p>
            <a:r>
              <a:rPr lang="fr-FR" dirty="0"/>
              <a:t>RAPPEL PROGRAMME GENERAL</a:t>
            </a:r>
          </a:p>
          <a:p>
            <a:pPr lvl="1"/>
            <a:r>
              <a:rPr lang="fr-FR" dirty="0"/>
              <a:t>CONTENUS	</a:t>
            </a:r>
          </a:p>
          <a:p>
            <a:pPr lvl="1"/>
            <a:r>
              <a:rPr lang="fr-FR" dirty="0"/>
              <a:t>SEQUENCES (voir diapo suivante)</a:t>
            </a: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a:t>
            </a:fld>
            <a:endParaRPr lang="fr-FR"/>
          </a:p>
        </p:txBody>
      </p:sp>
    </p:spTree>
    <p:extLst>
      <p:ext uri="{BB962C8B-B14F-4D97-AF65-F5344CB8AC3E}">
        <p14:creationId xmlns:p14="http://schemas.microsoft.com/office/powerpoint/2010/main" val="100175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Détailler le schéma étape par étape : chemin clinique pour TND</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15</a:t>
            </a:fld>
            <a:endParaRPr lang="fr-FR"/>
          </a:p>
        </p:txBody>
      </p:sp>
    </p:spTree>
    <p:extLst>
      <p:ext uri="{BB962C8B-B14F-4D97-AF65-F5344CB8AC3E}">
        <p14:creationId xmlns:p14="http://schemas.microsoft.com/office/powerpoint/2010/main" val="88332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 Enfants ayant un facteur de haut risque de TND : sortie de néonatologie avec un RDV fixé de consultation spécialisée en neurodéveloppement auprès d’un médecin référent spécifiquement formé aux TND, hospitalier ou libéral, en particulier ceux affiliés à un réseau de suivi et/ou à une structure de 2e ligne.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 Enfants ayant un facteur de risque modéré de TND </a:t>
            </a:r>
            <a:r>
              <a:rPr lang="fr-FR" dirty="0">
                <a:solidFill>
                  <a:srgbClr val="FF0000"/>
                </a:solidFill>
                <a:effectLst/>
                <a:sym typeface="Wingdings" panose="05000000000000000000" pitchFamily="2" charset="2"/>
              </a:rPr>
              <a:t> </a:t>
            </a:r>
            <a:r>
              <a:rPr lang="fr-FR" dirty="0">
                <a:solidFill>
                  <a:srgbClr val="FF0000"/>
                </a:solidFill>
                <a:effectLst/>
              </a:rPr>
              <a:t>consultations de repérage auprès d’un médecin de 1re ligne</a:t>
            </a:r>
            <a:r>
              <a:rPr lang="fr-FR" dirty="0">
                <a:solidFill>
                  <a:srgbClr val="FF0000"/>
                </a:solidFill>
              </a:rPr>
              <a:t> (</a:t>
            </a:r>
            <a:r>
              <a:rPr lang="fr-FR" dirty="0">
                <a:solidFill>
                  <a:srgbClr val="FF0000"/>
                </a:solidFill>
                <a:effectLst/>
              </a:rPr>
              <a:t>médecin traitant, médecin de PMI ou médecin scolaire). </a:t>
            </a:r>
            <a:endParaRPr lang="fr-FR" dirty="0">
              <a:solidFill>
                <a:srgbClr val="FF0000"/>
              </a:solidFill>
            </a:endParaRP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16</a:t>
            </a:fld>
            <a:endParaRPr lang="fr-FR"/>
          </a:p>
        </p:txBody>
      </p:sp>
    </p:spTree>
    <p:extLst>
      <p:ext uri="{BB962C8B-B14F-4D97-AF65-F5344CB8AC3E}">
        <p14:creationId xmlns:p14="http://schemas.microsoft.com/office/powerpoint/2010/main" val="84623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chemin clinique à compléter par le médecin traitant à chaque consultation (avec les nouveaux éléments) qu’il gardera dans le dossier de l’enfant</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17</a:t>
            </a:fld>
            <a:endParaRPr lang="fr-FR"/>
          </a:p>
        </p:txBody>
      </p:sp>
    </p:spTree>
    <p:extLst>
      <p:ext uri="{BB962C8B-B14F-4D97-AF65-F5344CB8AC3E}">
        <p14:creationId xmlns:p14="http://schemas.microsoft.com/office/powerpoint/2010/main" val="236187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Arial" panose="020B0604020202020204" pitchFamily="34" charset="0"/>
              </a:rPr>
              <a:t>Cette consultation dédiée comporte la réalisation : d’un examen clinique approfondi et d’un dépistage de troubles auditifs ou visuels, de tests de repérage adaptés à l’âge de l’enfant (</a:t>
            </a:r>
            <a:r>
              <a:rPr lang="fr-FR" dirty="0" err="1">
                <a:effectLst/>
                <a:latin typeface="Arial" panose="020B0604020202020204" pitchFamily="34" charset="0"/>
              </a:rPr>
              <a:t>cf</a:t>
            </a:r>
            <a:r>
              <a:rPr lang="fr-FR" dirty="0">
                <a:effectLst/>
                <a:latin typeface="Arial" panose="020B0604020202020204" pitchFamily="34" charset="0"/>
              </a:rPr>
              <a:t> utilisation de </a:t>
            </a:r>
            <a:r>
              <a:rPr lang="fr-FR" dirty="0">
                <a:effectLst/>
                <a:latin typeface="Century Gothic" panose="020B0502020202020204" pitchFamily="34" charset="0"/>
              </a:rPr>
              <a:t>la grille « Repérer un développement inhabituel chez les enfants de moins de 7 ans »)</a:t>
            </a:r>
            <a:r>
              <a:rPr lang="fr-FR" dirty="0">
                <a:effectLst/>
                <a:latin typeface="Arial" panose="020B0604020202020204" pitchFamily="34" charset="0"/>
              </a:rPr>
              <a:t>. Le cas échéant, le médecin engage le parcours de bilan et d’intervention précoce et adresse la famille à la structure </a:t>
            </a:r>
            <a:r>
              <a:rPr lang="fr-FR" dirty="0" err="1">
                <a:effectLst/>
                <a:latin typeface="Arial" panose="020B0604020202020204" pitchFamily="34" charset="0"/>
              </a:rPr>
              <a:t>pluri-professionnelle</a:t>
            </a:r>
            <a:r>
              <a:rPr lang="fr-FR" dirty="0">
                <a:effectLst/>
                <a:latin typeface="Arial" panose="020B0604020202020204" pitchFamily="34" charset="0"/>
              </a:rPr>
              <a:t> de 2 e ligne chargée de le coordonner.</a:t>
            </a:r>
          </a:p>
          <a:p>
            <a:endParaRPr lang="fr-FR" dirty="0">
              <a:effectLst/>
              <a:latin typeface="Arial" panose="020B0604020202020204" pitchFamily="34" charset="0"/>
            </a:endParaRPr>
          </a:p>
          <a:p>
            <a:r>
              <a:rPr lang="fr-FR" dirty="0">
                <a:effectLst/>
                <a:latin typeface="Arial" panose="020B0604020202020204" pitchFamily="34" charset="0"/>
              </a:rPr>
              <a:t>Cf : les docs « en tant que médecin généraliste », «  en tant que pédiatre » à faire lire aux stagiaires</a:t>
            </a:r>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19</a:t>
            </a:fld>
            <a:endParaRPr lang="fr-FR"/>
          </a:p>
        </p:txBody>
      </p:sp>
    </p:spTree>
    <p:extLst>
      <p:ext uri="{BB962C8B-B14F-4D97-AF65-F5344CB8AC3E}">
        <p14:creationId xmlns:p14="http://schemas.microsoft.com/office/powerpoint/2010/main" val="380321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Cette consultation doit être dédiée au repérage, suffisamment longue, disjointe d’autres objectifs de soin ou de suivi.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Les signes d’alerte seront recherchés par rapport à l’âge chronologique (âge anniversaire) ou à l’âge corrigé jusqu’à l’âge de 2 ans par rapport au terme (40 SA) chez les enfants nés prématurément (&lt; 37 SA).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Lorsque plusieurs signes d’alerte de TND sont détectés au cours de la consultation de 1re ligne, il est recommandé à la fois de mettre en place une intervention précoce (voir infra) et d’orienter vers une consultation spécialisée en neurodéveloppement ou vers la plateforme de coordination et d’orientation (PCO) des TSA/TND, lorsqu’elle existe.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ffectLst/>
            </a:endParaRP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20</a:t>
            </a:fld>
            <a:endParaRPr lang="fr-FR"/>
          </a:p>
        </p:txBody>
      </p:sp>
    </p:spTree>
    <p:extLst>
      <p:ext uri="{BB962C8B-B14F-4D97-AF65-F5344CB8AC3E}">
        <p14:creationId xmlns:p14="http://schemas.microsoft.com/office/powerpoint/2010/main" val="1153558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21</a:t>
            </a:fld>
            <a:endParaRPr lang="fr-FR"/>
          </a:p>
        </p:txBody>
      </p:sp>
    </p:spTree>
    <p:extLst>
      <p:ext uri="{BB962C8B-B14F-4D97-AF65-F5344CB8AC3E}">
        <p14:creationId xmlns:p14="http://schemas.microsoft.com/office/powerpoint/2010/main" val="397380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consultation </a:t>
            </a:r>
            <a:r>
              <a:rPr lang="fr-FR" dirty="0">
                <a:solidFill>
                  <a:srgbClr val="FF0000"/>
                </a:solidFill>
                <a:effectLst/>
              </a:rPr>
              <a:t>ne se substitue pas à une consultation de diagnostic spécialisé multidisciplinaire.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La consultation doit permettre de positionner l’enfant par rapport au développement typique standardisé dans les différents domaines fonctionnels évalués (grille de Denver : diapo suivante).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rgbClr val="FF0000"/>
              </a:solidFill>
              <a:effectLst/>
            </a:endParaRPr>
          </a:p>
          <a:p>
            <a:pPr marL="0" lvl="0" indent="0" algn="l" rtl="0">
              <a:spcBef>
                <a:spcPts val="0"/>
              </a:spcBef>
              <a:spcAft>
                <a:spcPts val="0"/>
              </a:spcAft>
              <a:buNone/>
            </a:pPr>
            <a:endParaRPr dirty="0"/>
          </a:p>
        </p:txBody>
      </p:sp>
      <p:sp>
        <p:nvSpPr>
          <p:cNvPr id="383" name="Google Shape;3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Exple</a:t>
            </a:r>
            <a:r>
              <a:rPr lang="fr-FR" dirty="0"/>
              <a:t> outil pouvant être utilisé:</a:t>
            </a:r>
          </a:p>
          <a:p>
            <a:r>
              <a:rPr lang="fr-FR" dirty="0"/>
              <a:t>Test en échelle d’âge évaluant les compétences pour:</a:t>
            </a:r>
            <a:br>
              <a:rPr lang="fr-FR" dirty="0"/>
            </a:br>
            <a:r>
              <a:rPr lang="fr-FR" dirty="0"/>
              <a:t>– Le contact social</a:t>
            </a:r>
            <a:br>
              <a:rPr lang="fr-FR" dirty="0"/>
            </a:br>
            <a:r>
              <a:rPr lang="fr-FR" dirty="0"/>
              <a:t>– La motricité fine</a:t>
            </a:r>
            <a:br>
              <a:rPr lang="fr-FR" dirty="0"/>
            </a:br>
            <a:r>
              <a:rPr lang="fr-FR" dirty="0"/>
              <a:t>– Le langage</a:t>
            </a:r>
            <a:br>
              <a:rPr lang="fr-FR" dirty="0"/>
            </a:br>
            <a:r>
              <a:rPr lang="fr-FR" dirty="0"/>
              <a:t>– La motricité</a:t>
            </a:r>
          </a:p>
          <a:p>
            <a:endParaRPr lang="fr-FR" dirty="0"/>
          </a:p>
          <a:p>
            <a:r>
              <a:rPr lang="fr-FR" dirty="0">
                <a:latin typeface="Century Gothic" panose="020B0502020202020204" pitchFamily="34" charset="0"/>
              </a:rPr>
              <a:t>Outil approfondi sur la séquence 2  Section 2</a:t>
            </a: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23</a:t>
            </a:fld>
            <a:endParaRPr lang="fr-FR"/>
          </a:p>
        </p:txBody>
      </p:sp>
    </p:spTree>
    <p:extLst>
      <p:ext uri="{BB962C8B-B14F-4D97-AF65-F5344CB8AC3E}">
        <p14:creationId xmlns:p14="http://schemas.microsoft.com/office/powerpoint/2010/main" val="995793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Century Gothic" panose="020B0502020202020204" pitchFamily="34" charset="0"/>
              </a:rPr>
              <a:t>Exercice possible: </a:t>
            </a:r>
            <a:r>
              <a:rPr lang="fr-FR"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questionner les stagiaires sur les outils qu’ils utilisent pour évaluer l’enfant.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0070C0"/>
              </a:solidFill>
              <a:effectLst/>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Century Gothic" panose="020B0502020202020204" pitchFamily="34" charset="0"/>
              </a:rPr>
              <a:t>Des questionnaires peuvent être utilisés pour approfondir l’évaluation en CTE </a:t>
            </a:r>
          </a:p>
          <a:p>
            <a:endParaRPr lang="fr-FR" dirty="0">
              <a:latin typeface="Century Gothic" panose="020B0502020202020204" pitchFamily="34" charset="0"/>
            </a:endParaRPr>
          </a:p>
          <a:p>
            <a:r>
              <a:rPr lang="fr-FR" dirty="0">
                <a:latin typeface="Century Gothic" panose="020B0502020202020204" pitchFamily="34" charset="0"/>
              </a:rPr>
              <a:t>Outil approfondi sur la séquence 2  Section 2</a:t>
            </a: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24</a:t>
            </a:fld>
            <a:endParaRPr lang="fr-FR"/>
          </a:p>
        </p:txBody>
      </p:sp>
    </p:spTree>
    <p:extLst>
      <p:ext uri="{BB962C8B-B14F-4D97-AF65-F5344CB8AC3E}">
        <p14:creationId xmlns:p14="http://schemas.microsoft.com/office/powerpoint/2010/main" val="2348794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buFont typeface="Arial" panose="020B0604020202020204" pitchFamily="34" charset="0"/>
              <a:buChar char="•"/>
            </a:pPr>
            <a:r>
              <a:rPr lang="fr-FR" b="1" dirty="0">
                <a:solidFill>
                  <a:srgbClr val="FF0000"/>
                </a:solidFill>
                <a:effectLst/>
              </a:rPr>
              <a:t>Si un TND est fortement suspecté</a:t>
            </a:r>
            <a:r>
              <a:rPr lang="fr-FR" dirty="0">
                <a:solidFill>
                  <a:srgbClr val="FF0000"/>
                </a:solidFill>
                <a:effectLst/>
              </a:rPr>
              <a:t> lors de cette consultation : </a:t>
            </a:r>
          </a:p>
          <a:p>
            <a:pPr marL="742950" lvl="1" indent="-285750" algn="just">
              <a:buFont typeface="Arial" panose="020B0604020202020204" pitchFamily="34" charset="0"/>
              <a:buChar char="•"/>
            </a:pPr>
            <a:r>
              <a:rPr lang="fr-FR" dirty="0">
                <a:solidFill>
                  <a:srgbClr val="FF0000"/>
                </a:solidFill>
              </a:rPr>
              <a:t>O</a:t>
            </a:r>
            <a:r>
              <a:rPr lang="fr-FR" dirty="0">
                <a:solidFill>
                  <a:srgbClr val="FF0000"/>
                </a:solidFill>
                <a:effectLst/>
              </a:rPr>
              <a:t>rienter l’enfant dans les meilleurs délais, en fonction du trouble repéré et de l’objectif prioritaire déterminé, </a:t>
            </a:r>
            <a:r>
              <a:rPr lang="fr-FR" sz="2900" b="1" dirty="0">
                <a:solidFill>
                  <a:srgbClr val="FF0000"/>
                </a:solidFill>
                <a:effectLst/>
              </a:rPr>
              <a:t>vers des interventions précoces </a:t>
            </a:r>
            <a:r>
              <a:rPr lang="fr-FR" dirty="0">
                <a:solidFill>
                  <a:srgbClr val="FF0000"/>
                </a:solidFill>
                <a:effectLst/>
              </a:rPr>
              <a:t>(bilan adapté à la symptomatologie et rééducation précoce si nécessaire). </a:t>
            </a:r>
          </a:p>
          <a:p>
            <a:pPr marL="742950" lvl="1" indent="-285750" algn="just">
              <a:buFont typeface="Arial" panose="020B0604020202020204" pitchFamily="34" charset="0"/>
              <a:buChar char="•"/>
            </a:pPr>
            <a:r>
              <a:rPr lang="fr-FR" dirty="0">
                <a:solidFill>
                  <a:srgbClr val="FF0000"/>
                </a:solidFill>
                <a:effectLst/>
              </a:rPr>
              <a:t> Lorsqu’elles existent sur le territoire, l’enfant peut profiter des </a:t>
            </a:r>
            <a:r>
              <a:rPr lang="fr-FR" sz="2900" b="1" dirty="0">
                <a:solidFill>
                  <a:srgbClr val="FF0000"/>
                </a:solidFill>
                <a:effectLst/>
              </a:rPr>
              <a:t>forfaits précoces </a:t>
            </a:r>
            <a:r>
              <a:rPr lang="fr-FR" dirty="0">
                <a:solidFill>
                  <a:srgbClr val="FF0000"/>
                </a:solidFill>
                <a:effectLst/>
              </a:rPr>
              <a:t>dans le cadre des PCO.</a:t>
            </a:r>
          </a:p>
          <a:p>
            <a:pPr marL="742950" lvl="1" indent="-285750" algn="just">
              <a:buFont typeface="Arial" panose="020B0604020202020204" pitchFamily="34" charset="0"/>
              <a:buChar char="•"/>
            </a:pPr>
            <a:r>
              <a:rPr lang="fr-FR" dirty="0">
                <a:solidFill>
                  <a:srgbClr val="FF0000"/>
                </a:solidFill>
                <a:effectLst/>
              </a:rPr>
              <a:t>Le délai attendu entre le repérage d’anomalies du développement et le début des interventions : </a:t>
            </a:r>
          </a:p>
          <a:p>
            <a:pPr marL="457200" lvl="1" indent="0" algn="just">
              <a:buNone/>
            </a:pPr>
            <a:r>
              <a:rPr lang="fr-FR" dirty="0">
                <a:solidFill>
                  <a:srgbClr val="FF0000"/>
                </a:solidFill>
                <a:effectLst/>
              </a:rPr>
              <a:t>&lt; 3 mois chez les enfants de moins de 18 mois </a:t>
            </a:r>
          </a:p>
          <a:p>
            <a:pPr marL="457200" lvl="1" indent="0" algn="just">
              <a:buNone/>
            </a:pPr>
            <a:r>
              <a:rPr lang="fr-FR" dirty="0">
                <a:solidFill>
                  <a:srgbClr val="FF0000"/>
                </a:solidFill>
                <a:effectLst/>
              </a:rPr>
              <a:t>&lt; 6 mois chez les enfants de plus de 18 mois . </a:t>
            </a:r>
          </a:p>
          <a:p>
            <a:pPr marL="742950" lvl="1" indent="-285750" algn="just">
              <a:buFont typeface="Arial" panose="020B0604020202020204" pitchFamily="34" charset="0"/>
              <a:buChar char="•"/>
            </a:pPr>
            <a:r>
              <a:rPr lang="fr-FR" dirty="0">
                <a:solidFill>
                  <a:srgbClr val="FF0000"/>
                </a:solidFill>
                <a:effectLst/>
              </a:rPr>
              <a:t>Devant des TND sévères et touchant plusieurs domaines, ou </a:t>
            </a:r>
            <a:r>
              <a:rPr lang="fr-FR" sz="2900" b="1" dirty="0">
                <a:solidFill>
                  <a:srgbClr val="FF0000"/>
                </a:solidFill>
                <a:effectLst/>
              </a:rPr>
              <a:t>en cas d‘absence d’amélioration après 3 mois </a:t>
            </a:r>
            <a:r>
              <a:rPr lang="fr-FR" dirty="0">
                <a:solidFill>
                  <a:srgbClr val="FF0000"/>
                </a:solidFill>
                <a:effectLst/>
              </a:rPr>
              <a:t>d’interventions bien conduites, une consultation à visée diagnostique spécialisée dans les TND est à programmer auprès d’une équipe multidisciplinaire spécialisée. </a:t>
            </a:r>
          </a:p>
          <a:p>
            <a:pPr marL="457200" lvl="1" indent="0" algn="just">
              <a:buNone/>
            </a:pPr>
            <a:r>
              <a:rPr lang="fr-FR" b="1" dirty="0">
                <a:solidFill>
                  <a:srgbClr val="FF0000"/>
                </a:solidFill>
                <a:effectLst/>
              </a:rPr>
              <a:t>NB: Dans tous les cas et </a:t>
            </a:r>
            <a:r>
              <a:rPr lang="fr-FR" dirty="0">
                <a:solidFill>
                  <a:srgbClr val="FF0000"/>
                </a:solidFill>
                <a:effectLst/>
              </a:rPr>
              <a:t>en attendant la mise en place des interventions précoces, il est aussi recommandé de </a:t>
            </a:r>
            <a:r>
              <a:rPr lang="fr-FR" sz="2900" b="1" dirty="0">
                <a:solidFill>
                  <a:srgbClr val="FF0000"/>
                </a:solidFill>
                <a:effectLst/>
              </a:rPr>
              <a:t>donner des conseils aux parents et de mettre en place une guidance parentale</a:t>
            </a:r>
            <a:r>
              <a:rPr lang="fr-FR" dirty="0">
                <a:solidFill>
                  <a:srgbClr val="FF0000"/>
                </a:solidFill>
                <a:effectLst/>
              </a:rPr>
              <a:t> pour débuter des activités à domicile, et de proposer systématiquement une socialisation des jeunes enfants en structure multi-accueil. </a:t>
            </a:r>
            <a:endParaRPr lang="fr-FR" dirty="0">
              <a:solidFill>
                <a:srgbClr val="FF0000"/>
              </a:solidFill>
            </a:endParaRPr>
          </a:p>
          <a:p>
            <a:pPr marL="742950" lvl="1" indent="-285750" algn="just">
              <a:buFont typeface="Arial" panose="020B0604020202020204" pitchFamily="34" charset="0"/>
              <a:buChar char="•"/>
            </a:pPr>
            <a:endParaRPr lang="fr-FR" dirty="0">
              <a:solidFill>
                <a:srgbClr val="FF0000"/>
              </a:solidFill>
              <a:effectLst/>
            </a:endParaRPr>
          </a:p>
          <a:p>
            <a:pPr marL="171450" indent="-171450" algn="just">
              <a:spcBef>
                <a:spcPts val="0"/>
              </a:spcBef>
              <a:buFont typeface="Arial" panose="020B0604020202020204" pitchFamily="34" charset="0"/>
              <a:buChar char="•"/>
            </a:pPr>
            <a:r>
              <a:rPr lang="fr-FR" b="1" dirty="0">
                <a:solidFill>
                  <a:srgbClr val="FF0000"/>
                </a:solidFill>
                <a:effectLst/>
              </a:rPr>
              <a:t>En cas de doute</a:t>
            </a:r>
            <a:r>
              <a:rPr lang="fr-FR" dirty="0">
                <a:solidFill>
                  <a:srgbClr val="FF0000"/>
                </a:solidFill>
                <a:effectLst/>
              </a:rPr>
              <a:t>, notamment si les inquiétudes des parents ou du médecin traitant ne sont pas confirmées</a:t>
            </a:r>
            <a:r>
              <a:rPr lang="fr-FR" dirty="0">
                <a:solidFill>
                  <a:srgbClr val="FF0000"/>
                </a:solidFill>
              </a:rPr>
              <a:t> </a:t>
            </a:r>
            <a:r>
              <a:rPr lang="fr-FR" dirty="0">
                <a:solidFill>
                  <a:srgbClr val="FF0000"/>
                </a:solidFill>
                <a:sym typeface="Wingdings" panose="05000000000000000000" pitchFamily="2" charset="2"/>
              </a:rPr>
              <a:t> </a:t>
            </a:r>
            <a:r>
              <a:rPr lang="fr-FR" dirty="0">
                <a:solidFill>
                  <a:srgbClr val="FF0000"/>
                </a:solidFill>
                <a:effectLst/>
              </a:rPr>
              <a:t>nouvelle évaluation clinique 3 mois plus tard. </a:t>
            </a:r>
            <a:endParaRPr lang="fr-FR" dirty="0">
              <a:solidFill>
                <a:srgbClr val="FF0000"/>
              </a:solidFill>
            </a:endParaRPr>
          </a:p>
          <a:p>
            <a:pPr marL="0" indent="0" algn="just">
              <a:spcBef>
                <a:spcPts val="0"/>
              </a:spcBef>
              <a:buNone/>
            </a:pPr>
            <a:r>
              <a:rPr lang="fr-FR" dirty="0">
                <a:solidFill>
                  <a:srgbClr val="FF0000"/>
                </a:solidFill>
                <a:effectLst/>
              </a:rPr>
              <a:t>    P</a:t>
            </a:r>
            <a:r>
              <a:rPr lang="fr-FR" dirty="0">
                <a:solidFill>
                  <a:srgbClr val="FF0000"/>
                </a:solidFill>
              </a:rPr>
              <a:t>roposer un </a:t>
            </a:r>
            <a:r>
              <a:rPr lang="fr-FR" dirty="0">
                <a:solidFill>
                  <a:srgbClr val="FF0000"/>
                </a:solidFill>
                <a:effectLst/>
              </a:rPr>
              <a:t>nouveau test de repérage selon l’âge et le trouble suspecté. </a:t>
            </a:r>
            <a:endParaRPr lang="fr-FR" dirty="0">
              <a:solidFill>
                <a:srgbClr val="FF0000"/>
              </a:solidFill>
            </a:endParaRPr>
          </a:p>
          <a:p>
            <a:pPr algn="just">
              <a:buFont typeface="Arial" panose="020B0604020202020204" pitchFamily="34" charset="0"/>
              <a:buChar char="•"/>
            </a:pPr>
            <a:endParaRPr lang="fr-FR" dirty="0">
              <a:solidFill>
                <a:srgbClr val="FF0000"/>
              </a:solidFill>
              <a:effectLst/>
            </a:endParaRPr>
          </a:p>
          <a:p>
            <a:pPr algn="just">
              <a:buFont typeface="Arial" panose="020B0604020202020204" pitchFamily="34" charset="0"/>
              <a:buChar char="•"/>
            </a:pPr>
            <a:r>
              <a:rPr lang="fr-FR" b="1" dirty="0">
                <a:solidFill>
                  <a:srgbClr val="FF0000"/>
                </a:solidFill>
                <a:effectLst/>
              </a:rPr>
              <a:t>Si aucun TND n’est suspecté</a:t>
            </a:r>
            <a:r>
              <a:rPr lang="fr-FR" dirty="0">
                <a:solidFill>
                  <a:srgbClr val="FF0000"/>
                </a:solidFill>
                <a:effectLst/>
              </a:rPr>
              <a:t> : poursuivre la surveillance du développement de l’enfant par le biais du suivi médical habituel de l’enfant, notamment des examens recommandés de 0 à 7 ans. </a:t>
            </a: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25</a:t>
            </a:fld>
            <a:endParaRPr lang="fr-FR"/>
          </a:p>
        </p:txBody>
      </p:sp>
    </p:spTree>
    <p:extLst>
      <p:ext uri="{BB962C8B-B14F-4D97-AF65-F5344CB8AC3E}">
        <p14:creationId xmlns:p14="http://schemas.microsoft.com/office/powerpoint/2010/main" val="295142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MANQUE ANNIMATIONS</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a:t>
            </a:fld>
            <a:endParaRPr lang="fr-FR"/>
          </a:p>
        </p:txBody>
      </p:sp>
    </p:spTree>
    <p:extLst>
      <p:ext uri="{BB962C8B-B14F-4D97-AF65-F5344CB8AC3E}">
        <p14:creationId xmlns:p14="http://schemas.microsoft.com/office/powerpoint/2010/main" val="230560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Reparler des différents niveaux et montrer l’importance de les respecter.</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26</a:t>
            </a:fld>
            <a:endParaRPr lang="fr-FR"/>
          </a:p>
        </p:txBody>
      </p:sp>
    </p:spTree>
    <p:extLst>
      <p:ext uri="{BB962C8B-B14F-4D97-AF65-F5344CB8AC3E}">
        <p14:creationId xmlns:p14="http://schemas.microsoft.com/office/powerpoint/2010/main" val="936879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Brainstorming : Comment procédez-vous pour faire une anamnèse?</a:t>
            </a:r>
          </a:p>
        </p:txBody>
      </p:sp>
      <p:sp>
        <p:nvSpPr>
          <p:cNvPr id="4" name="Espace réservé du numéro de diapositive 3"/>
          <p:cNvSpPr>
            <a:spLocks noGrp="1"/>
          </p:cNvSpPr>
          <p:nvPr>
            <p:ph type="sldNum" sz="quarter" idx="5"/>
          </p:nvPr>
        </p:nvSpPr>
        <p:spPr/>
        <p:txBody>
          <a:bodyPr/>
          <a:lstStyle/>
          <a:p>
            <a:fld id="{A62B58D4-A4AB-40F5-8DC4-9BAE374FA5A7}" type="slidenum">
              <a:rPr lang="fr-FR" smtClean="0"/>
              <a:t>28</a:t>
            </a:fld>
            <a:endParaRPr lang="fr-FR"/>
          </a:p>
        </p:txBody>
      </p:sp>
    </p:spTree>
    <p:extLst>
      <p:ext uri="{BB962C8B-B14F-4D97-AF65-F5344CB8AC3E}">
        <p14:creationId xmlns:p14="http://schemas.microsoft.com/office/powerpoint/2010/main" val="324226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Toujours en appui avec le guide : avoir les informations nécessaires pour le remplir</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58D4-A4AB-40F5-8DC4-9BAE374FA5A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876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82032-55C9-A7D8-3A8B-03A300FD7A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27937-25EA-CA25-417D-C968F18094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60C85D-DD47-C1D3-D3AA-C1CE34757EB8}"/>
              </a:ext>
            </a:extLst>
          </p:cNvPr>
          <p:cNvSpPr>
            <a:spLocks noGrp="1"/>
          </p:cNvSpPr>
          <p:nvPr>
            <p:ph type="body" idx="1"/>
          </p:nvPr>
        </p:nvSpPr>
        <p:spPr/>
        <p:txBody>
          <a:bodyPr/>
          <a:lstStyle/>
          <a:p>
            <a:r>
              <a:rPr lang="fr-FR" sz="1200" b="0" i="0" kern="1200" dirty="0">
                <a:solidFill>
                  <a:schemeClr val="tx1"/>
                </a:solidFill>
                <a:effectLst/>
                <a:latin typeface="+mn-lt"/>
                <a:ea typeface="+mn-ea"/>
                <a:cs typeface="+mn-cs"/>
              </a:rPr>
              <a:t>Episodes de décompensation métabolique répétés (gastro, fièvre etc. mal tolérés nécessitant </a:t>
            </a:r>
            <a:r>
              <a:rPr lang="fr-FR" sz="1200" b="0" i="0" kern="1200" dirty="0" err="1">
                <a:solidFill>
                  <a:schemeClr val="tx1"/>
                </a:solidFill>
                <a:effectLst/>
                <a:latin typeface="+mn-lt"/>
                <a:ea typeface="+mn-ea"/>
                <a:cs typeface="+mn-cs"/>
              </a:rPr>
              <a:t>cs</a:t>
            </a:r>
            <a:r>
              <a:rPr lang="fr-FR" sz="1200" b="0" i="0" kern="1200" dirty="0">
                <a:solidFill>
                  <a:schemeClr val="tx1"/>
                </a:solidFill>
                <a:effectLst/>
                <a:latin typeface="+mn-lt"/>
                <a:ea typeface="+mn-ea"/>
                <a:cs typeface="+mn-cs"/>
              </a:rPr>
              <a:t> aux urgences voire perfusion) pouvant être signe d une pathologie métabolique sous Jacente  </a:t>
            </a:r>
          </a:p>
          <a:p>
            <a:endParaRPr lang="fr-FR" dirty="0"/>
          </a:p>
        </p:txBody>
      </p:sp>
      <p:sp>
        <p:nvSpPr>
          <p:cNvPr id="4" name="Espace réservé du numéro de diapositive 3">
            <a:extLst>
              <a:ext uri="{FF2B5EF4-FFF2-40B4-BE49-F238E27FC236}">
                <a16:creationId xmlns:a16="http://schemas.microsoft.com/office/drawing/2014/main" id="{47C2E0A5-A9FA-9E8A-F722-DB2D5EB545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58D4-A4AB-40F5-8DC4-9BAE374FA5A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779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Bainstorming</a:t>
            </a:r>
            <a:r>
              <a:rPr lang="fr-FR" dirty="0"/>
              <a:t> : lors de votre examen, à quoi êtes vous attentif? Que questionnez-vous?</a:t>
            </a:r>
          </a:p>
          <a:p>
            <a:endParaRPr lang="fr-FR" dirty="0"/>
          </a:p>
          <a:p>
            <a:r>
              <a:rPr lang="fr-FR" dirty="0"/>
              <a:t>S’assurer d’avoir ces info pour avoir une vision globale de la situation de l’enfant.</a:t>
            </a:r>
          </a:p>
        </p:txBody>
      </p:sp>
      <p:sp>
        <p:nvSpPr>
          <p:cNvPr id="4" name="Espace réservé du numéro de diapositive 3"/>
          <p:cNvSpPr>
            <a:spLocks noGrp="1"/>
          </p:cNvSpPr>
          <p:nvPr>
            <p:ph type="sldNum" sz="quarter" idx="5"/>
          </p:nvPr>
        </p:nvSpPr>
        <p:spPr/>
        <p:txBody>
          <a:bodyPr/>
          <a:lstStyle/>
          <a:p>
            <a:fld id="{A62B58D4-A4AB-40F5-8DC4-9BAE374FA5A7}" type="slidenum">
              <a:rPr lang="fr-FR" smtClean="0"/>
              <a:t>32</a:t>
            </a:fld>
            <a:endParaRPr lang="fr-FR"/>
          </a:p>
        </p:txBody>
      </p:sp>
    </p:spTree>
    <p:extLst>
      <p:ext uri="{BB962C8B-B14F-4D97-AF65-F5344CB8AC3E}">
        <p14:creationId xmlns:p14="http://schemas.microsoft.com/office/powerpoint/2010/main" val="3845731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Brainstorming : d’un point de vue qualitatif, qu’allez vous observer?</a:t>
            </a:r>
          </a:p>
        </p:txBody>
      </p:sp>
      <p:sp>
        <p:nvSpPr>
          <p:cNvPr id="4" name="Espace réservé du numéro de diapositive 3"/>
          <p:cNvSpPr>
            <a:spLocks noGrp="1"/>
          </p:cNvSpPr>
          <p:nvPr>
            <p:ph type="sldNum" sz="quarter" idx="5"/>
          </p:nvPr>
        </p:nvSpPr>
        <p:spPr/>
        <p:txBody>
          <a:bodyPr/>
          <a:lstStyle/>
          <a:p>
            <a:fld id="{A62B58D4-A4AB-40F5-8DC4-9BAE374FA5A7}" type="slidenum">
              <a:rPr lang="fr-FR" smtClean="0"/>
              <a:t>33</a:t>
            </a:fld>
            <a:endParaRPr lang="fr-FR"/>
          </a:p>
        </p:txBody>
      </p:sp>
    </p:spTree>
    <p:extLst>
      <p:ext uri="{BB962C8B-B14F-4D97-AF65-F5344CB8AC3E}">
        <p14:creationId xmlns:p14="http://schemas.microsoft.com/office/powerpoint/2010/main" val="82410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trame d’anamnèse</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34</a:t>
            </a:fld>
            <a:endParaRPr lang="fr-FR"/>
          </a:p>
        </p:txBody>
      </p:sp>
    </p:spTree>
    <p:extLst>
      <p:ext uri="{BB962C8B-B14F-4D97-AF65-F5344CB8AC3E}">
        <p14:creationId xmlns:p14="http://schemas.microsoft.com/office/powerpoint/2010/main" val="2282369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Exercice : lire les anamnèses de </a:t>
            </a:r>
            <a:r>
              <a:rPr lang="fr-FR" dirty="0" err="1"/>
              <a:t>Lysie</a:t>
            </a:r>
            <a:r>
              <a:rPr lang="fr-FR" dirty="0"/>
              <a:t> et Mohamed </a:t>
            </a:r>
            <a:r>
              <a:rPr lang="fr-FR" dirty="0" err="1"/>
              <a:t>Adenane</a:t>
            </a:r>
            <a:r>
              <a:rPr lang="fr-FR" dirty="0"/>
              <a:t>, en précisant que ce sont les parcours d’enfants que nous allons retrouver lors de la séquence 4 et 5. pour suivre leur parcours pas à pas</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36</a:t>
            </a:fld>
            <a:endParaRPr lang="fr-FR"/>
          </a:p>
        </p:txBody>
      </p:sp>
    </p:spTree>
    <p:extLst>
      <p:ext uri="{BB962C8B-B14F-4D97-AF65-F5344CB8AC3E}">
        <p14:creationId xmlns:p14="http://schemas.microsoft.com/office/powerpoint/2010/main" val="1126133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différents professionnels vers qui orienter pour bilans complémentaires : Liste non exhaustive</a:t>
            </a:r>
          </a:p>
          <a:p>
            <a:endParaRPr lang="fr-FR" dirty="0"/>
          </a:p>
          <a:p>
            <a:r>
              <a:rPr lang="fr-FR" dirty="0"/>
              <a:t>A REVOIR SUR SEQUENCE 2 </a:t>
            </a:r>
            <a:r>
              <a:rPr lang="fr-FR" dirty="0" err="1"/>
              <a:t>Elearning</a:t>
            </a:r>
            <a:endParaRPr lang="fr-FR" dirty="0"/>
          </a:p>
          <a:p>
            <a:r>
              <a:rPr lang="fr-FR" dirty="0"/>
              <a:t> Section 4 et 5</a:t>
            </a:r>
          </a:p>
          <a:p>
            <a:r>
              <a:rPr lang="fr-FR" dirty="0"/>
              <a:t>Qui fait quoi?</a:t>
            </a:r>
          </a:p>
          <a:p>
            <a:endParaRPr lang="fr-FR" dirty="0"/>
          </a:p>
        </p:txBody>
      </p:sp>
      <p:sp>
        <p:nvSpPr>
          <p:cNvPr id="4" name="Espace réservé du numéro de diapositive 3"/>
          <p:cNvSpPr>
            <a:spLocks noGrp="1"/>
          </p:cNvSpPr>
          <p:nvPr>
            <p:ph type="sldNum" sz="quarter" idx="10"/>
          </p:nvPr>
        </p:nvSpPr>
        <p:spPr/>
        <p:txBody>
          <a:bodyPr/>
          <a:lstStyle/>
          <a:p>
            <a:fld id="{E58C9FB9-A762-4414-953D-469CEAD697C1}" type="slidenum">
              <a:rPr lang="fr-FR" smtClean="0"/>
              <a:t>37</a:t>
            </a:fld>
            <a:endParaRPr lang="fr-FR"/>
          </a:p>
        </p:txBody>
      </p:sp>
      <p:sp>
        <p:nvSpPr>
          <p:cNvPr id="5" name="Espace réservé de la date 4">
            <a:extLst>
              <a:ext uri="{FF2B5EF4-FFF2-40B4-BE49-F238E27FC236}">
                <a16:creationId xmlns:a16="http://schemas.microsoft.com/office/drawing/2014/main" id="{18EBC5B2-5319-4942-89F3-6FBB44DA722E}"/>
              </a:ext>
            </a:extLst>
          </p:cNvPr>
          <p:cNvSpPr>
            <a:spLocks noGrp="1"/>
          </p:cNvSpPr>
          <p:nvPr>
            <p:ph type="dt" idx="11"/>
          </p:nvPr>
        </p:nvSpPr>
        <p:spPr/>
        <p:txBody>
          <a:bodyPr/>
          <a:lstStyle/>
          <a:p>
            <a:r>
              <a:rPr lang="fr-FR"/>
              <a:t>Formation Octobre 2017</a:t>
            </a:r>
          </a:p>
        </p:txBody>
      </p:sp>
      <p:sp>
        <p:nvSpPr>
          <p:cNvPr id="6" name="Espace réservé du pied de page 5">
            <a:extLst>
              <a:ext uri="{FF2B5EF4-FFF2-40B4-BE49-F238E27FC236}">
                <a16:creationId xmlns:a16="http://schemas.microsoft.com/office/drawing/2014/main" id="{B1572424-32E1-4EA8-B205-3B074EF05FCE}"/>
              </a:ext>
            </a:extLst>
          </p:cNvPr>
          <p:cNvSpPr>
            <a:spLocks noGrp="1"/>
          </p:cNvSpPr>
          <p:nvPr>
            <p:ph type="ftr" sz="quarter" idx="12"/>
          </p:nvPr>
        </p:nvSpPr>
        <p:spPr/>
        <p:txBody>
          <a:bodyPr/>
          <a:lstStyle/>
          <a:p>
            <a:r>
              <a:rPr lang="fr-FR"/>
              <a:t>FORMATIONS CORIDYS                                                     TROUBLES DES APPRENTISSAGES            REPRODUCTION INTERDITE   www.coridys.fr</a:t>
            </a:r>
          </a:p>
        </p:txBody>
      </p:sp>
    </p:spTree>
    <p:extLst>
      <p:ext uri="{BB962C8B-B14F-4D97-AF65-F5344CB8AC3E}">
        <p14:creationId xmlns:p14="http://schemas.microsoft.com/office/powerpoint/2010/main" val="3791436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entury Gothic" panose="020B0502020202020204" pitchFamily="34" charset="0"/>
              </a:rPr>
              <a:t>Diag différentiel = regard pluridisciplinaire.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entury Gothic" panose="020B0502020202020204" pitchFamily="34" charset="0"/>
              </a:rPr>
              <a:t>Objectif: mettre en évidence une pathologie autre qu’un TSLA dans laquelle s’inscrit le trouble d’apprentissages et qui nécessite le recours au spécialiste concerné. </a:t>
            </a:r>
          </a:p>
          <a:p>
            <a:endParaRPr lang="fr-FR" dirty="0"/>
          </a:p>
          <a:p>
            <a:r>
              <a:rPr lang="fr-FR" dirty="0"/>
              <a:t>NB : diapo approfondie SUR SEQUENCE 2 </a:t>
            </a:r>
            <a:r>
              <a:rPr lang="fr-FR" dirty="0" err="1"/>
              <a:t>Elearning</a:t>
            </a:r>
            <a:r>
              <a:rPr lang="fr-FR" dirty="0"/>
              <a:t>  Section 4 et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entury Gothic" panose="020B0502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A62B58D4-A4AB-40F5-8DC4-9BAE374FA5A7}" type="slidenum">
              <a:rPr lang="fr-FR" smtClean="0"/>
              <a:t>38</a:t>
            </a:fld>
            <a:endParaRPr lang="fr-FR"/>
          </a:p>
        </p:txBody>
      </p:sp>
    </p:spTree>
    <p:extLst>
      <p:ext uri="{BB962C8B-B14F-4D97-AF65-F5344CB8AC3E}">
        <p14:creationId xmlns:p14="http://schemas.microsoft.com/office/powerpoint/2010/main" val="376909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du contexte de cette stratégie</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3</a:t>
            </a:fld>
            <a:endParaRPr lang="fr-FR"/>
          </a:p>
        </p:txBody>
      </p:sp>
    </p:spTree>
    <p:extLst>
      <p:ext uri="{BB962C8B-B14F-4D97-AF65-F5344CB8AC3E}">
        <p14:creationId xmlns:p14="http://schemas.microsoft.com/office/powerpoint/2010/main" val="272941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PCO dans tous les départements, renseignez-vous ! </a:t>
            </a:r>
          </a:p>
          <a:p>
            <a:endParaRPr lang="fr-FR" dirty="0"/>
          </a:p>
          <a:p>
            <a:r>
              <a:rPr lang="fr-FR" dirty="0"/>
              <a:t>NB : diapo approfondie sur SEQUENCE 2 </a:t>
            </a:r>
            <a:r>
              <a:rPr lang="fr-FR" dirty="0" err="1"/>
              <a:t>Elearning</a:t>
            </a:r>
            <a:r>
              <a:rPr lang="fr-FR" dirty="0"/>
              <a:t> Section 6  : Ressources sur territoire</a:t>
            </a: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39</a:t>
            </a:fld>
            <a:endParaRPr lang="fr-FR"/>
          </a:p>
        </p:txBody>
      </p:sp>
    </p:spTree>
    <p:extLst>
      <p:ext uri="{BB962C8B-B14F-4D97-AF65-F5344CB8AC3E}">
        <p14:creationId xmlns:p14="http://schemas.microsoft.com/office/powerpoint/2010/main" val="2838387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Century Gothic" panose="020B0502020202020204" pitchFamily="34" charset="0"/>
              </a:rPr>
              <a:t>Bien suivre chaque module pour répondre à chaque quiz</a:t>
            </a:r>
            <a:endParaRPr lang="fr-FR" dirty="0">
              <a:latin typeface="Century Gothic" panose="020B0502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40</a:t>
            </a:fld>
            <a:endParaRPr lang="fr-FR"/>
          </a:p>
        </p:txBody>
      </p:sp>
    </p:spTree>
    <p:extLst>
      <p:ext uri="{BB962C8B-B14F-4D97-AF65-F5344CB8AC3E}">
        <p14:creationId xmlns:p14="http://schemas.microsoft.com/office/powerpoint/2010/main" val="420671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Nos contenus s’appuient bien sur les RBPP</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5</a:t>
            </a:fld>
            <a:endParaRPr lang="fr-FR"/>
          </a:p>
        </p:txBody>
      </p:sp>
    </p:spTree>
    <p:extLst>
      <p:ext uri="{BB962C8B-B14F-4D97-AF65-F5344CB8AC3E}">
        <p14:creationId xmlns:p14="http://schemas.microsoft.com/office/powerpoint/2010/main" val="242045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6</a:t>
            </a:fld>
            <a:endParaRPr lang="fr-FR"/>
          </a:p>
        </p:txBody>
      </p:sp>
    </p:spTree>
    <p:extLst>
      <p:ext uri="{BB962C8B-B14F-4D97-AF65-F5344CB8AC3E}">
        <p14:creationId xmlns:p14="http://schemas.microsoft.com/office/powerpoint/2010/main" val="425873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Définir ce qu’est un TND</a:t>
            </a:r>
            <a:endParaRPr dirty="0"/>
          </a:p>
        </p:txBody>
      </p:sp>
      <p:sp>
        <p:nvSpPr>
          <p:cNvPr id="1733" name="Google Shape;17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FF0000"/>
                </a:solidFill>
                <a:effectLst/>
              </a:rPr>
              <a:t>Rechercher des signes d’appel dans le cadre de </a:t>
            </a:r>
            <a:r>
              <a:rPr lang="fr-FR" b="1" dirty="0">
                <a:solidFill>
                  <a:srgbClr val="FF0000"/>
                </a:solidFill>
                <a:effectLst/>
              </a:rPr>
              <a:t>l’examen médical effectué à chaque examen obligatoire selon le calendrier du carnet de santé en corrigeant pour l’âge du terme chez les enfants nés prématurément et ce jusqu’à l’âge chronologique de 2 ans.</a:t>
            </a:r>
          </a:p>
          <a:p>
            <a:endParaRPr lang="fr-FR" dirty="0"/>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11</a:t>
            </a:fld>
            <a:endParaRPr lang="fr-FR"/>
          </a:p>
        </p:txBody>
      </p:sp>
    </p:spTree>
    <p:extLst>
      <p:ext uri="{BB962C8B-B14F-4D97-AF65-F5344CB8AC3E}">
        <p14:creationId xmlns:p14="http://schemas.microsoft.com/office/powerpoint/2010/main" val="86788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recommandations de bonnes pratiques font état de plusieurs chemins cliniques selon les signes d’appel observés.</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13</a:t>
            </a:fld>
            <a:endParaRPr lang="fr-FR"/>
          </a:p>
        </p:txBody>
      </p:sp>
    </p:spTree>
    <p:extLst>
      <p:ext uri="{BB962C8B-B14F-4D97-AF65-F5344CB8AC3E}">
        <p14:creationId xmlns:p14="http://schemas.microsoft.com/office/powerpoint/2010/main" val="10444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Dès la CTE : la constitution d’un chemin clinique est réalisée afin de suivre les démarches et les recommandations faites</a:t>
            </a:r>
          </a:p>
        </p:txBody>
      </p:sp>
      <p:sp>
        <p:nvSpPr>
          <p:cNvPr id="4" name="Espace réservé du numéro de diapositive 3"/>
          <p:cNvSpPr>
            <a:spLocks noGrp="1"/>
          </p:cNvSpPr>
          <p:nvPr>
            <p:ph type="sldNum" sz="quarter" idx="5"/>
          </p:nvPr>
        </p:nvSpPr>
        <p:spPr/>
        <p:txBody>
          <a:bodyPr/>
          <a:lstStyle/>
          <a:p>
            <a:fld id="{D9FFB7D3-7C39-4DF2-9170-2FB87FC9D886}" type="slidenum">
              <a:rPr lang="fr-FR" smtClean="0"/>
              <a:t>14</a:t>
            </a:fld>
            <a:endParaRPr lang="fr-FR"/>
          </a:p>
        </p:txBody>
      </p:sp>
    </p:spTree>
    <p:extLst>
      <p:ext uri="{BB962C8B-B14F-4D97-AF65-F5344CB8AC3E}">
        <p14:creationId xmlns:p14="http://schemas.microsoft.com/office/powerpoint/2010/main" val="117630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DDE94-56E0-7C49-E68D-AB0A6B4BAA6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10D9C96-885F-AC41-1304-61BD808C3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87F8403C-9A0B-80DE-7E45-599D87E572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E3C73A-588C-8E6F-A3BA-3C00C2155968}"/>
              </a:ext>
            </a:extLst>
          </p:cNvPr>
          <p:cNvSpPr>
            <a:spLocks noGrp="1"/>
          </p:cNvSpPr>
          <p:nvPr>
            <p:ph type="sldNum" sz="quarter" idx="12"/>
          </p:nvPr>
        </p:nvSpPr>
        <p:spPr/>
        <p:txBody>
          <a:bodyPr/>
          <a:lstStyle/>
          <a:p>
            <a:fld id="{DE1C0484-5C9B-4E3E-9E65-59D22F2D17B8}" type="slidenum">
              <a:rPr lang="fr-FR" smtClean="0"/>
              <a:t>‹N°›</a:t>
            </a:fld>
            <a:endParaRPr lang="fr-FR"/>
          </a:p>
        </p:txBody>
      </p:sp>
      <p:sp>
        <p:nvSpPr>
          <p:cNvPr id="4" name="ZoneTexte 7">
            <a:extLst>
              <a:ext uri="{FF2B5EF4-FFF2-40B4-BE49-F238E27FC236}">
                <a16:creationId xmlns:a16="http://schemas.microsoft.com/office/drawing/2014/main" id="{862F38B1-18BF-BCD0-5952-802473C876F5}"/>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137205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B41C3-4A8B-EA4D-94BC-1FCC1AF44D7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81072C2-BD9E-03EE-1875-F6815EA51B7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CE0AB3-DC10-A31A-CFEC-C1468D08B955}"/>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7EB95EF7-D489-3B45-3F3E-3562349F92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6183D4-2D06-8212-9582-BB9410C879C3}"/>
              </a:ext>
            </a:extLst>
          </p:cNvPr>
          <p:cNvSpPr>
            <a:spLocks noGrp="1"/>
          </p:cNvSpPr>
          <p:nvPr>
            <p:ph type="sldNum" sz="quarter" idx="12"/>
          </p:nvPr>
        </p:nvSpPr>
        <p:spPr/>
        <p:txBody>
          <a:bodyPr/>
          <a:lstStyle/>
          <a:p>
            <a:fld id="{DE1C0484-5C9B-4E3E-9E65-59D22F2D17B8}" type="slidenum">
              <a:rPr lang="fr-FR" smtClean="0"/>
              <a:t>‹N°›</a:t>
            </a:fld>
            <a:endParaRPr lang="fr-FR"/>
          </a:p>
        </p:txBody>
      </p:sp>
    </p:spTree>
    <p:extLst>
      <p:ext uri="{BB962C8B-B14F-4D97-AF65-F5344CB8AC3E}">
        <p14:creationId xmlns:p14="http://schemas.microsoft.com/office/powerpoint/2010/main" val="353021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04BFA19-9A02-D277-44AA-67FCF60D70F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D442367-2A1C-E78E-D060-31BDF885808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6354DE-4293-A62C-F781-274B874420DE}"/>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199D6C0B-E778-952E-B4C7-037184990B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F0C41E-F391-8559-EBBD-E4275697BECB}"/>
              </a:ext>
            </a:extLst>
          </p:cNvPr>
          <p:cNvSpPr>
            <a:spLocks noGrp="1"/>
          </p:cNvSpPr>
          <p:nvPr>
            <p:ph type="sldNum" sz="quarter" idx="12"/>
          </p:nvPr>
        </p:nvSpPr>
        <p:spPr/>
        <p:txBody>
          <a:bodyPr/>
          <a:lstStyle/>
          <a:p>
            <a:fld id="{DE1C0484-5C9B-4E3E-9E65-59D22F2D17B8}" type="slidenum">
              <a:rPr lang="fr-FR" smtClean="0"/>
              <a:t>‹N°›</a:t>
            </a:fld>
            <a:endParaRPr lang="fr-FR"/>
          </a:p>
        </p:txBody>
      </p:sp>
    </p:spTree>
    <p:extLst>
      <p:ext uri="{BB962C8B-B14F-4D97-AF65-F5344CB8AC3E}">
        <p14:creationId xmlns:p14="http://schemas.microsoft.com/office/powerpoint/2010/main" val="3306304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F73A9-0810-42C0-8E89-131F47FA19F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6997BE-4EF3-45F9-9134-65107AF41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CD39E0-93B0-4A40-A6FB-12750149EF1D}"/>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D992DFCF-9314-4B54-9B36-38999610C6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4EDFD8-45D5-445F-9DF0-1E56CC1C1B34}"/>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65452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36907-ED0F-4E93-BE4C-5270744AED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54E825-ED36-483F-B1B0-6425632DAE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D426CF-AEDF-4D18-A6FC-923EC3AECB26}"/>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6A2F044E-353E-4F57-A81B-9721131837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CA9DF9-567A-4F99-9595-5EE16F4EF521}"/>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85077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AE15F-B23A-4984-B20C-3933320416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D4E7D09-34C2-46AF-872D-DCE956CA92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378223-B976-433F-A3BC-BB85358858B1}"/>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CEBFEC28-BED8-4A4F-8F84-0099740764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5AD673-D4B1-48BA-A342-390C0BB567B6}"/>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254745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C601D-020E-465E-91BE-67474A1ADC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5AB574-2FD1-4DEE-A3D4-BDB9ED487BC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580F47-7F14-4932-A095-A7F23570379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5C2EF8-1A0D-4A5C-B68B-E7965916805F}"/>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79E2E36A-25ED-467E-83C7-C650F1787F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8DFF11-E153-4D5A-B013-45CFF8222E29}"/>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1976205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1A65A-2D01-4E52-AF5A-D49C309DE7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1B3FD5-CEBA-48D5-820E-1917BFAA2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102D17-0C8D-46E0-808E-E4027C74F8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61396F1-D518-43F0-B8E2-4E073125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DB3C6E5-B7F3-4AF6-A808-B7EB103F45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629BC2-8D53-4DF9-89EA-449577201C6B}"/>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8" name="Espace réservé du pied de page 7">
            <a:extLst>
              <a:ext uri="{FF2B5EF4-FFF2-40B4-BE49-F238E27FC236}">
                <a16:creationId xmlns:a16="http://schemas.microsoft.com/office/drawing/2014/main" id="{8712A1BD-4145-4D81-A7BC-6F42B62CC65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80771D6-3B4A-4562-9CE4-472BB41B8550}"/>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1583430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DECFD-E996-427E-AAC9-C03CE25F09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C138883-BDB1-417C-BD10-030FD1C45FEB}"/>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4" name="Espace réservé du pied de page 3">
            <a:extLst>
              <a:ext uri="{FF2B5EF4-FFF2-40B4-BE49-F238E27FC236}">
                <a16:creationId xmlns:a16="http://schemas.microsoft.com/office/drawing/2014/main" id="{EF4CFA37-7990-4206-B2C2-39EA975CAE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32D2EC-DE3F-4822-BDBE-911CF44FA5F2}"/>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723736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742420-8DAA-4878-85D1-28C1B6FB8E77}"/>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3" name="Espace réservé du pied de page 2">
            <a:extLst>
              <a:ext uri="{FF2B5EF4-FFF2-40B4-BE49-F238E27FC236}">
                <a16:creationId xmlns:a16="http://schemas.microsoft.com/office/drawing/2014/main" id="{B55F5075-FDC7-4453-8E56-69DEC8D736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B2D8A93-5F75-433B-A881-D34C5F0B72E0}"/>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421470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0F361-E364-4532-A64D-1EAD37F4463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D2DA165-82DC-46A1-AC94-019D62C1E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F0184BA-CFCF-4647-9855-75470C5FE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93D006-A43C-45CE-A83E-2B83A1CEBEE8}"/>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E23A4D7D-6791-4856-AD57-621FA44F20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268FA1-B493-48E1-A5D9-15D47A87AAAE}"/>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79204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898E6-679D-28A1-C865-CB16999B15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ED24280-1ABD-667B-260B-F737CDAFC4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780692-458E-41B7-1201-A28223EB7B7C}"/>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22FE0495-9F4C-D525-27E4-0F333593B2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28BBEA-F95A-85EB-FCD4-840F7E8B666C}"/>
              </a:ext>
            </a:extLst>
          </p:cNvPr>
          <p:cNvSpPr>
            <a:spLocks noGrp="1"/>
          </p:cNvSpPr>
          <p:nvPr>
            <p:ph type="sldNum" sz="quarter" idx="12"/>
          </p:nvPr>
        </p:nvSpPr>
        <p:spPr/>
        <p:txBody>
          <a:bodyPr/>
          <a:lstStyle/>
          <a:p>
            <a:fld id="{DE1C0484-5C9B-4E3E-9E65-59D22F2D17B8}" type="slidenum">
              <a:rPr lang="fr-FR" smtClean="0"/>
              <a:t>‹N°›</a:t>
            </a:fld>
            <a:endParaRPr lang="fr-FR"/>
          </a:p>
        </p:txBody>
      </p:sp>
      <p:pic>
        <p:nvPicPr>
          <p:cNvPr id="7" name="Image 6" descr="Une image contenant logo&#10;&#10;Description générée automatiquement">
            <a:extLst>
              <a:ext uri="{FF2B5EF4-FFF2-40B4-BE49-F238E27FC236}">
                <a16:creationId xmlns:a16="http://schemas.microsoft.com/office/drawing/2014/main" id="{917678E9-0879-9AA5-4885-0AF096388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
        <p:nvSpPr>
          <p:cNvPr id="12" name="ZoneTexte 7">
            <a:extLst>
              <a:ext uri="{FF2B5EF4-FFF2-40B4-BE49-F238E27FC236}">
                <a16:creationId xmlns:a16="http://schemas.microsoft.com/office/drawing/2014/main" id="{57A0318A-FC00-9FB9-E449-70BEEF123DCC}"/>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412859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67622-99F1-4A04-A034-C61BEE3605E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F05000-C192-4501-884B-10DAABE04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EF80AD8-240C-4C5B-BB3F-7B27ADB17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A7B8B4-C60D-4BDA-81E7-011FC9C0545F}"/>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F4E30C77-B2E0-4134-88B2-E453CE68B4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156440-65E8-4A8D-9F35-0DE71739CD28}"/>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46533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AF777F-DD61-4D3C-88B7-A0E0F44238A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282A2A-5957-400C-97E6-81A82A46969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3D7EB9-05A2-4707-997B-CCC301469F05}"/>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5E015702-8837-48DB-8E52-208236CA09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0393D7-B754-4B3F-93FE-0D453651B0B7}"/>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504777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DA238D8-3CA8-4038-A738-B620B585573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45B3D97-6EEF-4A62-9DDE-40A15DE7A2A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7AE6F3-A7D4-4E4E-8462-AEAED5AD613C}"/>
              </a:ext>
            </a:extLst>
          </p:cNvPr>
          <p:cNvSpPr>
            <a:spLocks noGrp="1"/>
          </p:cNvSpPr>
          <p:nvPr>
            <p:ph type="dt" sz="half" idx="10"/>
          </p:nvPr>
        </p:nvSpPr>
        <p:spPr/>
        <p:txBody>
          <a:bodyPr/>
          <a:lstStyle/>
          <a:p>
            <a:fld id="{6628F3A7-6FE7-4927-BB68-C3B3B59B0FBE}"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CB56447A-7AFB-4FD6-AA3E-AB87191B2E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6AF3FE-6DD4-4300-A13C-260FC1A0AAD5}"/>
              </a:ext>
            </a:extLst>
          </p:cNvPr>
          <p:cNvSpPr>
            <a:spLocks noGrp="1"/>
          </p:cNvSpPr>
          <p:nvPr>
            <p:ph type="sldNum" sz="quarter" idx="12"/>
          </p:nvPr>
        </p:nvSpPr>
        <p:spPr/>
        <p:txBody>
          <a:bodyPr/>
          <a:lstStyle/>
          <a:p>
            <a:fld id="{41285E10-8E56-4BE1-872D-75472BD924D8}" type="slidenum">
              <a:rPr lang="fr-FR" smtClean="0"/>
              <a:t>‹N°›</a:t>
            </a:fld>
            <a:endParaRPr lang="fr-FR"/>
          </a:p>
        </p:txBody>
      </p:sp>
    </p:spTree>
    <p:extLst>
      <p:ext uri="{BB962C8B-B14F-4D97-AF65-F5344CB8AC3E}">
        <p14:creationId xmlns:p14="http://schemas.microsoft.com/office/powerpoint/2010/main" val="301791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7680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6649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98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174648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Contents slide layou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7449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5"/>
        <p:cNvGrpSpPr/>
        <p:nvPr/>
      </p:nvGrpSpPr>
      <p:grpSpPr>
        <a:xfrm>
          <a:off x="0" y="0"/>
          <a:ext cx="0" cy="0"/>
          <a:chOff x="0" y="0"/>
          <a:chExt cx="0" cy="0"/>
        </a:xfrm>
      </p:grpSpPr>
      <p:sp>
        <p:nvSpPr>
          <p:cNvPr id="16" name="Google Shape;16;p5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285950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21"/>
        <p:cNvGrpSpPr/>
        <p:nvPr/>
      </p:nvGrpSpPr>
      <p:grpSpPr>
        <a:xfrm>
          <a:off x="0" y="0"/>
          <a:ext cx="0" cy="0"/>
          <a:chOff x="0" y="0"/>
          <a:chExt cx="0" cy="0"/>
        </a:xfrm>
      </p:grpSpPr>
      <p:sp>
        <p:nvSpPr>
          <p:cNvPr id="22" name="Google Shape;22;p5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9409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9AB739-A2DA-E1A9-DA28-B98ACBBA041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9454EE0-FC40-9C3D-1709-4B222161AA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2C729BD-ACA1-B77C-14B2-E400B5FC2A1C}"/>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8B384DB1-6771-F667-9307-5BC14B56C8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731CBF-A968-C93A-47ED-4C4FC93C08BF}"/>
              </a:ext>
            </a:extLst>
          </p:cNvPr>
          <p:cNvSpPr>
            <a:spLocks noGrp="1"/>
          </p:cNvSpPr>
          <p:nvPr>
            <p:ph type="sldNum" sz="quarter" idx="12"/>
          </p:nvPr>
        </p:nvSpPr>
        <p:spPr/>
        <p:txBody>
          <a:bodyPr/>
          <a:lstStyle/>
          <a:p>
            <a:fld id="{DE1C0484-5C9B-4E3E-9E65-59D22F2D17B8}" type="slidenum">
              <a:rPr lang="fr-FR" smtClean="0"/>
              <a:t>‹N°›</a:t>
            </a:fld>
            <a:endParaRPr lang="fr-FR"/>
          </a:p>
        </p:txBody>
      </p:sp>
      <p:sp>
        <p:nvSpPr>
          <p:cNvPr id="7" name="ZoneTexte 7">
            <a:extLst>
              <a:ext uri="{FF2B5EF4-FFF2-40B4-BE49-F238E27FC236}">
                <a16:creationId xmlns:a16="http://schemas.microsoft.com/office/drawing/2014/main" id="{0153D80B-5676-501B-7735-6BF206FB4869}"/>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3244661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3"/>
        <p:cNvGrpSpPr/>
        <p:nvPr/>
      </p:nvGrpSpPr>
      <p:grpSpPr>
        <a:xfrm>
          <a:off x="0" y="0"/>
          <a:ext cx="0" cy="0"/>
          <a:chOff x="0" y="0"/>
          <a:chExt cx="0" cy="0"/>
        </a:xfrm>
      </p:grpSpPr>
      <p:sp>
        <p:nvSpPr>
          <p:cNvPr id="24" name="Google Shape;2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214121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_Style slide layout">
  <p:cSld name="6_Style slide layout">
    <p:bg>
      <p:bgPr>
        <a:solidFill>
          <a:schemeClr val="lt1"/>
        </a:solidFill>
        <a:effectLst/>
      </p:bgPr>
    </p:bg>
    <p:spTree>
      <p:nvGrpSpPr>
        <p:cNvPr id="1" name="Shape 29"/>
        <p:cNvGrpSpPr/>
        <p:nvPr/>
      </p:nvGrpSpPr>
      <p:grpSpPr>
        <a:xfrm>
          <a:off x="0" y="0"/>
          <a:ext cx="0" cy="0"/>
          <a:chOff x="0" y="0"/>
          <a:chExt cx="0" cy="0"/>
        </a:xfrm>
      </p:grpSpPr>
      <p:sp>
        <p:nvSpPr>
          <p:cNvPr id="30" name="Google Shape;30;p59"/>
          <p:cNvSpPr>
            <a:spLocks noGrp="1"/>
          </p:cNvSpPr>
          <p:nvPr>
            <p:ph type="pic" idx="2"/>
          </p:nvPr>
        </p:nvSpPr>
        <p:spPr>
          <a:xfrm>
            <a:off x="2827782" y="2898848"/>
            <a:ext cx="1190833" cy="1952967"/>
          </a:xfrm>
          <a:prstGeom prst="rect">
            <a:avLst/>
          </a:prstGeom>
          <a:solidFill>
            <a:srgbClr val="F2F2F2"/>
          </a:solidFill>
          <a:ln>
            <a:noFill/>
          </a:ln>
        </p:spPr>
        <p:txBody>
          <a:bodyPr spcFirstLastPara="1" wrap="square" lIns="91425" tIns="45700" rIns="91425" bIns="45700" anchor="ctr" anchorCtr="0">
            <a:noAutofit/>
          </a:bodyPr>
          <a:lstStyle>
            <a:lvl1pPr marR="0" lvl="0" algn="ctr" rtl="0">
              <a:lnSpc>
                <a:spcPct val="100000"/>
              </a:lnSpc>
              <a:spcBef>
                <a:spcPts val="240"/>
              </a:spcBef>
              <a:spcAft>
                <a:spcPts val="0"/>
              </a:spcAft>
              <a:buClr>
                <a:srgbClr val="3F3F3F"/>
              </a:buClr>
              <a:buSzPts val="1200"/>
              <a:buFont typeface="Arial"/>
              <a:buNone/>
              <a:defRPr sz="1200" b="0" i="0" u="none" strike="noStrike" cap="none">
                <a:solidFill>
                  <a:srgbClr val="3F3F3F"/>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4965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31"/>
        <p:cNvGrpSpPr/>
        <p:nvPr/>
      </p:nvGrpSpPr>
      <p:grpSpPr>
        <a:xfrm>
          <a:off x="0" y="0"/>
          <a:ext cx="0" cy="0"/>
          <a:chOff x="0" y="0"/>
          <a:chExt cx="0" cy="0"/>
        </a:xfrm>
      </p:grpSpPr>
      <p:sp>
        <p:nvSpPr>
          <p:cNvPr id="32" name="Google Shape;32;p60"/>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5400"/>
              <a:buNone/>
              <a:defRPr sz="54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36689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spTree>
      <p:nvGrpSpPr>
        <p:cNvPr id="1" name="Shape 33"/>
        <p:cNvGrpSpPr/>
        <p:nvPr/>
      </p:nvGrpSpPr>
      <p:grpSpPr>
        <a:xfrm>
          <a:off x="0" y="0"/>
          <a:ext cx="0" cy="0"/>
          <a:chOff x="0" y="0"/>
          <a:chExt cx="0" cy="0"/>
        </a:xfrm>
      </p:grpSpPr>
    </p:spTree>
    <p:extLst>
      <p:ext uri="{BB962C8B-B14F-4D97-AF65-F5344CB8AC3E}">
        <p14:creationId xmlns:p14="http://schemas.microsoft.com/office/powerpoint/2010/main" val="3328617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solidFill>
          <a:schemeClr val="lt1"/>
        </a:solidFill>
        <a:effectLst/>
      </p:bgPr>
    </p:bg>
    <p:spTree>
      <p:nvGrpSpPr>
        <p:cNvPr id="1" name="Shape 34"/>
        <p:cNvGrpSpPr/>
        <p:nvPr/>
      </p:nvGrpSpPr>
      <p:grpSpPr>
        <a:xfrm>
          <a:off x="0" y="0"/>
          <a:ext cx="0" cy="0"/>
          <a:chOff x="0" y="0"/>
          <a:chExt cx="0" cy="0"/>
        </a:xfrm>
      </p:grpSpPr>
      <p:sp>
        <p:nvSpPr>
          <p:cNvPr id="35" name="Google Shape;35;p62"/>
          <p:cNvSpPr txBox="1">
            <a:spLocks noGrp="1"/>
          </p:cNvSpPr>
          <p:nvPr>
            <p:ph type="body" idx="1"/>
          </p:nvPr>
        </p:nvSpPr>
        <p:spPr>
          <a:xfrm>
            <a:off x="323529" y="463334"/>
            <a:ext cx="11573197" cy="724247"/>
          </a:xfrm>
          <a:prstGeom prst="rect">
            <a:avLst/>
          </a:prstGeom>
          <a:noFill/>
          <a:ln>
            <a:noFill/>
          </a:ln>
        </p:spPr>
        <p:txBody>
          <a:bodyPr spcFirstLastPara="1" wrap="square" lIns="91425" tIns="91425"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817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Contents slide layout">
  <p:cSld name="4_Contents slide layout">
    <p:bg>
      <p:bgPr>
        <a:solidFill>
          <a:schemeClr val="lt1"/>
        </a:solidFill>
        <a:effectLst/>
      </p:bgPr>
    </p:bg>
    <p:spTree>
      <p:nvGrpSpPr>
        <p:cNvPr id="1" name="Shape 36"/>
        <p:cNvGrpSpPr/>
        <p:nvPr/>
      </p:nvGrpSpPr>
      <p:grpSpPr>
        <a:xfrm>
          <a:off x="0" y="0"/>
          <a:ext cx="0" cy="0"/>
          <a:chOff x="0" y="0"/>
          <a:chExt cx="0" cy="0"/>
        </a:xfrm>
      </p:grpSpPr>
      <p:sp>
        <p:nvSpPr>
          <p:cNvPr id="37" name="Google Shape;37;p63"/>
          <p:cNvSpPr txBox="1">
            <a:spLocks noGrp="1"/>
          </p:cNvSpPr>
          <p:nvPr>
            <p:ph type="body" idx="1"/>
          </p:nvPr>
        </p:nvSpPr>
        <p:spPr>
          <a:xfrm>
            <a:off x="323529" y="215684"/>
            <a:ext cx="11573197" cy="724247"/>
          </a:xfrm>
          <a:prstGeom prst="rect">
            <a:avLst/>
          </a:prstGeom>
          <a:noFill/>
          <a:ln>
            <a:noFill/>
          </a:ln>
        </p:spPr>
        <p:txBody>
          <a:bodyPr spcFirstLastPara="1" wrap="square" lIns="91425" tIns="91425"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 name="Google Shape;38;p63"/>
          <p:cNvGrpSpPr/>
          <p:nvPr/>
        </p:nvGrpSpPr>
        <p:grpSpPr>
          <a:xfrm>
            <a:off x="5071385" y="1063756"/>
            <a:ext cx="2049231" cy="144016"/>
            <a:chOff x="4791443" y="4794870"/>
            <a:chExt cx="1679267" cy="144016"/>
          </a:xfrm>
        </p:grpSpPr>
        <p:sp>
          <p:nvSpPr>
            <p:cNvPr id="39" name="Google Shape;39;p63"/>
            <p:cNvSpPr/>
            <p:nvPr/>
          </p:nvSpPr>
          <p:spPr>
            <a:xfrm>
              <a:off x="4791443" y="4794870"/>
              <a:ext cx="281436" cy="144016"/>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3"/>
            <p:cNvSpPr/>
            <p:nvPr/>
          </p:nvSpPr>
          <p:spPr>
            <a:xfrm>
              <a:off x="5069079" y="4794870"/>
              <a:ext cx="281436" cy="144016"/>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3"/>
            <p:cNvSpPr/>
            <p:nvPr/>
          </p:nvSpPr>
          <p:spPr>
            <a:xfrm>
              <a:off x="5348864" y="4794870"/>
              <a:ext cx="281436" cy="144016"/>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3"/>
            <p:cNvSpPr/>
            <p:nvPr/>
          </p:nvSpPr>
          <p:spPr>
            <a:xfrm>
              <a:off x="5630498" y="4794870"/>
              <a:ext cx="281436" cy="144016"/>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3"/>
            <p:cNvSpPr/>
            <p:nvPr/>
          </p:nvSpPr>
          <p:spPr>
            <a:xfrm>
              <a:off x="5910282" y="4794870"/>
              <a:ext cx="281436" cy="144016"/>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63"/>
            <p:cNvSpPr/>
            <p:nvPr/>
          </p:nvSpPr>
          <p:spPr>
            <a:xfrm>
              <a:off x="6189274" y="4794870"/>
              <a:ext cx="281436" cy="144016"/>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87867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45"/>
        <p:cNvGrpSpPr/>
        <p:nvPr/>
      </p:nvGrpSpPr>
      <p:grpSpPr>
        <a:xfrm>
          <a:off x="0" y="0"/>
          <a:ext cx="0" cy="0"/>
          <a:chOff x="0" y="0"/>
          <a:chExt cx="0" cy="0"/>
        </a:xfrm>
      </p:grpSpPr>
      <p:sp>
        <p:nvSpPr>
          <p:cNvPr id="46" name="Google Shape;46;p64"/>
          <p:cNvSpPr txBox="1">
            <a:spLocks noGrp="1"/>
          </p:cNvSpPr>
          <p:nvPr>
            <p:ph type="body" idx="1"/>
          </p:nvPr>
        </p:nvSpPr>
        <p:spPr>
          <a:xfrm>
            <a:off x="0" y="164638"/>
            <a:ext cx="12192000" cy="76808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4800"/>
              <a:buNone/>
              <a:defRPr sz="4800"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4"/>
          <p:cNvSpPr txBox="1">
            <a:spLocks noGrp="1"/>
          </p:cNvSpPr>
          <p:nvPr>
            <p:ph type="body" idx="2"/>
          </p:nvPr>
        </p:nvSpPr>
        <p:spPr>
          <a:xfrm>
            <a:off x="0" y="932723"/>
            <a:ext cx="12192000" cy="3840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3F3F3F"/>
              </a:buClr>
              <a:buSzPts val="1867"/>
              <a:buNone/>
              <a:defRPr sz="1867" b="0">
                <a:solidFill>
                  <a:srgbClr val="3F3F3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4"/>
          <p:cNvSpPr/>
          <p:nvPr/>
        </p:nvSpPr>
        <p:spPr>
          <a:xfrm>
            <a:off x="0" y="6618000"/>
            <a:ext cx="12192000" cy="24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9" name="Google Shape;49;p64"/>
          <p:cNvSpPr/>
          <p:nvPr/>
        </p:nvSpPr>
        <p:spPr>
          <a:xfrm>
            <a:off x="0" y="0"/>
            <a:ext cx="12192000" cy="9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7995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50"/>
        <p:cNvGrpSpPr/>
        <p:nvPr/>
      </p:nvGrpSpPr>
      <p:grpSpPr>
        <a:xfrm>
          <a:off x="0" y="0"/>
          <a:ext cx="0" cy="0"/>
          <a:chOff x="0" y="0"/>
          <a:chExt cx="0" cy="0"/>
        </a:xfrm>
      </p:grpSpPr>
      <p:sp>
        <p:nvSpPr>
          <p:cNvPr id="51" name="Google Shape;51;p6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07780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56"/>
        <p:cNvGrpSpPr/>
        <p:nvPr/>
      </p:nvGrpSpPr>
      <p:grpSpPr>
        <a:xfrm>
          <a:off x="0" y="0"/>
          <a:ext cx="0" cy="0"/>
          <a:chOff x="0" y="0"/>
          <a:chExt cx="0" cy="0"/>
        </a:xfrm>
      </p:grpSpPr>
      <p:sp>
        <p:nvSpPr>
          <p:cNvPr id="57" name="Google Shape;57;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6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518916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63"/>
        <p:cNvGrpSpPr/>
        <p:nvPr/>
      </p:nvGrpSpPr>
      <p:grpSpPr>
        <a:xfrm>
          <a:off x="0" y="0"/>
          <a:ext cx="0" cy="0"/>
          <a:chOff x="0" y="0"/>
          <a:chExt cx="0" cy="0"/>
        </a:xfrm>
      </p:grpSpPr>
      <p:sp>
        <p:nvSpPr>
          <p:cNvPr id="64" name="Google Shape;64;p6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6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6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6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79980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6FB06-A86A-5EBD-36F4-9574E57354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A3DFC3-4A44-BC56-1999-724C775026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BBE4197-82CA-01D3-FAE1-6C6807D1D7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56B5A5D-667C-AE94-6F72-751FA319119E}"/>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DDFFFE31-B18E-88B9-7B3A-25FCA9A742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A18E13-118B-6D09-3AA0-AA829FAD5894}"/>
              </a:ext>
            </a:extLst>
          </p:cNvPr>
          <p:cNvSpPr>
            <a:spLocks noGrp="1"/>
          </p:cNvSpPr>
          <p:nvPr>
            <p:ph type="sldNum" sz="quarter" idx="12"/>
          </p:nvPr>
        </p:nvSpPr>
        <p:spPr/>
        <p:txBody>
          <a:bodyPr/>
          <a:lstStyle/>
          <a:p>
            <a:fld id="{DE1C0484-5C9B-4E3E-9E65-59D22F2D17B8}" type="slidenum">
              <a:rPr lang="fr-FR" smtClean="0"/>
              <a:t>‹N°›</a:t>
            </a:fld>
            <a:endParaRPr lang="fr-FR"/>
          </a:p>
        </p:txBody>
      </p:sp>
      <p:sp>
        <p:nvSpPr>
          <p:cNvPr id="8" name="ZoneTexte 7">
            <a:extLst>
              <a:ext uri="{FF2B5EF4-FFF2-40B4-BE49-F238E27FC236}">
                <a16:creationId xmlns:a16="http://schemas.microsoft.com/office/drawing/2014/main" id="{9B215BEF-0C4A-E5DB-FE15-4C925BC5FB04}"/>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2320487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72"/>
        <p:cNvGrpSpPr/>
        <p:nvPr/>
      </p:nvGrpSpPr>
      <p:grpSpPr>
        <a:xfrm>
          <a:off x="0" y="0"/>
          <a:ext cx="0" cy="0"/>
          <a:chOff x="0" y="0"/>
          <a:chExt cx="0" cy="0"/>
        </a:xfrm>
      </p:grpSpPr>
      <p:sp>
        <p:nvSpPr>
          <p:cNvPr id="73" name="Google Shape;73;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842556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77"/>
        <p:cNvGrpSpPr/>
        <p:nvPr/>
      </p:nvGrpSpPr>
      <p:grpSpPr>
        <a:xfrm>
          <a:off x="0" y="0"/>
          <a:ext cx="0" cy="0"/>
          <a:chOff x="0" y="0"/>
          <a:chExt cx="0" cy="0"/>
        </a:xfrm>
      </p:grpSpPr>
      <p:sp>
        <p:nvSpPr>
          <p:cNvPr id="78" name="Google Shape;7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080089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81"/>
        <p:cNvGrpSpPr/>
        <p:nvPr/>
      </p:nvGrpSpPr>
      <p:grpSpPr>
        <a:xfrm>
          <a:off x="0" y="0"/>
          <a:ext cx="0" cy="0"/>
          <a:chOff x="0" y="0"/>
          <a:chExt cx="0" cy="0"/>
        </a:xfrm>
      </p:grpSpPr>
      <p:sp>
        <p:nvSpPr>
          <p:cNvPr id="82" name="Google Shape;82;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510527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88"/>
        <p:cNvGrpSpPr/>
        <p:nvPr/>
      </p:nvGrpSpPr>
      <p:grpSpPr>
        <a:xfrm>
          <a:off x="0" y="0"/>
          <a:ext cx="0" cy="0"/>
          <a:chOff x="0" y="0"/>
          <a:chExt cx="0" cy="0"/>
        </a:xfrm>
      </p:grpSpPr>
      <p:sp>
        <p:nvSpPr>
          <p:cNvPr id="89" name="Google Shape;89;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7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Google Shape;91;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889498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95"/>
        <p:cNvGrpSpPr/>
        <p:nvPr/>
      </p:nvGrpSpPr>
      <p:grpSpPr>
        <a:xfrm>
          <a:off x="0" y="0"/>
          <a:ext cx="0" cy="0"/>
          <a:chOff x="0" y="0"/>
          <a:chExt cx="0" cy="0"/>
        </a:xfrm>
      </p:grpSpPr>
      <p:sp>
        <p:nvSpPr>
          <p:cNvPr id="96" name="Google Shape;96;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476398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101"/>
        <p:cNvGrpSpPr/>
        <p:nvPr/>
      </p:nvGrpSpPr>
      <p:grpSpPr>
        <a:xfrm>
          <a:off x="0" y="0"/>
          <a:ext cx="0" cy="0"/>
          <a:chOff x="0" y="0"/>
          <a:chExt cx="0" cy="0"/>
        </a:xfrm>
      </p:grpSpPr>
      <p:sp>
        <p:nvSpPr>
          <p:cNvPr id="102" name="Google Shape;102;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927669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873516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17"/>
        <p:cNvGrpSpPr/>
        <p:nvPr/>
      </p:nvGrpSpPr>
      <p:grpSpPr>
        <a:xfrm>
          <a:off x="0" y="0"/>
          <a:ext cx="0" cy="0"/>
          <a:chOff x="0" y="0"/>
          <a:chExt cx="0" cy="0"/>
        </a:xfrm>
      </p:grpSpPr>
      <p:sp>
        <p:nvSpPr>
          <p:cNvPr id="18" name="Google Shape;18;p21"/>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5400"/>
              <a:buNone/>
              <a:defRPr sz="5400" b="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19901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19"/>
        <p:cNvGrpSpPr/>
        <p:nvPr/>
      </p:nvGrpSpPr>
      <p:grpSpPr>
        <a:xfrm>
          <a:off x="0" y="0"/>
          <a:ext cx="0" cy="0"/>
          <a:chOff x="0" y="0"/>
          <a:chExt cx="0" cy="0"/>
        </a:xfrm>
      </p:grpSpPr>
      <p:sp>
        <p:nvSpPr>
          <p:cNvPr id="20" name="Google Shape;20;p2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906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Contents slide layout">
  <p:cSld name="4_Contents slide layout">
    <p:bg>
      <p:bgPr>
        <a:solidFill>
          <a:schemeClr val="lt1"/>
        </a:solidFill>
        <a:effectLst/>
      </p:bgPr>
    </p:bg>
    <p:spTree>
      <p:nvGrpSpPr>
        <p:cNvPr id="1" name="Shape 21"/>
        <p:cNvGrpSpPr/>
        <p:nvPr/>
      </p:nvGrpSpPr>
      <p:grpSpPr>
        <a:xfrm>
          <a:off x="0" y="0"/>
          <a:ext cx="0" cy="0"/>
          <a:chOff x="0" y="0"/>
          <a:chExt cx="0" cy="0"/>
        </a:xfrm>
      </p:grpSpPr>
      <p:sp>
        <p:nvSpPr>
          <p:cNvPr id="22" name="Google Shape;22;p23"/>
          <p:cNvSpPr txBox="1">
            <a:spLocks noGrp="1"/>
          </p:cNvSpPr>
          <p:nvPr>
            <p:ph type="body" idx="1"/>
          </p:nvPr>
        </p:nvSpPr>
        <p:spPr>
          <a:xfrm>
            <a:off x="323529" y="215684"/>
            <a:ext cx="11573197" cy="724247"/>
          </a:xfrm>
          <a:prstGeom prst="rect">
            <a:avLst/>
          </a:prstGeom>
          <a:noFill/>
          <a:ln>
            <a:noFill/>
          </a:ln>
        </p:spPr>
        <p:txBody>
          <a:bodyPr spcFirstLastPara="1" wrap="square" lIns="91425" tIns="91425" rIns="91425" bIns="45700" anchor="ctr" anchorCtr="0">
            <a:normAutofit/>
          </a:bodyPr>
          <a:lstStyle>
            <a:lvl1pPr marL="457200" lvl="0" indent="-228600" algn="ctr">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3" name="Google Shape;23;p23"/>
          <p:cNvGrpSpPr/>
          <p:nvPr/>
        </p:nvGrpSpPr>
        <p:grpSpPr>
          <a:xfrm>
            <a:off x="10520822" y="5638800"/>
            <a:ext cx="1471154" cy="1132150"/>
            <a:chOff x="-707925" y="3668339"/>
            <a:chExt cx="3880686" cy="2986443"/>
          </a:xfrm>
        </p:grpSpPr>
        <p:sp>
          <p:nvSpPr>
            <p:cNvPr id="24" name="Google Shape;24;p23"/>
            <p:cNvSpPr/>
            <p:nvPr/>
          </p:nvSpPr>
          <p:spPr>
            <a:xfrm>
              <a:off x="445029" y="4915650"/>
              <a:ext cx="2237483" cy="1332504"/>
            </a:xfrm>
            <a:custGeom>
              <a:avLst/>
              <a:gdLst/>
              <a:ahLst/>
              <a:cxnLst/>
              <a:rect l="l" t="t" r="r" b="b"/>
              <a:pathLst>
                <a:path w="4643235" h="2765218" extrusionOk="0">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0"/>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7"/>
                    <a:pt x="4000907" y="291416"/>
                    <a:pt x="3925139" y="290121"/>
                  </a:cubicBezTo>
                  <a:cubicBezTo>
                    <a:pt x="3892759" y="289474"/>
                    <a:pt x="3862322" y="284293"/>
                    <a:pt x="3832533" y="271341"/>
                  </a:cubicBezTo>
                  <a:cubicBezTo>
                    <a:pt x="3741870" y="231190"/>
                    <a:pt x="3649912" y="193630"/>
                    <a:pt x="3558602" y="154774"/>
                  </a:cubicBezTo>
                  <a:cubicBezTo>
                    <a:pt x="3557954" y="134051"/>
                    <a:pt x="3557306" y="112681"/>
                    <a:pt x="3557306" y="91958"/>
                  </a:cubicBezTo>
                  <a:cubicBezTo>
                    <a:pt x="3562487" y="69292"/>
                    <a:pt x="3546945" y="58931"/>
                    <a:pt x="3531403" y="50512"/>
                  </a:cubicBezTo>
                  <a:cubicBezTo>
                    <a:pt x="3504852" y="36265"/>
                    <a:pt x="3475062" y="28494"/>
                    <a:pt x="3445920" y="21370"/>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5"/>
                    <a:pt x="2084034" y="287531"/>
                  </a:cubicBezTo>
                  <a:cubicBezTo>
                    <a:pt x="2063959" y="297892"/>
                    <a:pt x="2047769" y="311492"/>
                    <a:pt x="2059426" y="337396"/>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8"/>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0"/>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5" y="1021253"/>
                  </a:cubicBezTo>
                  <a:cubicBezTo>
                    <a:pt x="60309" y="1027729"/>
                    <a:pt x="38938" y="1040033"/>
                    <a:pt x="14330" y="1038090"/>
                  </a:cubicBezTo>
                  <a:cubicBezTo>
                    <a:pt x="-8336" y="1033557"/>
                    <a:pt x="2673" y="1052337"/>
                    <a:pt x="2673" y="1058165"/>
                  </a:cubicBezTo>
                  <a:cubicBezTo>
                    <a:pt x="2025" y="1437654"/>
                    <a:pt x="2025" y="1816496"/>
                    <a:pt x="1378" y="2195985"/>
                  </a:cubicBezTo>
                  <a:cubicBezTo>
                    <a:pt x="1378" y="2220593"/>
                    <a:pt x="9149" y="2230955"/>
                    <a:pt x="31167" y="2240021"/>
                  </a:cubicBezTo>
                  <a:cubicBezTo>
                    <a:pt x="345249" y="2366302"/>
                    <a:pt x="659332" y="2493229"/>
                    <a:pt x="973414" y="2620158"/>
                  </a:cubicBezTo>
                  <a:cubicBezTo>
                    <a:pt x="1090628" y="2667432"/>
                    <a:pt x="1207842" y="2714059"/>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7" y="2321617"/>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3"/>
            <p:cNvSpPr/>
            <p:nvPr/>
          </p:nvSpPr>
          <p:spPr>
            <a:xfrm>
              <a:off x="444406" y="4965580"/>
              <a:ext cx="2032824" cy="1286008"/>
            </a:xfrm>
            <a:custGeom>
              <a:avLst/>
              <a:gdLst/>
              <a:ahLst/>
              <a:cxnLst/>
              <a:rect l="l" t="t" r="r" b="b"/>
              <a:pathLst>
                <a:path w="2032824" h="1286008" extrusionOk="0">
                  <a:moveTo>
                    <a:pt x="847598" y="490873"/>
                  </a:moveTo>
                  <a:cubicBezTo>
                    <a:pt x="847598" y="511157"/>
                    <a:pt x="847598" y="530193"/>
                    <a:pt x="847598" y="549229"/>
                  </a:cubicBezTo>
                  <a:cubicBezTo>
                    <a:pt x="847598" y="559215"/>
                    <a:pt x="846350" y="569201"/>
                    <a:pt x="847911" y="578875"/>
                  </a:cubicBezTo>
                  <a:cubicBezTo>
                    <a:pt x="852279" y="604152"/>
                    <a:pt x="837300" y="615386"/>
                    <a:pt x="817640" y="624436"/>
                  </a:cubicBezTo>
                  <a:cubicBezTo>
                    <a:pt x="783938" y="639415"/>
                    <a:pt x="748363" y="644408"/>
                    <a:pt x="711852" y="648152"/>
                  </a:cubicBezTo>
                  <a:cubicBezTo>
                    <a:pt x="670035" y="652209"/>
                    <a:pt x="628843" y="647841"/>
                    <a:pt x="588275" y="639727"/>
                  </a:cubicBezTo>
                  <a:cubicBezTo>
                    <a:pt x="567679" y="635358"/>
                    <a:pt x="547707" y="628804"/>
                    <a:pt x="529919" y="616634"/>
                  </a:cubicBezTo>
                  <a:cubicBezTo>
                    <a:pt x="524927" y="613202"/>
                    <a:pt x="522430" y="609145"/>
                    <a:pt x="522430" y="602903"/>
                  </a:cubicBezTo>
                  <a:cubicBezTo>
                    <a:pt x="522742" y="566704"/>
                    <a:pt x="522430" y="531129"/>
                    <a:pt x="522430" y="493994"/>
                  </a:cubicBezTo>
                  <a:cubicBezTo>
                    <a:pt x="610431" y="535810"/>
                    <a:pt x="788931" y="534250"/>
                    <a:pt x="847598" y="490873"/>
                  </a:cubicBezTo>
                  <a:close/>
                  <a:moveTo>
                    <a:pt x="6905" y="455923"/>
                  </a:moveTo>
                  <a:cubicBezTo>
                    <a:pt x="2535" y="461228"/>
                    <a:pt x="7529" y="462476"/>
                    <a:pt x="10961" y="463724"/>
                  </a:cubicBezTo>
                  <a:cubicBezTo>
                    <a:pt x="59643" y="483696"/>
                    <a:pt x="108637" y="503668"/>
                    <a:pt x="157318" y="523640"/>
                  </a:cubicBezTo>
                  <a:cubicBezTo>
                    <a:pt x="270909" y="570137"/>
                    <a:pt x="384188" y="616946"/>
                    <a:pt x="497778" y="663444"/>
                  </a:cubicBezTo>
                  <a:cubicBezTo>
                    <a:pt x="541467" y="681231"/>
                    <a:pt x="584843" y="699331"/>
                    <a:pt x="628844" y="716807"/>
                  </a:cubicBezTo>
                  <a:cubicBezTo>
                    <a:pt x="637582" y="720239"/>
                    <a:pt x="641638" y="724296"/>
                    <a:pt x="641638" y="734282"/>
                  </a:cubicBezTo>
                  <a:cubicBezTo>
                    <a:pt x="641327" y="913718"/>
                    <a:pt x="641327" y="1093154"/>
                    <a:pt x="641327" y="1272589"/>
                  </a:cubicBezTo>
                  <a:cubicBezTo>
                    <a:pt x="641327" y="1277270"/>
                    <a:pt x="642887" y="1282263"/>
                    <a:pt x="638518" y="1286008"/>
                  </a:cubicBezTo>
                  <a:cubicBezTo>
                    <a:pt x="582035" y="1263539"/>
                    <a:pt x="525552" y="1241071"/>
                    <a:pt x="469069" y="1218290"/>
                  </a:cubicBezTo>
                  <a:cubicBezTo>
                    <a:pt x="317719" y="1157126"/>
                    <a:pt x="166368" y="1095962"/>
                    <a:pt x="15018" y="1035110"/>
                  </a:cubicBezTo>
                  <a:cubicBezTo>
                    <a:pt x="4408" y="1030741"/>
                    <a:pt x="663" y="1026060"/>
                    <a:pt x="663" y="1013889"/>
                  </a:cubicBezTo>
                  <a:cubicBezTo>
                    <a:pt x="1287" y="831021"/>
                    <a:pt x="976" y="648465"/>
                    <a:pt x="1287" y="465596"/>
                  </a:cubicBezTo>
                  <a:cubicBezTo>
                    <a:pt x="1287" y="462476"/>
                    <a:pt x="-4018" y="453426"/>
                    <a:pt x="6905" y="455923"/>
                  </a:cubicBezTo>
                  <a:close/>
                  <a:moveTo>
                    <a:pt x="1253279" y="374786"/>
                  </a:moveTo>
                  <a:cubicBezTo>
                    <a:pt x="1253279" y="411297"/>
                    <a:pt x="1253279" y="446248"/>
                    <a:pt x="1253279" y="481512"/>
                  </a:cubicBezTo>
                  <a:cubicBezTo>
                    <a:pt x="1253279" y="488689"/>
                    <a:pt x="1247974" y="491809"/>
                    <a:pt x="1242980" y="495242"/>
                  </a:cubicBezTo>
                  <a:cubicBezTo>
                    <a:pt x="1217392" y="513342"/>
                    <a:pt x="1187746" y="520519"/>
                    <a:pt x="1157788" y="525512"/>
                  </a:cubicBezTo>
                  <a:cubicBezTo>
                    <a:pt x="1101929" y="535186"/>
                    <a:pt x="1046070" y="533314"/>
                    <a:pt x="990835" y="520519"/>
                  </a:cubicBezTo>
                  <a:cubicBezTo>
                    <a:pt x="971175" y="515838"/>
                    <a:pt x="950891" y="510221"/>
                    <a:pt x="934352" y="496490"/>
                  </a:cubicBezTo>
                  <a:cubicBezTo>
                    <a:pt x="929983" y="492746"/>
                    <a:pt x="927486" y="489625"/>
                    <a:pt x="927798" y="483696"/>
                  </a:cubicBezTo>
                  <a:cubicBezTo>
                    <a:pt x="928110" y="450929"/>
                    <a:pt x="927798" y="418475"/>
                    <a:pt x="927798" y="385709"/>
                  </a:cubicBezTo>
                  <a:cubicBezTo>
                    <a:pt x="927798" y="380715"/>
                    <a:pt x="927174" y="372914"/>
                    <a:pt x="935600" y="378531"/>
                  </a:cubicBezTo>
                  <a:cubicBezTo>
                    <a:pt x="959629" y="394446"/>
                    <a:pt x="987714" y="397879"/>
                    <a:pt x="1014864" y="401624"/>
                  </a:cubicBezTo>
                  <a:cubicBezTo>
                    <a:pt x="1041076" y="405057"/>
                    <a:pt x="1067914" y="407865"/>
                    <a:pt x="1094127" y="406616"/>
                  </a:cubicBezTo>
                  <a:cubicBezTo>
                    <a:pt x="1140000" y="404744"/>
                    <a:pt x="1186497" y="403808"/>
                    <a:pt x="1230498" y="386957"/>
                  </a:cubicBezTo>
                  <a:cubicBezTo>
                    <a:pt x="1238299" y="384148"/>
                    <a:pt x="1244853" y="379467"/>
                    <a:pt x="1253279" y="374786"/>
                  </a:cubicBezTo>
                  <a:close/>
                  <a:moveTo>
                    <a:pt x="517438" y="344828"/>
                  </a:moveTo>
                  <a:cubicBezTo>
                    <a:pt x="517438" y="371353"/>
                    <a:pt x="517438" y="395695"/>
                    <a:pt x="517438" y="420035"/>
                  </a:cubicBezTo>
                  <a:cubicBezTo>
                    <a:pt x="517438" y="424716"/>
                    <a:pt x="516501" y="429709"/>
                    <a:pt x="517438" y="434078"/>
                  </a:cubicBezTo>
                  <a:cubicBezTo>
                    <a:pt x="522743" y="458419"/>
                    <a:pt x="507764" y="469341"/>
                    <a:pt x="489040" y="477767"/>
                  </a:cubicBezTo>
                  <a:cubicBezTo>
                    <a:pt x="453465" y="493994"/>
                    <a:pt x="415706" y="501172"/>
                    <a:pt x="377010" y="502420"/>
                  </a:cubicBezTo>
                  <a:cubicBezTo>
                    <a:pt x="331449" y="503980"/>
                    <a:pt x="286200" y="503356"/>
                    <a:pt x="242199" y="489937"/>
                  </a:cubicBezTo>
                  <a:cubicBezTo>
                    <a:pt x="239703" y="489313"/>
                    <a:pt x="237206" y="488689"/>
                    <a:pt x="234710" y="487753"/>
                  </a:cubicBezTo>
                  <a:cubicBezTo>
                    <a:pt x="191645" y="471526"/>
                    <a:pt x="191957" y="471526"/>
                    <a:pt x="191645" y="425964"/>
                  </a:cubicBezTo>
                  <a:cubicBezTo>
                    <a:pt x="191645" y="417851"/>
                    <a:pt x="191333" y="409737"/>
                    <a:pt x="191333" y="401624"/>
                  </a:cubicBezTo>
                  <a:cubicBezTo>
                    <a:pt x="191333" y="387581"/>
                    <a:pt x="191333" y="373538"/>
                    <a:pt x="191645" y="359495"/>
                  </a:cubicBezTo>
                  <a:cubicBezTo>
                    <a:pt x="191957" y="355438"/>
                    <a:pt x="189461" y="350757"/>
                    <a:pt x="194454" y="347637"/>
                  </a:cubicBezTo>
                  <a:cubicBezTo>
                    <a:pt x="216922" y="365424"/>
                    <a:pt x="244384" y="369481"/>
                    <a:pt x="271221" y="373226"/>
                  </a:cubicBezTo>
                  <a:cubicBezTo>
                    <a:pt x="306796" y="378219"/>
                    <a:pt x="342995" y="380715"/>
                    <a:pt x="378882" y="378531"/>
                  </a:cubicBezTo>
                  <a:cubicBezTo>
                    <a:pt x="413833" y="376347"/>
                    <a:pt x="448784" y="374474"/>
                    <a:pt x="482487" y="363240"/>
                  </a:cubicBezTo>
                  <a:cubicBezTo>
                    <a:pt x="494345" y="359495"/>
                    <a:pt x="505892" y="355127"/>
                    <a:pt x="517438" y="344828"/>
                  </a:cubicBezTo>
                  <a:close/>
                  <a:moveTo>
                    <a:pt x="1650535" y="252458"/>
                  </a:moveTo>
                  <a:cubicBezTo>
                    <a:pt x="1650535" y="288970"/>
                    <a:pt x="1650222" y="322985"/>
                    <a:pt x="1650535" y="356999"/>
                  </a:cubicBezTo>
                  <a:cubicBezTo>
                    <a:pt x="1650535" y="368546"/>
                    <a:pt x="1642421" y="373539"/>
                    <a:pt x="1634931" y="378844"/>
                  </a:cubicBezTo>
                  <a:cubicBezTo>
                    <a:pt x="1610903" y="395696"/>
                    <a:pt x="1582817" y="401937"/>
                    <a:pt x="1554419" y="406930"/>
                  </a:cubicBezTo>
                  <a:cubicBezTo>
                    <a:pt x="1522589" y="412547"/>
                    <a:pt x="1490447" y="413795"/>
                    <a:pt x="1458304" y="412235"/>
                  </a:cubicBezTo>
                  <a:cubicBezTo>
                    <a:pt x="1418360" y="410050"/>
                    <a:pt x="1379353" y="404121"/>
                    <a:pt x="1342841" y="386334"/>
                  </a:cubicBezTo>
                  <a:cubicBezTo>
                    <a:pt x="1330671" y="380404"/>
                    <a:pt x="1324117" y="372915"/>
                    <a:pt x="1324742" y="357624"/>
                  </a:cubicBezTo>
                  <a:cubicBezTo>
                    <a:pt x="1326302" y="327666"/>
                    <a:pt x="1325366" y="297395"/>
                    <a:pt x="1325054" y="267437"/>
                  </a:cubicBezTo>
                  <a:cubicBezTo>
                    <a:pt x="1325054" y="259324"/>
                    <a:pt x="1325678" y="256203"/>
                    <a:pt x="1334728" y="261820"/>
                  </a:cubicBezTo>
                  <a:cubicBezTo>
                    <a:pt x="1357196" y="275551"/>
                    <a:pt x="1382785" y="279296"/>
                    <a:pt x="1408374" y="282729"/>
                  </a:cubicBezTo>
                  <a:cubicBezTo>
                    <a:pt x="1440517" y="287097"/>
                    <a:pt x="1473283" y="290218"/>
                    <a:pt x="1505738" y="288033"/>
                  </a:cubicBezTo>
                  <a:cubicBezTo>
                    <a:pt x="1546930" y="285225"/>
                    <a:pt x="1588434" y="283353"/>
                    <a:pt x="1628066" y="268062"/>
                  </a:cubicBezTo>
                  <a:cubicBezTo>
                    <a:pt x="1636180" y="265253"/>
                    <a:pt x="1642109" y="259324"/>
                    <a:pt x="1650535" y="252458"/>
                  </a:cubicBezTo>
                  <a:close/>
                  <a:moveTo>
                    <a:pt x="917189" y="228429"/>
                  </a:moveTo>
                  <a:cubicBezTo>
                    <a:pt x="917189" y="266813"/>
                    <a:pt x="918437" y="302388"/>
                    <a:pt x="916565" y="337651"/>
                  </a:cubicBezTo>
                  <a:cubicBezTo>
                    <a:pt x="915941" y="351694"/>
                    <a:pt x="900650" y="357311"/>
                    <a:pt x="889416" y="362617"/>
                  </a:cubicBezTo>
                  <a:cubicBezTo>
                    <a:pt x="857273" y="377596"/>
                    <a:pt x="822946" y="383837"/>
                    <a:pt x="787996" y="387270"/>
                  </a:cubicBezTo>
                  <a:cubicBezTo>
                    <a:pt x="759286" y="390078"/>
                    <a:pt x="730576" y="389454"/>
                    <a:pt x="702178" y="386645"/>
                  </a:cubicBezTo>
                  <a:cubicBezTo>
                    <a:pt x="666915" y="383213"/>
                    <a:pt x="632900" y="375724"/>
                    <a:pt x="601694" y="357936"/>
                  </a:cubicBezTo>
                  <a:cubicBezTo>
                    <a:pt x="593269" y="352943"/>
                    <a:pt x="588900" y="347013"/>
                    <a:pt x="589524" y="336403"/>
                  </a:cubicBezTo>
                  <a:cubicBezTo>
                    <a:pt x="590460" y="317992"/>
                    <a:pt x="589836" y="299580"/>
                    <a:pt x="589836" y="280856"/>
                  </a:cubicBezTo>
                  <a:cubicBezTo>
                    <a:pt x="593269" y="265565"/>
                    <a:pt x="587651" y="249337"/>
                    <a:pt x="592645" y="234046"/>
                  </a:cubicBezTo>
                  <a:cubicBezTo>
                    <a:pt x="631340" y="255891"/>
                    <a:pt x="674405" y="260572"/>
                    <a:pt x="717781" y="262444"/>
                  </a:cubicBezTo>
                  <a:cubicBezTo>
                    <a:pt x="744307" y="263380"/>
                    <a:pt x="771144" y="263692"/>
                    <a:pt x="797669" y="262444"/>
                  </a:cubicBezTo>
                  <a:cubicBezTo>
                    <a:pt x="829188" y="260884"/>
                    <a:pt x="860706" y="256203"/>
                    <a:pt x="890664" y="245904"/>
                  </a:cubicBezTo>
                  <a:cubicBezTo>
                    <a:pt x="899713" y="242784"/>
                    <a:pt x="908451" y="238103"/>
                    <a:pt x="917189" y="228429"/>
                  </a:cubicBezTo>
                  <a:close/>
                  <a:moveTo>
                    <a:pt x="2032186" y="138243"/>
                  </a:moveTo>
                  <a:cubicBezTo>
                    <a:pt x="2032498" y="147293"/>
                    <a:pt x="2032810" y="156031"/>
                    <a:pt x="2032810" y="164456"/>
                  </a:cubicBezTo>
                  <a:cubicBezTo>
                    <a:pt x="2032810" y="188797"/>
                    <a:pt x="2031874" y="213450"/>
                    <a:pt x="2032810" y="237791"/>
                  </a:cubicBezTo>
                  <a:cubicBezTo>
                    <a:pt x="2033122" y="249649"/>
                    <a:pt x="2028441" y="256827"/>
                    <a:pt x="2019079" y="263069"/>
                  </a:cubicBezTo>
                  <a:cubicBezTo>
                    <a:pt x="1991306" y="281481"/>
                    <a:pt x="1959476" y="288658"/>
                    <a:pt x="1927333" y="293339"/>
                  </a:cubicBezTo>
                  <a:cubicBezTo>
                    <a:pt x="1904553" y="296459"/>
                    <a:pt x="1881460" y="299580"/>
                    <a:pt x="1858367" y="298332"/>
                  </a:cubicBezTo>
                  <a:cubicBezTo>
                    <a:pt x="1818736" y="296148"/>
                    <a:pt x="1778792" y="293339"/>
                    <a:pt x="1741344" y="278360"/>
                  </a:cubicBezTo>
                  <a:cubicBezTo>
                    <a:pt x="1738848" y="277424"/>
                    <a:pt x="1736351" y="276800"/>
                    <a:pt x="1734167" y="275551"/>
                  </a:cubicBezTo>
                  <a:cubicBezTo>
                    <a:pt x="1716067" y="268062"/>
                    <a:pt x="1704521" y="257764"/>
                    <a:pt x="1706706" y="234358"/>
                  </a:cubicBezTo>
                  <a:cubicBezTo>
                    <a:pt x="1709514" y="204400"/>
                    <a:pt x="1707330" y="173818"/>
                    <a:pt x="1707330" y="140427"/>
                  </a:cubicBezTo>
                  <a:cubicBezTo>
                    <a:pt x="1729798" y="157279"/>
                    <a:pt x="1754139" y="162272"/>
                    <a:pt x="1778480" y="165704"/>
                  </a:cubicBezTo>
                  <a:cubicBezTo>
                    <a:pt x="1826537" y="172882"/>
                    <a:pt x="1874595" y="173818"/>
                    <a:pt x="1923276" y="169761"/>
                  </a:cubicBezTo>
                  <a:cubicBezTo>
                    <a:pt x="1946681" y="167889"/>
                    <a:pt x="1970086" y="164456"/>
                    <a:pt x="1992866" y="158527"/>
                  </a:cubicBezTo>
                  <a:cubicBezTo>
                    <a:pt x="2007533" y="154782"/>
                    <a:pt x="2021576" y="149789"/>
                    <a:pt x="2032186" y="138243"/>
                  </a:cubicBezTo>
                  <a:close/>
                  <a:moveTo>
                    <a:pt x="1312883" y="117335"/>
                  </a:moveTo>
                  <a:cubicBezTo>
                    <a:pt x="1316939" y="119831"/>
                    <a:pt x="1315067" y="123576"/>
                    <a:pt x="1315067" y="126697"/>
                  </a:cubicBezTo>
                  <a:cubicBezTo>
                    <a:pt x="1315379" y="156030"/>
                    <a:pt x="1314755" y="185364"/>
                    <a:pt x="1315379" y="214386"/>
                  </a:cubicBezTo>
                  <a:cubicBezTo>
                    <a:pt x="1315691" y="226245"/>
                    <a:pt x="1311010" y="233422"/>
                    <a:pt x="1301648" y="239975"/>
                  </a:cubicBezTo>
                  <a:cubicBezTo>
                    <a:pt x="1277620" y="256203"/>
                    <a:pt x="1250158" y="262444"/>
                    <a:pt x="1222385" y="268061"/>
                  </a:cubicBezTo>
                  <a:cubicBezTo>
                    <a:pt x="1186809" y="274927"/>
                    <a:pt x="1150611" y="274927"/>
                    <a:pt x="1114724" y="272742"/>
                  </a:cubicBezTo>
                  <a:cubicBezTo>
                    <a:pt x="1075404" y="270246"/>
                    <a:pt x="1036396" y="264317"/>
                    <a:pt x="1001445" y="243096"/>
                  </a:cubicBezTo>
                  <a:cubicBezTo>
                    <a:pt x="992707" y="237790"/>
                    <a:pt x="988962" y="231550"/>
                    <a:pt x="989586" y="220939"/>
                  </a:cubicBezTo>
                  <a:cubicBezTo>
                    <a:pt x="990210" y="200343"/>
                    <a:pt x="989586" y="179747"/>
                    <a:pt x="989586" y="159151"/>
                  </a:cubicBezTo>
                  <a:cubicBezTo>
                    <a:pt x="992083" y="145732"/>
                    <a:pt x="986778" y="131378"/>
                    <a:pt x="992707" y="118271"/>
                  </a:cubicBezTo>
                  <a:cubicBezTo>
                    <a:pt x="1015176" y="134810"/>
                    <a:pt x="1042013" y="139803"/>
                    <a:pt x="1068538" y="143548"/>
                  </a:cubicBezTo>
                  <a:cubicBezTo>
                    <a:pt x="1105986" y="149165"/>
                    <a:pt x="1143745" y="151037"/>
                    <a:pt x="1181504" y="148853"/>
                  </a:cubicBezTo>
                  <a:cubicBezTo>
                    <a:pt x="1220200" y="146669"/>
                    <a:pt x="1259208" y="143860"/>
                    <a:pt x="1295719" y="128569"/>
                  </a:cubicBezTo>
                  <a:cubicBezTo>
                    <a:pt x="1302273" y="125760"/>
                    <a:pt x="1307266" y="121703"/>
                    <a:pt x="1312883" y="117335"/>
                  </a:cubicBezTo>
                  <a:close/>
                  <a:moveTo>
                    <a:pt x="1714195" y="0"/>
                  </a:moveTo>
                  <a:cubicBezTo>
                    <a:pt x="1715131" y="9986"/>
                    <a:pt x="1715131" y="19972"/>
                    <a:pt x="1715443" y="29958"/>
                  </a:cubicBezTo>
                  <a:cubicBezTo>
                    <a:pt x="1715443" y="52426"/>
                    <a:pt x="1714195" y="74583"/>
                    <a:pt x="1715443" y="97051"/>
                  </a:cubicBezTo>
                  <a:cubicBezTo>
                    <a:pt x="1716067" y="110782"/>
                    <a:pt x="1710450" y="118896"/>
                    <a:pt x="1700152" y="125762"/>
                  </a:cubicBezTo>
                  <a:cubicBezTo>
                    <a:pt x="1674563" y="142613"/>
                    <a:pt x="1645229" y="149478"/>
                    <a:pt x="1615583" y="154159"/>
                  </a:cubicBezTo>
                  <a:cubicBezTo>
                    <a:pt x="1555667" y="163521"/>
                    <a:pt x="1496376" y="161649"/>
                    <a:pt x="1437708" y="144485"/>
                  </a:cubicBezTo>
                  <a:cubicBezTo>
                    <a:pt x="1435211" y="143861"/>
                    <a:pt x="1432715" y="143237"/>
                    <a:pt x="1430218" y="142301"/>
                  </a:cubicBezTo>
                  <a:cubicBezTo>
                    <a:pt x="1389650" y="127010"/>
                    <a:pt x="1389650" y="127010"/>
                    <a:pt x="1389650" y="83633"/>
                  </a:cubicBezTo>
                  <a:cubicBezTo>
                    <a:pt x="1389650" y="68030"/>
                    <a:pt x="1389338" y="52738"/>
                    <a:pt x="1389026" y="37135"/>
                  </a:cubicBezTo>
                  <a:cubicBezTo>
                    <a:pt x="1391210" y="26213"/>
                    <a:pt x="1387154" y="14667"/>
                    <a:pt x="1391523" y="4057"/>
                  </a:cubicBezTo>
                  <a:cubicBezTo>
                    <a:pt x="1431778" y="27774"/>
                    <a:pt x="1476404" y="31206"/>
                    <a:pt x="1521340" y="33079"/>
                  </a:cubicBezTo>
                  <a:cubicBezTo>
                    <a:pt x="1566278" y="34951"/>
                    <a:pt x="1611214" y="34639"/>
                    <a:pt x="1655215" y="25277"/>
                  </a:cubicBezTo>
                  <a:cubicBezTo>
                    <a:pt x="1676435" y="20908"/>
                    <a:pt x="1698280" y="17163"/>
                    <a:pt x="1714195" y="0"/>
                  </a:cubicBezTo>
                  <a:close/>
                </a:path>
              </a:pathLst>
            </a:custGeom>
            <a:solidFill>
              <a:srgbClr val="8C8C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3"/>
            <p:cNvSpPr/>
            <p:nvPr/>
          </p:nvSpPr>
          <p:spPr>
            <a:xfrm>
              <a:off x="935278" y="4216944"/>
              <a:ext cx="2237483" cy="1332504"/>
            </a:xfrm>
            <a:custGeom>
              <a:avLst/>
              <a:gdLst/>
              <a:ahLst/>
              <a:cxnLst/>
              <a:rect l="l" t="t" r="r" b="b"/>
              <a:pathLst>
                <a:path w="4643235" h="2765218" extrusionOk="0">
                  <a:moveTo>
                    <a:pt x="4647204" y="1328211"/>
                  </a:moveTo>
                  <a:cubicBezTo>
                    <a:pt x="4646556" y="1318497"/>
                    <a:pt x="4645909" y="1308784"/>
                    <a:pt x="4645909" y="1299070"/>
                  </a:cubicBezTo>
                  <a:cubicBezTo>
                    <a:pt x="4645909" y="1078888"/>
                    <a:pt x="4645261" y="858707"/>
                    <a:pt x="4646556" y="638526"/>
                  </a:cubicBezTo>
                  <a:cubicBezTo>
                    <a:pt x="4646556" y="620393"/>
                    <a:pt x="4640728" y="612622"/>
                    <a:pt x="4624538" y="605499"/>
                  </a:cubicBezTo>
                  <a:cubicBezTo>
                    <a:pt x="4488544" y="548510"/>
                    <a:pt x="4352550"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8" y="299188"/>
                    <a:pt x="4000907" y="291416"/>
                    <a:pt x="3925139" y="290121"/>
                  </a:cubicBezTo>
                  <a:cubicBezTo>
                    <a:pt x="3892759" y="289474"/>
                    <a:pt x="3862322" y="284293"/>
                    <a:pt x="3832533" y="271341"/>
                  </a:cubicBezTo>
                  <a:cubicBezTo>
                    <a:pt x="3741870" y="231190"/>
                    <a:pt x="3649912" y="193630"/>
                    <a:pt x="3558601" y="154775"/>
                  </a:cubicBezTo>
                  <a:cubicBezTo>
                    <a:pt x="3557954" y="134052"/>
                    <a:pt x="3557306" y="112681"/>
                    <a:pt x="3557306" y="91958"/>
                  </a:cubicBezTo>
                  <a:cubicBezTo>
                    <a:pt x="3562487" y="69292"/>
                    <a:pt x="3546945" y="58931"/>
                    <a:pt x="3531402" y="50512"/>
                  </a:cubicBezTo>
                  <a:cubicBezTo>
                    <a:pt x="3504851" y="36265"/>
                    <a:pt x="3475062" y="28494"/>
                    <a:pt x="3445921" y="21371"/>
                  </a:cubicBezTo>
                  <a:cubicBezTo>
                    <a:pt x="3397999" y="9714"/>
                    <a:pt x="3349429" y="9066"/>
                    <a:pt x="3301507" y="0"/>
                  </a:cubicBezTo>
                  <a:cubicBezTo>
                    <a:pt x="3247757" y="0"/>
                    <a:pt x="3194655" y="0"/>
                    <a:pt x="3140904" y="0"/>
                  </a:cubicBezTo>
                  <a:cubicBezTo>
                    <a:pt x="3131191" y="7124"/>
                    <a:pt x="3120181"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1" y="195573"/>
                    <a:pt x="2707666" y="221476"/>
                    <a:pt x="2620241" y="248028"/>
                  </a:cubicBezTo>
                  <a:cubicBezTo>
                    <a:pt x="2606641" y="252561"/>
                    <a:pt x="2593042" y="253856"/>
                    <a:pt x="2578795" y="251913"/>
                  </a:cubicBezTo>
                  <a:cubicBezTo>
                    <a:pt x="2455752" y="234428"/>
                    <a:pt x="2332062" y="233781"/>
                    <a:pt x="2209020" y="251913"/>
                  </a:cubicBezTo>
                  <a:cubicBezTo>
                    <a:pt x="2165631" y="258389"/>
                    <a:pt x="2123537" y="267456"/>
                    <a:pt x="2084034" y="287531"/>
                  </a:cubicBezTo>
                  <a:cubicBezTo>
                    <a:pt x="2063959" y="297892"/>
                    <a:pt x="2047769" y="311492"/>
                    <a:pt x="2059426" y="337396"/>
                  </a:cubicBezTo>
                  <a:cubicBezTo>
                    <a:pt x="2047122" y="364594"/>
                    <a:pt x="2058130"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8"/>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5"/>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6"/>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5" y="2263982"/>
                    <a:pt x="2952455" y="2261392"/>
                    <a:pt x="2956989" y="2259449"/>
                  </a:cubicBezTo>
                  <a:cubicBezTo>
                    <a:pt x="3145438" y="2199871"/>
                    <a:pt x="3333887" y="2139644"/>
                    <a:pt x="3522336" y="2080066"/>
                  </a:cubicBezTo>
                  <a:cubicBezTo>
                    <a:pt x="3886931" y="1964147"/>
                    <a:pt x="4252173" y="1848228"/>
                    <a:pt x="4617415" y="1733604"/>
                  </a:cubicBezTo>
                  <a:cubicBezTo>
                    <a:pt x="4640728" y="1726480"/>
                    <a:pt x="4648499" y="1716767"/>
                    <a:pt x="4648499" y="1692158"/>
                  </a:cubicBezTo>
                  <a:cubicBezTo>
                    <a:pt x="4645909" y="1571058"/>
                    <a:pt x="4647204" y="1449311"/>
                    <a:pt x="4647204" y="13282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3"/>
            <p:cNvSpPr/>
            <p:nvPr/>
          </p:nvSpPr>
          <p:spPr>
            <a:xfrm>
              <a:off x="934654" y="4266873"/>
              <a:ext cx="2032825" cy="1285696"/>
            </a:xfrm>
            <a:custGeom>
              <a:avLst/>
              <a:gdLst/>
              <a:ahLst/>
              <a:cxnLst/>
              <a:rect l="l" t="t" r="r" b="b"/>
              <a:pathLst>
                <a:path w="2032825" h="1285696" extrusionOk="0">
                  <a:moveTo>
                    <a:pt x="847600" y="490873"/>
                  </a:moveTo>
                  <a:cubicBezTo>
                    <a:pt x="847600" y="511157"/>
                    <a:pt x="847600" y="530193"/>
                    <a:pt x="847600" y="549229"/>
                  </a:cubicBezTo>
                  <a:cubicBezTo>
                    <a:pt x="847600" y="559215"/>
                    <a:pt x="846352" y="569201"/>
                    <a:pt x="847912" y="578875"/>
                  </a:cubicBezTo>
                  <a:cubicBezTo>
                    <a:pt x="852281" y="604152"/>
                    <a:pt x="837302"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5" y="455610"/>
                  </a:moveTo>
                  <a:cubicBezTo>
                    <a:pt x="2536" y="460915"/>
                    <a:pt x="7529" y="462163"/>
                    <a:pt x="10962" y="463412"/>
                  </a:cubicBezTo>
                  <a:cubicBezTo>
                    <a:pt x="59644" y="483384"/>
                    <a:pt x="108638" y="503355"/>
                    <a:pt x="157319" y="523327"/>
                  </a:cubicBezTo>
                  <a:cubicBezTo>
                    <a:pt x="270910" y="569825"/>
                    <a:pt x="384189" y="616634"/>
                    <a:pt x="497779" y="663132"/>
                  </a:cubicBezTo>
                  <a:cubicBezTo>
                    <a:pt x="541468" y="680919"/>
                    <a:pt x="584844" y="699019"/>
                    <a:pt x="628845" y="716494"/>
                  </a:cubicBezTo>
                  <a:cubicBezTo>
                    <a:pt x="637583" y="719927"/>
                    <a:pt x="641640" y="723983"/>
                    <a:pt x="641640" y="733969"/>
                  </a:cubicBezTo>
                  <a:cubicBezTo>
                    <a:pt x="641328" y="913405"/>
                    <a:pt x="641328" y="1092841"/>
                    <a:pt x="641328" y="1272277"/>
                  </a:cubicBezTo>
                  <a:cubicBezTo>
                    <a:pt x="641328" y="1276958"/>
                    <a:pt x="642888" y="1281951"/>
                    <a:pt x="638519" y="1285696"/>
                  </a:cubicBezTo>
                  <a:cubicBezTo>
                    <a:pt x="582036" y="1263227"/>
                    <a:pt x="525553" y="1240758"/>
                    <a:pt x="469070" y="1217978"/>
                  </a:cubicBezTo>
                  <a:cubicBezTo>
                    <a:pt x="317719" y="1156814"/>
                    <a:pt x="166369" y="1095649"/>
                    <a:pt x="15019" y="1034798"/>
                  </a:cubicBezTo>
                  <a:cubicBezTo>
                    <a:pt x="4409" y="1030429"/>
                    <a:pt x="664" y="1025748"/>
                    <a:pt x="664" y="1013577"/>
                  </a:cubicBezTo>
                  <a:cubicBezTo>
                    <a:pt x="1288" y="830709"/>
                    <a:pt x="976" y="648152"/>
                    <a:pt x="1288" y="465284"/>
                  </a:cubicBezTo>
                  <a:cubicBezTo>
                    <a:pt x="1288" y="462475"/>
                    <a:pt x="-4017" y="453425"/>
                    <a:pt x="6905" y="455610"/>
                  </a:cubicBezTo>
                  <a:close/>
                  <a:moveTo>
                    <a:pt x="1253280" y="374474"/>
                  </a:moveTo>
                  <a:cubicBezTo>
                    <a:pt x="1253280" y="410985"/>
                    <a:pt x="1253280" y="445936"/>
                    <a:pt x="1253280" y="481199"/>
                  </a:cubicBezTo>
                  <a:cubicBezTo>
                    <a:pt x="1253280" y="488377"/>
                    <a:pt x="1247975" y="491497"/>
                    <a:pt x="1242982" y="494930"/>
                  </a:cubicBezTo>
                  <a:cubicBezTo>
                    <a:pt x="1217393" y="513030"/>
                    <a:pt x="1187747" y="520207"/>
                    <a:pt x="1157789" y="525200"/>
                  </a:cubicBezTo>
                  <a:cubicBezTo>
                    <a:pt x="1101930" y="534874"/>
                    <a:pt x="1046071" y="533002"/>
                    <a:pt x="990836" y="520207"/>
                  </a:cubicBezTo>
                  <a:cubicBezTo>
                    <a:pt x="971176" y="515526"/>
                    <a:pt x="950892" y="509909"/>
                    <a:pt x="934353" y="496178"/>
                  </a:cubicBezTo>
                  <a:cubicBezTo>
                    <a:pt x="929983" y="492434"/>
                    <a:pt x="927487" y="489313"/>
                    <a:pt x="927799" y="483384"/>
                  </a:cubicBezTo>
                  <a:cubicBezTo>
                    <a:pt x="928111" y="450617"/>
                    <a:pt x="927799" y="418162"/>
                    <a:pt x="927799" y="385396"/>
                  </a:cubicBezTo>
                  <a:cubicBezTo>
                    <a:pt x="927799" y="380403"/>
                    <a:pt x="927175" y="372601"/>
                    <a:pt x="935601" y="378218"/>
                  </a:cubicBezTo>
                  <a:cubicBezTo>
                    <a:pt x="959629" y="394134"/>
                    <a:pt x="987715" y="397566"/>
                    <a:pt x="1014864" y="401311"/>
                  </a:cubicBezTo>
                  <a:cubicBezTo>
                    <a:pt x="1041078" y="404744"/>
                    <a:pt x="1067915" y="407552"/>
                    <a:pt x="1094128" y="406304"/>
                  </a:cubicBezTo>
                  <a:cubicBezTo>
                    <a:pt x="1140001" y="404432"/>
                    <a:pt x="1186499" y="403495"/>
                    <a:pt x="1230500" y="386644"/>
                  </a:cubicBezTo>
                  <a:cubicBezTo>
                    <a:pt x="1238301" y="383836"/>
                    <a:pt x="1245166" y="379467"/>
                    <a:pt x="1253280" y="374474"/>
                  </a:cubicBezTo>
                  <a:close/>
                  <a:moveTo>
                    <a:pt x="517439" y="344828"/>
                  </a:moveTo>
                  <a:cubicBezTo>
                    <a:pt x="517439" y="371353"/>
                    <a:pt x="517439" y="395694"/>
                    <a:pt x="517439" y="420035"/>
                  </a:cubicBezTo>
                  <a:cubicBezTo>
                    <a:pt x="517439" y="424715"/>
                    <a:pt x="516503" y="429709"/>
                    <a:pt x="517439" y="434077"/>
                  </a:cubicBezTo>
                  <a:cubicBezTo>
                    <a:pt x="522744" y="458419"/>
                    <a:pt x="507765" y="469341"/>
                    <a:pt x="489041" y="477767"/>
                  </a:cubicBezTo>
                  <a:cubicBezTo>
                    <a:pt x="453466" y="493994"/>
                    <a:pt x="415707" y="501171"/>
                    <a:pt x="377011" y="502420"/>
                  </a:cubicBezTo>
                  <a:cubicBezTo>
                    <a:pt x="331450" y="503980"/>
                    <a:pt x="286201" y="503356"/>
                    <a:pt x="242200" y="489937"/>
                  </a:cubicBezTo>
                  <a:cubicBezTo>
                    <a:pt x="239704" y="489313"/>
                    <a:pt x="237207" y="488689"/>
                    <a:pt x="234711" y="487753"/>
                  </a:cubicBezTo>
                  <a:cubicBezTo>
                    <a:pt x="191646" y="471525"/>
                    <a:pt x="191958" y="471525"/>
                    <a:pt x="191646" y="425964"/>
                  </a:cubicBezTo>
                  <a:cubicBezTo>
                    <a:pt x="191646" y="417850"/>
                    <a:pt x="191334" y="409737"/>
                    <a:pt x="191334" y="401623"/>
                  </a:cubicBezTo>
                  <a:cubicBezTo>
                    <a:pt x="191334" y="387580"/>
                    <a:pt x="191334" y="373537"/>
                    <a:pt x="191646" y="359495"/>
                  </a:cubicBezTo>
                  <a:cubicBezTo>
                    <a:pt x="191958" y="355438"/>
                    <a:pt x="189774" y="350445"/>
                    <a:pt x="194455" y="347636"/>
                  </a:cubicBezTo>
                  <a:cubicBezTo>
                    <a:pt x="216923" y="365424"/>
                    <a:pt x="244385" y="369481"/>
                    <a:pt x="271222" y="373225"/>
                  </a:cubicBezTo>
                  <a:cubicBezTo>
                    <a:pt x="306797" y="378218"/>
                    <a:pt x="342996" y="380715"/>
                    <a:pt x="378883" y="378530"/>
                  </a:cubicBezTo>
                  <a:cubicBezTo>
                    <a:pt x="413834" y="376346"/>
                    <a:pt x="448785" y="374474"/>
                    <a:pt x="482488" y="363239"/>
                  </a:cubicBezTo>
                  <a:cubicBezTo>
                    <a:pt x="494346" y="359495"/>
                    <a:pt x="505893" y="355126"/>
                    <a:pt x="517439" y="344828"/>
                  </a:cubicBezTo>
                  <a:close/>
                  <a:moveTo>
                    <a:pt x="1650536" y="252458"/>
                  </a:moveTo>
                  <a:cubicBezTo>
                    <a:pt x="1650536" y="288969"/>
                    <a:pt x="1650224" y="322984"/>
                    <a:pt x="1650536" y="356999"/>
                  </a:cubicBezTo>
                  <a:cubicBezTo>
                    <a:pt x="1650536" y="368545"/>
                    <a:pt x="1642422" y="373539"/>
                    <a:pt x="1634932" y="378844"/>
                  </a:cubicBezTo>
                  <a:cubicBezTo>
                    <a:pt x="1610904" y="395695"/>
                    <a:pt x="1582818" y="401936"/>
                    <a:pt x="1554421" y="406929"/>
                  </a:cubicBezTo>
                  <a:cubicBezTo>
                    <a:pt x="1522590" y="412547"/>
                    <a:pt x="1490448" y="413795"/>
                    <a:pt x="1458305" y="412234"/>
                  </a:cubicBezTo>
                  <a:cubicBezTo>
                    <a:pt x="1418361" y="410050"/>
                    <a:pt x="1379354" y="404121"/>
                    <a:pt x="1342843" y="386333"/>
                  </a:cubicBezTo>
                  <a:cubicBezTo>
                    <a:pt x="1330672" y="380404"/>
                    <a:pt x="1324119" y="372915"/>
                    <a:pt x="1324743" y="357623"/>
                  </a:cubicBezTo>
                  <a:cubicBezTo>
                    <a:pt x="1326303" y="327665"/>
                    <a:pt x="1325367" y="297395"/>
                    <a:pt x="1325055" y="267437"/>
                  </a:cubicBezTo>
                  <a:cubicBezTo>
                    <a:pt x="1325055" y="259323"/>
                    <a:pt x="1325679" y="256202"/>
                    <a:pt x="1334729" y="261820"/>
                  </a:cubicBezTo>
                  <a:cubicBezTo>
                    <a:pt x="1357197" y="275551"/>
                    <a:pt x="1382787" y="279295"/>
                    <a:pt x="1408376" y="282728"/>
                  </a:cubicBezTo>
                  <a:cubicBezTo>
                    <a:pt x="1440518" y="287097"/>
                    <a:pt x="1473285" y="290218"/>
                    <a:pt x="1505739" y="288033"/>
                  </a:cubicBezTo>
                  <a:cubicBezTo>
                    <a:pt x="1546931" y="285224"/>
                    <a:pt x="1588435" y="283352"/>
                    <a:pt x="1628067" y="268061"/>
                  </a:cubicBezTo>
                  <a:cubicBezTo>
                    <a:pt x="1636181" y="264940"/>
                    <a:pt x="1642110" y="259011"/>
                    <a:pt x="1650536" y="252458"/>
                  </a:cubicBezTo>
                  <a:close/>
                  <a:moveTo>
                    <a:pt x="917190" y="228429"/>
                  </a:moveTo>
                  <a:cubicBezTo>
                    <a:pt x="917190" y="266813"/>
                    <a:pt x="918438" y="302388"/>
                    <a:pt x="916566" y="337651"/>
                  </a:cubicBezTo>
                  <a:cubicBezTo>
                    <a:pt x="915942" y="351694"/>
                    <a:pt x="900651" y="357311"/>
                    <a:pt x="889417" y="362616"/>
                  </a:cubicBezTo>
                  <a:cubicBezTo>
                    <a:pt x="857274" y="377595"/>
                    <a:pt x="822947" y="383837"/>
                    <a:pt x="787996" y="387269"/>
                  </a:cubicBezTo>
                  <a:cubicBezTo>
                    <a:pt x="759287" y="390078"/>
                    <a:pt x="730577" y="389454"/>
                    <a:pt x="702179" y="386645"/>
                  </a:cubicBezTo>
                  <a:cubicBezTo>
                    <a:pt x="666916" y="383212"/>
                    <a:pt x="632901" y="375723"/>
                    <a:pt x="601695" y="357935"/>
                  </a:cubicBezTo>
                  <a:cubicBezTo>
                    <a:pt x="593270" y="352942"/>
                    <a:pt x="588901" y="347013"/>
                    <a:pt x="589525" y="336403"/>
                  </a:cubicBezTo>
                  <a:cubicBezTo>
                    <a:pt x="590461" y="317991"/>
                    <a:pt x="589837" y="299579"/>
                    <a:pt x="589837" y="280856"/>
                  </a:cubicBezTo>
                  <a:cubicBezTo>
                    <a:pt x="593270" y="265252"/>
                    <a:pt x="587652" y="249337"/>
                    <a:pt x="592646" y="234046"/>
                  </a:cubicBezTo>
                  <a:cubicBezTo>
                    <a:pt x="631341" y="255890"/>
                    <a:pt x="674406" y="260571"/>
                    <a:pt x="717782" y="262443"/>
                  </a:cubicBezTo>
                  <a:cubicBezTo>
                    <a:pt x="744307" y="263380"/>
                    <a:pt x="771145" y="263692"/>
                    <a:pt x="797670" y="262443"/>
                  </a:cubicBezTo>
                  <a:cubicBezTo>
                    <a:pt x="829189" y="260884"/>
                    <a:pt x="860707" y="256203"/>
                    <a:pt x="890665" y="245904"/>
                  </a:cubicBezTo>
                  <a:cubicBezTo>
                    <a:pt x="899715" y="242784"/>
                    <a:pt x="908452" y="238103"/>
                    <a:pt x="917190" y="228429"/>
                  </a:cubicBezTo>
                  <a:close/>
                  <a:moveTo>
                    <a:pt x="2032187" y="138243"/>
                  </a:moveTo>
                  <a:cubicBezTo>
                    <a:pt x="2032499" y="147293"/>
                    <a:pt x="2032811" y="155718"/>
                    <a:pt x="2032811" y="164456"/>
                  </a:cubicBezTo>
                  <a:cubicBezTo>
                    <a:pt x="2032811" y="188797"/>
                    <a:pt x="2031875" y="213450"/>
                    <a:pt x="2032811" y="237791"/>
                  </a:cubicBezTo>
                  <a:cubicBezTo>
                    <a:pt x="2033123" y="249649"/>
                    <a:pt x="2028442" y="256827"/>
                    <a:pt x="2019080" y="263068"/>
                  </a:cubicBezTo>
                  <a:cubicBezTo>
                    <a:pt x="1991307" y="281480"/>
                    <a:pt x="1959477" y="288657"/>
                    <a:pt x="1927334" y="293338"/>
                  </a:cubicBezTo>
                  <a:cubicBezTo>
                    <a:pt x="1904554" y="296459"/>
                    <a:pt x="1881461" y="299580"/>
                    <a:pt x="1858368" y="298332"/>
                  </a:cubicBezTo>
                  <a:cubicBezTo>
                    <a:pt x="1818737" y="296147"/>
                    <a:pt x="1778793" y="293338"/>
                    <a:pt x="1741345" y="278359"/>
                  </a:cubicBezTo>
                  <a:cubicBezTo>
                    <a:pt x="1738849" y="277423"/>
                    <a:pt x="1736352" y="276799"/>
                    <a:pt x="1734168" y="275551"/>
                  </a:cubicBezTo>
                  <a:cubicBezTo>
                    <a:pt x="1716068" y="268061"/>
                    <a:pt x="1704522" y="257763"/>
                    <a:pt x="1706707" y="234358"/>
                  </a:cubicBezTo>
                  <a:cubicBezTo>
                    <a:pt x="1709515" y="204400"/>
                    <a:pt x="1707331" y="173818"/>
                    <a:pt x="1707331" y="140427"/>
                  </a:cubicBezTo>
                  <a:cubicBezTo>
                    <a:pt x="1729799" y="157279"/>
                    <a:pt x="1754140" y="162272"/>
                    <a:pt x="1778481" y="165704"/>
                  </a:cubicBezTo>
                  <a:cubicBezTo>
                    <a:pt x="1826538" y="172882"/>
                    <a:pt x="1874596" y="173818"/>
                    <a:pt x="1923278" y="169761"/>
                  </a:cubicBezTo>
                  <a:cubicBezTo>
                    <a:pt x="1946682" y="167889"/>
                    <a:pt x="1970087" y="164456"/>
                    <a:pt x="1992867" y="158527"/>
                  </a:cubicBezTo>
                  <a:cubicBezTo>
                    <a:pt x="2007534" y="154782"/>
                    <a:pt x="2021577" y="149789"/>
                    <a:pt x="2032187" y="138243"/>
                  </a:cubicBezTo>
                  <a:close/>
                  <a:moveTo>
                    <a:pt x="1312885" y="117335"/>
                  </a:moveTo>
                  <a:cubicBezTo>
                    <a:pt x="1316942" y="119831"/>
                    <a:pt x="1315069" y="123576"/>
                    <a:pt x="1315069" y="126697"/>
                  </a:cubicBezTo>
                  <a:cubicBezTo>
                    <a:pt x="1315381" y="156030"/>
                    <a:pt x="1314757" y="185364"/>
                    <a:pt x="1315381" y="214386"/>
                  </a:cubicBezTo>
                  <a:cubicBezTo>
                    <a:pt x="1315693" y="226245"/>
                    <a:pt x="1311012" y="233422"/>
                    <a:pt x="1301650" y="239975"/>
                  </a:cubicBezTo>
                  <a:cubicBezTo>
                    <a:pt x="1277622" y="256202"/>
                    <a:pt x="1250161" y="262443"/>
                    <a:pt x="1222387" y="268061"/>
                  </a:cubicBezTo>
                  <a:cubicBezTo>
                    <a:pt x="1186812" y="274926"/>
                    <a:pt x="1150613" y="274926"/>
                    <a:pt x="1114726" y="272742"/>
                  </a:cubicBezTo>
                  <a:cubicBezTo>
                    <a:pt x="1075406" y="270245"/>
                    <a:pt x="1036398" y="264316"/>
                    <a:pt x="1001447" y="243096"/>
                  </a:cubicBezTo>
                  <a:cubicBezTo>
                    <a:pt x="992709" y="237790"/>
                    <a:pt x="988965" y="231550"/>
                    <a:pt x="989589" y="220940"/>
                  </a:cubicBezTo>
                  <a:cubicBezTo>
                    <a:pt x="990213" y="200343"/>
                    <a:pt x="989589" y="179747"/>
                    <a:pt x="989589" y="159151"/>
                  </a:cubicBezTo>
                  <a:cubicBezTo>
                    <a:pt x="992085" y="145420"/>
                    <a:pt x="986780" y="131378"/>
                    <a:pt x="992709" y="118271"/>
                  </a:cubicBezTo>
                  <a:cubicBezTo>
                    <a:pt x="1015178" y="134810"/>
                    <a:pt x="1042015" y="139803"/>
                    <a:pt x="1068540" y="143548"/>
                  </a:cubicBezTo>
                  <a:cubicBezTo>
                    <a:pt x="1105988" y="149165"/>
                    <a:pt x="1143747" y="151037"/>
                    <a:pt x="1181507" y="148853"/>
                  </a:cubicBezTo>
                  <a:cubicBezTo>
                    <a:pt x="1220203" y="146669"/>
                    <a:pt x="1259210" y="143860"/>
                    <a:pt x="1295721" y="128569"/>
                  </a:cubicBezTo>
                  <a:cubicBezTo>
                    <a:pt x="1302275" y="125760"/>
                    <a:pt x="1307268" y="121703"/>
                    <a:pt x="1312885" y="117335"/>
                  </a:cubicBezTo>
                  <a:close/>
                  <a:moveTo>
                    <a:pt x="1714196" y="0"/>
                  </a:moveTo>
                  <a:cubicBezTo>
                    <a:pt x="1715132" y="9674"/>
                    <a:pt x="1715132" y="19972"/>
                    <a:pt x="1715444" y="29958"/>
                  </a:cubicBezTo>
                  <a:cubicBezTo>
                    <a:pt x="1715444" y="52426"/>
                    <a:pt x="1714196" y="74583"/>
                    <a:pt x="1715444" y="97051"/>
                  </a:cubicBezTo>
                  <a:cubicBezTo>
                    <a:pt x="1716068" y="110782"/>
                    <a:pt x="1710451" y="118896"/>
                    <a:pt x="1700153" y="125762"/>
                  </a:cubicBezTo>
                  <a:cubicBezTo>
                    <a:pt x="1674564" y="142613"/>
                    <a:pt x="1645230" y="149478"/>
                    <a:pt x="1615584" y="154159"/>
                  </a:cubicBezTo>
                  <a:cubicBezTo>
                    <a:pt x="1555668" y="163521"/>
                    <a:pt x="1496376" y="161649"/>
                    <a:pt x="1437709" y="144485"/>
                  </a:cubicBezTo>
                  <a:cubicBezTo>
                    <a:pt x="1435212" y="143861"/>
                    <a:pt x="1432716" y="143237"/>
                    <a:pt x="1430219" y="142301"/>
                  </a:cubicBezTo>
                  <a:cubicBezTo>
                    <a:pt x="1389651" y="127010"/>
                    <a:pt x="1389651" y="127010"/>
                    <a:pt x="1389651" y="83633"/>
                  </a:cubicBezTo>
                  <a:cubicBezTo>
                    <a:pt x="1389651" y="68030"/>
                    <a:pt x="1389339" y="52738"/>
                    <a:pt x="1389027" y="37136"/>
                  </a:cubicBezTo>
                  <a:cubicBezTo>
                    <a:pt x="1391211" y="26213"/>
                    <a:pt x="1387155" y="14667"/>
                    <a:pt x="1391524" y="4057"/>
                  </a:cubicBezTo>
                  <a:cubicBezTo>
                    <a:pt x="1431780" y="27774"/>
                    <a:pt x="1476405" y="31206"/>
                    <a:pt x="1521341" y="33079"/>
                  </a:cubicBezTo>
                  <a:cubicBezTo>
                    <a:pt x="1566278" y="34951"/>
                    <a:pt x="1611215" y="34639"/>
                    <a:pt x="1655216" y="25277"/>
                  </a:cubicBezTo>
                  <a:cubicBezTo>
                    <a:pt x="1676436" y="20908"/>
                    <a:pt x="1698281" y="17163"/>
                    <a:pt x="1714196" y="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3"/>
            <p:cNvSpPr/>
            <p:nvPr/>
          </p:nvSpPr>
          <p:spPr>
            <a:xfrm>
              <a:off x="-707925" y="5549449"/>
              <a:ext cx="1435485" cy="1104698"/>
            </a:xfrm>
            <a:custGeom>
              <a:avLst/>
              <a:gdLst/>
              <a:ahLst/>
              <a:cxnLst/>
              <a:rect l="l" t="t" r="r" b="b"/>
              <a:pathLst>
                <a:path w="2978923" h="2292475" extrusionOk="0">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3"/>
            <p:cNvSpPr/>
            <p:nvPr/>
          </p:nvSpPr>
          <p:spPr>
            <a:xfrm>
              <a:off x="48710" y="3668339"/>
              <a:ext cx="2237483" cy="1332504"/>
            </a:xfrm>
            <a:custGeom>
              <a:avLst/>
              <a:gdLst/>
              <a:ahLst/>
              <a:cxnLst/>
              <a:rect l="l" t="t" r="r" b="b"/>
              <a:pathLst>
                <a:path w="4643235" h="2765218" extrusionOk="0">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1"/>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8"/>
                    <a:pt x="4000907" y="291416"/>
                    <a:pt x="3925139" y="290121"/>
                  </a:cubicBezTo>
                  <a:cubicBezTo>
                    <a:pt x="3892759" y="289474"/>
                    <a:pt x="3862322" y="284293"/>
                    <a:pt x="3832533" y="271341"/>
                  </a:cubicBezTo>
                  <a:cubicBezTo>
                    <a:pt x="3741870" y="231190"/>
                    <a:pt x="3649912" y="193630"/>
                    <a:pt x="3558602" y="154775"/>
                  </a:cubicBezTo>
                  <a:cubicBezTo>
                    <a:pt x="3557954" y="134052"/>
                    <a:pt x="3557306" y="112681"/>
                    <a:pt x="3557306" y="91958"/>
                  </a:cubicBezTo>
                  <a:cubicBezTo>
                    <a:pt x="3562487" y="69292"/>
                    <a:pt x="3546945" y="58931"/>
                    <a:pt x="3531403" y="50512"/>
                  </a:cubicBezTo>
                  <a:cubicBezTo>
                    <a:pt x="3504852" y="36265"/>
                    <a:pt x="3475062" y="28494"/>
                    <a:pt x="3445920" y="21371"/>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6"/>
                    <a:pt x="2084034" y="287531"/>
                  </a:cubicBezTo>
                  <a:cubicBezTo>
                    <a:pt x="2063959" y="297892"/>
                    <a:pt x="2047769" y="311492"/>
                    <a:pt x="2059426" y="337395"/>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4"/>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3"/>
            <p:cNvSpPr/>
            <p:nvPr/>
          </p:nvSpPr>
          <p:spPr>
            <a:xfrm>
              <a:off x="-704803" y="5597759"/>
              <a:ext cx="1252929" cy="1057023"/>
            </a:xfrm>
            <a:custGeom>
              <a:avLst/>
              <a:gdLst/>
              <a:ahLst/>
              <a:cxnLst/>
              <a:rect l="l" t="t" r="r" b="b"/>
              <a:pathLst>
                <a:path w="1252929" h="1057022" extrusionOk="0">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rgbClr val="B04C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3"/>
            <p:cNvSpPr/>
            <p:nvPr/>
          </p:nvSpPr>
          <p:spPr>
            <a:xfrm>
              <a:off x="48086" y="3718268"/>
              <a:ext cx="2032825" cy="1286008"/>
            </a:xfrm>
            <a:custGeom>
              <a:avLst/>
              <a:gdLst/>
              <a:ahLst/>
              <a:cxnLst/>
              <a:rect l="l" t="t" r="r" b="b"/>
              <a:pathLst>
                <a:path w="2032825" h="1286008" extrusionOk="0">
                  <a:moveTo>
                    <a:pt x="847600" y="490873"/>
                  </a:moveTo>
                  <a:cubicBezTo>
                    <a:pt x="847600" y="511157"/>
                    <a:pt x="847600" y="530193"/>
                    <a:pt x="847600" y="549229"/>
                  </a:cubicBezTo>
                  <a:cubicBezTo>
                    <a:pt x="847600" y="559215"/>
                    <a:pt x="846351" y="569201"/>
                    <a:pt x="847912" y="578875"/>
                  </a:cubicBezTo>
                  <a:cubicBezTo>
                    <a:pt x="852281" y="604152"/>
                    <a:pt x="837301"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6" y="455922"/>
                  </a:moveTo>
                  <a:cubicBezTo>
                    <a:pt x="2536" y="461227"/>
                    <a:pt x="7530" y="462475"/>
                    <a:pt x="10962" y="463724"/>
                  </a:cubicBezTo>
                  <a:cubicBezTo>
                    <a:pt x="59644" y="483695"/>
                    <a:pt x="108638" y="503667"/>
                    <a:pt x="157319" y="523639"/>
                  </a:cubicBezTo>
                  <a:cubicBezTo>
                    <a:pt x="270910" y="570137"/>
                    <a:pt x="384189" y="616946"/>
                    <a:pt x="497779" y="663444"/>
                  </a:cubicBezTo>
                  <a:cubicBezTo>
                    <a:pt x="541468" y="681231"/>
                    <a:pt x="584844" y="699331"/>
                    <a:pt x="628845" y="716806"/>
                  </a:cubicBezTo>
                  <a:cubicBezTo>
                    <a:pt x="637583" y="720238"/>
                    <a:pt x="641640" y="724295"/>
                    <a:pt x="641640" y="734281"/>
                  </a:cubicBezTo>
                  <a:cubicBezTo>
                    <a:pt x="641328" y="913717"/>
                    <a:pt x="641328" y="1093153"/>
                    <a:pt x="641328" y="1272589"/>
                  </a:cubicBezTo>
                  <a:cubicBezTo>
                    <a:pt x="641328" y="1277270"/>
                    <a:pt x="642888" y="1282263"/>
                    <a:pt x="638519" y="1286008"/>
                  </a:cubicBezTo>
                  <a:cubicBezTo>
                    <a:pt x="582036" y="1263539"/>
                    <a:pt x="525553" y="1241071"/>
                    <a:pt x="469070" y="1218290"/>
                  </a:cubicBezTo>
                  <a:cubicBezTo>
                    <a:pt x="317720" y="1157126"/>
                    <a:pt x="166369" y="1095961"/>
                    <a:pt x="15019" y="1035110"/>
                  </a:cubicBezTo>
                  <a:cubicBezTo>
                    <a:pt x="4409" y="1030741"/>
                    <a:pt x="664" y="1026060"/>
                    <a:pt x="664" y="1013889"/>
                  </a:cubicBezTo>
                  <a:cubicBezTo>
                    <a:pt x="1288" y="831021"/>
                    <a:pt x="976" y="648152"/>
                    <a:pt x="1288" y="465284"/>
                  </a:cubicBezTo>
                  <a:cubicBezTo>
                    <a:pt x="1288" y="462475"/>
                    <a:pt x="-4017" y="453425"/>
                    <a:pt x="6906" y="455922"/>
                  </a:cubicBezTo>
                  <a:close/>
                  <a:moveTo>
                    <a:pt x="1253281" y="374786"/>
                  </a:moveTo>
                  <a:cubicBezTo>
                    <a:pt x="1253281" y="411297"/>
                    <a:pt x="1253281" y="446248"/>
                    <a:pt x="1253281" y="481511"/>
                  </a:cubicBezTo>
                  <a:cubicBezTo>
                    <a:pt x="1253281" y="488689"/>
                    <a:pt x="1247976" y="491809"/>
                    <a:pt x="1242983" y="495242"/>
                  </a:cubicBezTo>
                  <a:cubicBezTo>
                    <a:pt x="1217394" y="513342"/>
                    <a:pt x="1187748" y="520519"/>
                    <a:pt x="1157790" y="525512"/>
                  </a:cubicBezTo>
                  <a:cubicBezTo>
                    <a:pt x="1101931" y="535186"/>
                    <a:pt x="1046072" y="533314"/>
                    <a:pt x="990837" y="520519"/>
                  </a:cubicBezTo>
                  <a:cubicBezTo>
                    <a:pt x="971177" y="515838"/>
                    <a:pt x="950893" y="510221"/>
                    <a:pt x="934354" y="496490"/>
                  </a:cubicBezTo>
                  <a:cubicBezTo>
                    <a:pt x="929985" y="492746"/>
                    <a:pt x="927488" y="489625"/>
                    <a:pt x="927800" y="483696"/>
                  </a:cubicBezTo>
                  <a:cubicBezTo>
                    <a:pt x="928112" y="450929"/>
                    <a:pt x="927800" y="418475"/>
                    <a:pt x="927800" y="385708"/>
                  </a:cubicBezTo>
                  <a:cubicBezTo>
                    <a:pt x="927800" y="380715"/>
                    <a:pt x="927176" y="372913"/>
                    <a:pt x="935602" y="378531"/>
                  </a:cubicBezTo>
                  <a:cubicBezTo>
                    <a:pt x="959631" y="394446"/>
                    <a:pt x="987716" y="397879"/>
                    <a:pt x="1014866" y="401623"/>
                  </a:cubicBezTo>
                  <a:cubicBezTo>
                    <a:pt x="1041079" y="405056"/>
                    <a:pt x="1067916" y="407865"/>
                    <a:pt x="1094129" y="406616"/>
                  </a:cubicBezTo>
                  <a:cubicBezTo>
                    <a:pt x="1140002" y="404744"/>
                    <a:pt x="1186499" y="403808"/>
                    <a:pt x="1230500" y="386956"/>
                  </a:cubicBezTo>
                  <a:cubicBezTo>
                    <a:pt x="1238302" y="384148"/>
                    <a:pt x="1245167" y="379467"/>
                    <a:pt x="1253281" y="374786"/>
                  </a:cubicBezTo>
                  <a:close/>
                  <a:moveTo>
                    <a:pt x="517439" y="344828"/>
                  </a:moveTo>
                  <a:cubicBezTo>
                    <a:pt x="517439" y="371353"/>
                    <a:pt x="517439" y="395694"/>
                    <a:pt x="517439" y="420035"/>
                  </a:cubicBezTo>
                  <a:cubicBezTo>
                    <a:pt x="517439" y="424716"/>
                    <a:pt x="516503" y="429709"/>
                    <a:pt x="517439" y="434077"/>
                  </a:cubicBezTo>
                  <a:cubicBezTo>
                    <a:pt x="522744" y="458419"/>
                    <a:pt x="507765" y="469341"/>
                    <a:pt x="489041" y="477767"/>
                  </a:cubicBezTo>
                  <a:cubicBezTo>
                    <a:pt x="453466" y="493994"/>
                    <a:pt x="415707" y="501172"/>
                    <a:pt x="377011" y="502420"/>
                  </a:cubicBezTo>
                  <a:cubicBezTo>
                    <a:pt x="331450" y="503980"/>
                    <a:pt x="286201" y="503356"/>
                    <a:pt x="242201" y="489937"/>
                  </a:cubicBezTo>
                  <a:cubicBezTo>
                    <a:pt x="239704" y="489313"/>
                    <a:pt x="237207" y="488689"/>
                    <a:pt x="234711" y="487753"/>
                  </a:cubicBezTo>
                  <a:cubicBezTo>
                    <a:pt x="191646" y="471525"/>
                    <a:pt x="191958" y="471525"/>
                    <a:pt x="191646" y="425964"/>
                  </a:cubicBezTo>
                  <a:cubicBezTo>
                    <a:pt x="191646" y="417851"/>
                    <a:pt x="191334" y="409737"/>
                    <a:pt x="191334" y="401623"/>
                  </a:cubicBezTo>
                  <a:cubicBezTo>
                    <a:pt x="191334" y="387580"/>
                    <a:pt x="191334" y="373538"/>
                    <a:pt x="191646" y="359495"/>
                  </a:cubicBezTo>
                  <a:cubicBezTo>
                    <a:pt x="191958" y="355438"/>
                    <a:pt x="189774" y="350757"/>
                    <a:pt x="194455" y="347636"/>
                  </a:cubicBezTo>
                  <a:cubicBezTo>
                    <a:pt x="216923" y="365424"/>
                    <a:pt x="244385" y="369481"/>
                    <a:pt x="271222" y="373226"/>
                  </a:cubicBezTo>
                  <a:cubicBezTo>
                    <a:pt x="306797" y="378218"/>
                    <a:pt x="342996" y="380715"/>
                    <a:pt x="378884" y="378531"/>
                  </a:cubicBezTo>
                  <a:cubicBezTo>
                    <a:pt x="413834" y="376346"/>
                    <a:pt x="448786" y="374474"/>
                    <a:pt x="482488" y="363240"/>
                  </a:cubicBezTo>
                  <a:cubicBezTo>
                    <a:pt x="494346" y="359495"/>
                    <a:pt x="505893" y="355126"/>
                    <a:pt x="517439" y="344828"/>
                  </a:cubicBezTo>
                  <a:close/>
                  <a:moveTo>
                    <a:pt x="1650536" y="252458"/>
                  </a:moveTo>
                  <a:cubicBezTo>
                    <a:pt x="1650536" y="288969"/>
                    <a:pt x="1650223" y="322984"/>
                    <a:pt x="1650536" y="356999"/>
                  </a:cubicBezTo>
                  <a:cubicBezTo>
                    <a:pt x="1650536" y="368545"/>
                    <a:pt x="1642422" y="373539"/>
                    <a:pt x="1634932" y="378844"/>
                  </a:cubicBezTo>
                  <a:cubicBezTo>
                    <a:pt x="1610904" y="395695"/>
                    <a:pt x="1582818" y="401937"/>
                    <a:pt x="1554421" y="406929"/>
                  </a:cubicBezTo>
                  <a:cubicBezTo>
                    <a:pt x="1522590" y="412547"/>
                    <a:pt x="1490448" y="413795"/>
                    <a:pt x="1458305" y="412234"/>
                  </a:cubicBezTo>
                  <a:cubicBezTo>
                    <a:pt x="1418361" y="410050"/>
                    <a:pt x="1379354" y="404121"/>
                    <a:pt x="1342842" y="386333"/>
                  </a:cubicBezTo>
                  <a:cubicBezTo>
                    <a:pt x="1330672" y="380404"/>
                    <a:pt x="1324119" y="372914"/>
                    <a:pt x="1324743" y="357624"/>
                  </a:cubicBezTo>
                  <a:cubicBezTo>
                    <a:pt x="1326303" y="327665"/>
                    <a:pt x="1325367" y="297395"/>
                    <a:pt x="1325055" y="267437"/>
                  </a:cubicBezTo>
                  <a:cubicBezTo>
                    <a:pt x="1325055" y="259323"/>
                    <a:pt x="1325679" y="256203"/>
                    <a:pt x="1334729" y="261820"/>
                  </a:cubicBezTo>
                  <a:cubicBezTo>
                    <a:pt x="1357197" y="275551"/>
                    <a:pt x="1382786" y="279295"/>
                    <a:pt x="1408375" y="282728"/>
                  </a:cubicBezTo>
                  <a:cubicBezTo>
                    <a:pt x="1440518" y="287097"/>
                    <a:pt x="1473285" y="290218"/>
                    <a:pt x="1505739" y="288033"/>
                  </a:cubicBezTo>
                  <a:cubicBezTo>
                    <a:pt x="1546931" y="285224"/>
                    <a:pt x="1588435" y="283352"/>
                    <a:pt x="1628067" y="268061"/>
                  </a:cubicBezTo>
                  <a:cubicBezTo>
                    <a:pt x="1636181" y="265252"/>
                    <a:pt x="1642110" y="259323"/>
                    <a:pt x="1650536" y="252458"/>
                  </a:cubicBezTo>
                  <a:close/>
                  <a:moveTo>
                    <a:pt x="917190" y="228429"/>
                  </a:moveTo>
                  <a:cubicBezTo>
                    <a:pt x="917190" y="266813"/>
                    <a:pt x="918439" y="302388"/>
                    <a:pt x="916566" y="337651"/>
                  </a:cubicBezTo>
                  <a:cubicBezTo>
                    <a:pt x="915942" y="351694"/>
                    <a:pt x="900651" y="357311"/>
                    <a:pt x="889417" y="362616"/>
                  </a:cubicBezTo>
                  <a:cubicBezTo>
                    <a:pt x="857274" y="377595"/>
                    <a:pt x="822948" y="383837"/>
                    <a:pt x="787997" y="387269"/>
                  </a:cubicBezTo>
                  <a:cubicBezTo>
                    <a:pt x="759287" y="390078"/>
                    <a:pt x="730577" y="389454"/>
                    <a:pt x="702180" y="386645"/>
                  </a:cubicBezTo>
                  <a:cubicBezTo>
                    <a:pt x="666916" y="383213"/>
                    <a:pt x="632902" y="375723"/>
                    <a:pt x="601695" y="357935"/>
                  </a:cubicBezTo>
                  <a:cubicBezTo>
                    <a:pt x="593270" y="352942"/>
                    <a:pt x="588901" y="347013"/>
                    <a:pt x="589525" y="336403"/>
                  </a:cubicBezTo>
                  <a:cubicBezTo>
                    <a:pt x="590461" y="317991"/>
                    <a:pt x="589837" y="299579"/>
                    <a:pt x="589837" y="280855"/>
                  </a:cubicBezTo>
                  <a:cubicBezTo>
                    <a:pt x="593270" y="265564"/>
                    <a:pt x="587652" y="249337"/>
                    <a:pt x="592646" y="234046"/>
                  </a:cubicBezTo>
                  <a:cubicBezTo>
                    <a:pt x="631341" y="255890"/>
                    <a:pt x="674406" y="260571"/>
                    <a:pt x="717782" y="262444"/>
                  </a:cubicBezTo>
                  <a:cubicBezTo>
                    <a:pt x="744308" y="263380"/>
                    <a:pt x="771145" y="263692"/>
                    <a:pt x="797670" y="262444"/>
                  </a:cubicBezTo>
                  <a:cubicBezTo>
                    <a:pt x="829189" y="260884"/>
                    <a:pt x="860707" y="256203"/>
                    <a:pt x="890665" y="245904"/>
                  </a:cubicBezTo>
                  <a:cubicBezTo>
                    <a:pt x="899715" y="242784"/>
                    <a:pt x="908452" y="238103"/>
                    <a:pt x="917190" y="228429"/>
                  </a:cubicBezTo>
                  <a:close/>
                  <a:moveTo>
                    <a:pt x="2032187" y="138243"/>
                  </a:moveTo>
                  <a:cubicBezTo>
                    <a:pt x="2032499" y="147293"/>
                    <a:pt x="2032811" y="156031"/>
                    <a:pt x="2032811" y="164456"/>
                  </a:cubicBezTo>
                  <a:cubicBezTo>
                    <a:pt x="2032811" y="188797"/>
                    <a:pt x="2031875" y="213450"/>
                    <a:pt x="2032811" y="237791"/>
                  </a:cubicBezTo>
                  <a:cubicBezTo>
                    <a:pt x="2033123" y="249649"/>
                    <a:pt x="2028442" y="256827"/>
                    <a:pt x="2019080" y="263068"/>
                  </a:cubicBezTo>
                  <a:cubicBezTo>
                    <a:pt x="1991307" y="281480"/>
                    <a:pt x="1959476" y="288657"/>
                    <a:pt x="1927334" y="293338"/>
                  </a:cubicBezTo>
                  <a:cubicBezTo>
                    <a:pt x="1904554" y="296459"/>
                    <a:pt x="1881461" y="299580"/>
                    <a:pt x="1858368" y="298332"/>
                  </a:cubicBezTo>
                  <a:cubicBezTo>
                    <a:pt x="1818737" y="296147"/>
                    <a:pt x="1778793" y="293338"/>
                    <a:pt x="1741345" y="278360"/>
                  </a:cubicBezTo>
                  <a:cubicBezTo>
                    <a:pt x="1738849" y="277423"/>
                    <a:pt x="1736352" y="276799"/>
                    <a:pt x="1734168" y="275551"/>
                  </a:cubicBezTo>
                  <a:cubicBezTo>
                    <a:pt x="1716068" y="268061"/>
                    <a:pt x="1704522" y="257763"/>
                    <a:pt x="1706707" y="234358"/>
                  </a:cubicBezTo>
                  <a:cubicBezTo>
                    <a:pt x="1709515" y="204401"/>
                    <a:pt x="1707331" y="173818"/>
                    <a:pt x="1707331" y="140427"/>
                  </a:cubicBezTo>
                  <a:cubicBezTo>
                    <a:pt x="1729799" y="157279"/>
                    <a:pt x="1754140" y="162272"/>
                    <a:pt x="1778481" y="165704"/>
                  </a:cubicBezTo>
                  <a:cubicBezTo>
                    <a:pt x="1826538" y="172882"/>
                    <a:pt x="1874596" y="173818"/>
                    <a:pt x="1923277" y="169761"/>
                  </a:cubicBezTo>
                  <a:cubicBezTo>
                    <a:pt x="1946682" y="167889"/>
                    <a:pt x="1970087" y="164456"/>
                    <a:pt x="1992867" y="158527"/>
                  </a:cubicBezTo>
                  <a:cubicBezTo>
                    <a:pt x="2007534" y="154782"/>
                    <a:pt x="2021577" y="149789"/>
                    <a:pt x="2032187" y="138243"/>
                  </a:cubicBezTo>
                  <a:close/>
                  <a:moveTo>
                    <a:pt x="1312884" y="117335"/>
                  </a:moveTo>
                  <a:cubicBezTo>
                    <a:pt x="1316940" y="119831"/>
                    <a:pt x="1315068" y="123576"/>
                    <a:pt x="1315068" y="126697"/>
                  </a:cubicBezTo>
                  <a:cubicBezTo>
                    <a:pt x="1315380" y="156030"/>
                    <a:pt x="1314756" y="185364"/>
                    <a:pt x="1315380" y="214386"/>
                  </a:cubicBezTo>
                  <a:cubicBezTo>
                    <a:pt x="1315692" y="226245"/>
                    <a:pt x="1311011" y="233422"/>
                    <a:pt x="1301649" y="239975"/>
                  </a:cubicBezTo>
                  <a:cubicBezTo>
                    <a:pt x="1277621" y="256202"/>
                    <a:pt x="1250160" y="262444"/>
                    <a:pt x="1222386" y="268061"/>
                  </a:cubicBezTo>
                  <a:cubicBezTo>
                    <a:pt x="1186811" y="274926"/>
                    <a:pt x="1150612" y="274926"/>
                    <a:pt x="1114725" y="272742"/>
                  </a:cubicBezTo>
                  <a:cubicBezTo>
                    <a:pt x="1075405" y="270245"/>
                    <a:pt x="1036397" y="264316"/>
                    <a:pt x="1001446" y="243096"/>
                  </a:cubicBezTo>
                  <a:cubicBezTo>
                    <a:pt x="992708" y="237791"/>
                    <a:pt x="988964" y="231550"/>
                    <a:pt x="989588" y="220940"/>
                  </a:cubicBezTo>
                  <a:cubicBezTo>
                    <a:pt x="990212" y="200343"/>
                    <a:pt x="989588" y="179747"/>
                    <a:pt x="989588" y="159151"/>
                  </a:cubicBezTo>
                  <a:cubicBezTo>
                    <a:pt x="992084" y="145733"/>
                    <a:pt x="986779" y="131378"/>
                    <a:pt x="992708" y="118271"/>
                  </a:cubicBezTo>
                  <a:cubicBezTo>
                    <a:pt x="1015177" y="134810"/>
                    <a:pt x="1042014" y="139804"/>
                    <a:pt x="1068539" y="143548"/>
                  </a:cubicBezTo>
                  <a:cubicBezTo>
                    <a:pt x="1105987" y="149165"/>
                    <a:pt x="1143746" y="151038"/>
                    <a:pt x="1181506" y="148853"/>
                  </a:cubicBezTo>
                  <a:cubicBezTo>
                    <a:pt x="1220202" y="146669"/>
                    <a:pt x="1259209" y="143860"/>
                    <a:pt x="1295720" y="128569"/>
                  </a:cubicBezTo>
                  <a:cubicBezTo>
                    <a:pt x="1302274" y="125761"/>
                    <a:pt x="1307267" y="121704"/>
                    <a:pt x="1312884" y="117335"/>
                  </a:cubicBezTo>
                  <a:close/>
                  <a:moveTo>
                    <a:pt x="1714197" y="0"/>
                  </a:moveTo>
                  <a:cubicBezTo>
                    <a:pt x="1715133" y="9986"/>
                    <a:pt x="1715133" y="19972"/>
                    <a:pt x="1715445" y="29958"/>
                  </a:cubicBezTo>
                  <a:cubicBezTo>
                    <a:pt x="1715445" y="52426"/>
                    <a:pt x="1714197" y="74583"/>
                    <a:pt x="1715445" y="97052"/>
                  </a:cubicBezTo>
                  <a:cubicBezTo>
                    <a:pt x="1716069" y="110782"/>
                    <a:pt x="1710452" y="118896"/>
                    <a:pt x="1700154" y="125762"/>
                  </a:cubicBezTo>
                  <a:cubicBezTo>
                    <a:pt x="1674565" y="142613"/>
                    <a:pt x="1645231" y="149479"/>
                    <a:pt x="1615585" y="154160"/>
                  </a:cubicBezTo>
                  <a:cubicBezTo>
                    <a:pt x="1555669" y="163521"/>
                    <a:pt x="1496378" y="161649"/>
                    <a:pt x="1437710" y="144485"/>
                  </a:cubicBezTo>
                  <a:cubicBezTo>
                    <a:pt x="1435213" y="143861"/>
                    <a:pt x="1432717" y="143237"/>
                    <a:pt x="1430220" y="142301"/>
                  </a:cubicBezTo>
                  <a:cubicBezTo>
                    <a:pt x="1389652" y="127010"/>
                    <a:pt x="1389652" y="127010"/>
                    <a:pt x="1389652" y="83633"/>
                  </a:cubicBezTo>
                  <a:cubicBezTo>
                    <a:pt x="1389652" y="68030"/>
                    <a:pt x="1389340" y="52739"/>
                    <a:pt x="1389028" y="37135"/>
                  </a:cubicBezTo>
                  <a:cubicBezTo>
                    <a:pt x="1391212" y="26213"/>
                    <a:pt x="1387155" y="14667"/>
                    <a:pt x="1391525" y="4057"/>
                  </a:cubicBezTo>
                  <a:cubicBezTo>
                    <a:pt x="1431780" y="27774"/>
                    <a:pt x="1476406" y="31206"/>
                    <a:pt x="1521342" y="33079"/>
                  </a:cubicBezTo>
                  <a:cubicBezTo>
                    <a:pt x="1566279" y="34951"/>
                    <a:pt x="1611216" y="34639"/>
                    <a:pt x="1655217" y="25277"/>
                  </a:cubicBezTo>
                  <a:cubicBezTo>
                    <a:pt x="1676437" y="20908"/>
                    <a:pt x="1698282" y="17164"/>
                    <a:pt x="1714197" y="0"/>
                  </a:cubicBezTo>
                  <a:close/>
                </a:path>
              </a:pathLst>
            </a:custGeom>
            <a:solidFill>
              <a:srgbClr val="D52B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23"/>
            <p:cNvSpPr/>
            <p:nvPr/>
          </p:nvSpPr>
          <p:spPr>
            <a:xfrm>
              <a:off x="1736653" y="5495777"/>
              <a:ext cx="1435485" cy="1104698"/>
            </a:xfrm>
            <a:custGeom>
              <a:avLst/>
              <a:gdLst/>
              <a:ahLst/>
              <a:cxnLst/>
              <a:rect l="l" t="t" r="r" b="b"/>
              <a:pathLst>
                <a:path w="2978923" h="2292475" extrusionOk="0">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23"/>
            <p:cNvSpPr/>
            <p:nvPr/>
          </p:nvSpPr>
          <p:spPr>
            <a:xfrm>
              <a:off x="1739775" y="5544087"/>
              <a:ext cx="1252929" cy="1057023"/>
            </a:xfrm>
            <a:custGeom>
              <a:avLst/>
              <a:gdLst/>
              <a:ahLst/>
              <a:cxnLst/>
              <a:rect l="l" t="t" r="r" b="b"/>
              <a:pathLst>
                <a:path w="1252929" h="1057022" extrusionOk="0">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rgbClr val="BF98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4" name="Google Shape;34;p23"/>
          <p:cNvGrpSpPr/>
          <p:nvPr/>
        </p:nvGrpSpPr>
        <p:grpSpPr>
          <a:xfrm>
            <a:off x="5071385" y="1063756"/>
            <a:ext cx="2049231" cy="144016"/>
            <a:chOff x="4791443" y="4794870"/>
            <a:chExt cx="1679267" cy="144016"/>
          </a:xfrm>
        </p:grpSpPr>
        <p:sp>
          <p:nvSpPr>
            <p:cNvPr id="35" name="Google Shape;35;p23"/>
            <p:cNvSpPr/>
            <p:nvPr/>
          </p:nvSpPr>
          <p:spPr>
            <a:xfrm>
              <a:off x="4791443" y="4794870"/>
              <a:ext cx="281436" cy="144016"/>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3"/>
            <p:cNvSpPr/>
            <p:nvPr/>
          </p:nvSpPr>
          <p:spPr>
            <a:xfrm>
              <a:off x="5069079" y="4794870"/>
              <a:ext cx="281436" cy="144016"/>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3"/>
            <p:cNvSpPr/>
            <p:nvPr/>
          </p:nvSpPr>
          <p:spPr>
            <a:xfrm>
              <a:off x="5348864" y="4794870"/>
              <a:ext cx="281436" cy="144016"/>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3"/>
            <p:cNvSpPr/>
            <p:nvPr/>
          </p:nvSpPr>
          <p:spPr>
            <a:xfrm>
              <a:off x="5630498" y="4794870"/>
              <a:ext cx="281436" cy="144016"/>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3"/>
            <p:cNvSpPr/>
            <p:nvPr/>
          </p:nvSpPr>
          <p:spPr>
            <a:xfrm>
              <a:off x="5910282" y="4794870"/>
              <a:ext cx="281436" cy="144016"/>
            </a:xfrm>
            <a:prstGeom prst="rect">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3"/>
            <p:cNvSpPr/>
            <p:nvPr/>
          </p:nvSpPr>
          <p:spPr>
            <a:xfrm>
              <a:off x="6189274" y="4794870"/>
              <a:ext cx="281436" cy="144016"/>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05554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2508C-22FA-19BE-63F9-FD1B2E28A5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03DBD5-77BD-D55F-553C-A5C0171F3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4D2173-8C59-0FC1-29EC-E2830F68BE6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C4EDED-80FF-E9D0-7D15-F42E0FE434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CD1CBCF-100C-7899-9888-8453025BA34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322EBE5-A2F6-42BB-0DA0-BB3DAB0DCDB1}"/>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8" name="Espace réservé du pied de page 7">
            <a:extLst>
              <a:ext uri="{FF2B5EF4-FFF2-40B4-BE49-F238E27FC236}">
                <a16:creationId xmlns:a16="http://schemas.microsoft.com/office/drawing/2014/main" id="{63C24C9F-6160-0F6E-0405-E613C034DAC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88D1015-B118-7632-B429-608417AA6F2B}"/>
              </a:ext>
            </a:extLst>
          </p:cNvPr>
          <p:cNvSpPr>
            <a:spLocks noGrp="1"/>
          </p:cNvSpPr>
          <p:nvPr>
            <p:ph type="sldNum" sz="quarter" idx="12"/>
          </p:nvPr>
        </p:nvSpPr>
        <p:spPr/>
        <p:txBody>
          <a:bodyPr/>
          <a:lstStyle/>
          <a:p>
            <a:fld id="{DE1C0484-5C9B-4E3E-9E65-59D22F2D17B8}" type="slidenum">
              <a:rPr lang="fr-FR" smtClean="0"/>
              <a:t>‹N°›</a:t>
            </a:fld>
            <a:endParaRPr lang="fr-FR"/>
          </a:p>
        </p:txBody>
      </p:sp>
      <p:sp>
        <p:nvSpPr>
          <p:cNvPr id="10" name="ZoneTexte 7">
            <a:extLst>
              <a:ext uri="{FF2B5EF4-FFF2-40B4-BE49-F238E27FC236}">
                <a16:creationId xmlns:a16="http://schemas.microsoft.com/office/drawing/2014/main" id="{4F435F61-40CF-C396-68A0-4C76A4B010D0}"/>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2226744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613443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8942553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re de section" type="secHead">
  <p:cSld name="Titre de section">
    <p:spTree>
      <p:nvGrpSpPr>
        <p:cNvPr id="1" name="Shape 48"/>
        <p:cNvGrpSpPr/>
        <p:nvPr/>
      </p:nvGrpSpPr>
      <p:grpSpPr>
        <a:xfrm>
          <a:off x="0" y="0"/>
          <a:ext cx="0" cy="0"/>
          <a:chOff x="0" y="0"/>
          <a:chExt cx="0" cy="0"/>
        </a:xfrm>
      </p:grpSpPr>
      <p:sp>
        <p:nvSpPr>
          <p:cNvPr id="49" name="Google Shape;49;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86384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eux contenus" type="twoObj">
  <p:cSld name="Deux contenus">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496124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aison" type="twoTxTwoObj">
  <p:cSld name="Comparaison">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76485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20964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75"/>
        <p:cNvGrpSpPr/>
        <p:nvPr/>
      </p:nvGrpSpPr>
      <p:grpSpPr>
        <a:xfrm>
          <a:off x="0" y="0"/>
          <a:ext cx="0" cy="0"/>
          <a:chOff x="0" y="0"/>
          <a:chExt cx="0" cy="0"/>
        </a:xfrm>
      </p:grpSpPr>
      <p:sp>
        <p:nvSpPr>
          <p:cNvPr id="76" name="Google Shape;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879749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79"/>
        <p:cNvGrpSpPr/>
        <p:nvPr/>
      </p:nvGrpSpPr>
      <p:grpSpPr>
        <a:xfrm>
          <a:off x="0" y="0"/>
          <a:ext cx="0" cy="0"/>
          <a:chOff x="0" y="0"/>
          <a:chExt cx="0" cy="0"/>
        </a:xfrm>
      </p:grpSpPr>
      <p:sp>
        <p:nvSpPr>
          <p:cNvPr id="80" name="Google Shape;8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91629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86"/>
        <p:cNvGrpSpPr/>
        <p:nvPr/>
      </p:nvGrpSpPr>
      <p:grpSpPr>
        <a:xfrm>
          <a:off x="0" y="0"/>
          <a:ext cx="0" cy="0"/>
          <a:chOff x="0" y="0"/>
          <a:chExt cx="0" cy="0"/>
        </a:xfrm>
      </p:grpSpPr>
      <p:sp>
        <p:nvSpPr>
          <p:cNvPr id="87" name="Google Shape;8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9" name="Google Shape;89;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090232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93"/>
        <p:cNvGrpSpPr/>
        <p:nvPr/>
      </p:nvGrpSpPr>
      <p:grpSpPr>
        <a:xfrm>
          <a:off x="0" y="0"/>
          <a:ext cx="0" cy="0"/>
          <a:chOff x="0" y="0"/>
          <a:chExt cx="0" cy="0"/>
        </a:xfrm>
      </p:grpSpPr>
      <p:sp>
        <p:nvSpPr>
          <p:cNvPr id="94" name="Google Shape;9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9911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BFD1B-A282-4C1A-5024-4E245596BE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D52209-ABE5-79BB-CF12-FE319B672127}"/>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4" name="Espace réservé du pied de page 3">
            <a:extLst>
              <a:ext uri="{FF2B5EF4-FFF2-40B4-BE49-F238E27FC236}">
                <a16:creationId xmlns:a16="http://schemas.microsoft.com/office/drawing/2014/main" id="{966A19F8-F8D0-EE72-1498-70E401B8D5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95CFFE1-2EAB-E864-5CD0-3E0864032B15}"/>
              </a:ext>
            </a:extLst>
          </p:cNvPr>
          <p:cNvSpPr>
            <a:spLocks noGrp="1"/>
          </p:cNvSpPr>
          <p:nvPr>
            <p:ph type="sldNum" sz="quarter" idx="12"/>
          </p:nvPr>
        </p:nvSpPr>
        <p:spPr/>
        <p:txBody>
          <a:bodyPr/>
          <a:lstStyle/>
          <a:p>
            <a:fld id="{DE1C0484-5C9B-4E3E-9E65-59D22F2D17B8}" type="slidenum">
              <a:rPr lang="fr-FR" smtClean="0"/>
              <a:t>‹N°›</a:t>
            </a:fld>
            <a:endParaRPr lang="fr-FR"/>
          </a:p>
        </p:txBody>
      </p:sp>
      <p:sp>
        <p:nvSpPr>
          <p:cNvPr id="6" name="ZoneTexte 7">
            <a:extLst>
              <a:ext uri="{FF2B5EF4-FFF2-40B4-BE49-F238E27FC236}">
                <a16:creationId xmlns:a16="http://schemas.microsoft.com/office/drawing/2014/main" id="{C1E6D04D-86DA-323F-15F3-75EC019FD65F}"/>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1160194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99"/>
        <p:cNvGrpSpPr/>
        <p:nvPr/>
      </p:nvGrpSpPr>
      <p:grpSpPr>
        <a:xfrm>
          <a:off x="0" y="0"/>
          <a:ext cx="0" cy="0"/>
          <a:chOff x="0" y="0"/>
          <a:chExt cx="0" cy="0"/>
        </a:xfrm>
      </p:grpSpPr>
      <p:sp>
        <p:nvSpPr>
          <p:cNvPr id="100" name="Google Shape;100;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6571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7DE6CEF-62E6-4F20-8D7F-7C6C8D4FD02D}"/>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3" name="Espace réservé du pied de page 2">
            <a:extLst>
              <a:ext uri="{FF2B5EF4-FFF2-40B4-BE49-F238E27FC236}">
                <a16:creationId xmlns:a16="http://schemas.microsoft.com/office/drawing/2014/main" id="{8D626B73-6A07-5FCD-60C6-A7A8E1EBC28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FAE5CC8-0149-9B17-E486-903E791C812A}"/>
              </a:ext>
            </a:extLst>
          </p:cNvPr>
          <p:cNvSpPr>
            <a:spLocks noGrp="1"/>
          </p:cNvSpPr>
          <p:nvPr>
            <p:ph type="sldNum" sz="quarter" idx="12"/>
          </p:nvPr>
        </p:nvSpPr>
        <p:spPr/>
        <p:txBody>
          <a:bodyPr/>
          <a:lstStyle/>
          <a:p>
            <a:fld id="{DE1C0484-5C9B-4E3E-9E65-59D22F2D17B8}" type="slidenum">
              <a:rPr lang="fr-FR" smtClean="0"/>
              <a:t>‹N°›</a:t>
            </a:fld>
            <a:endParaRPr lang="fr-FR"/>
          </a:p>
        </p:txBody>
      </p:sp>
      <p:sp>
        <p:nvSpPr>
          <p:cNvPr id="5" name="ZoneTexte 7">
            <a:extLst>
              <a:ext uri="{FF2B5EF4-FFF2-40B4-BE49-F238E27FC236}">
                <a16:creationId xmlns:a16="http://schemas.microsoft.com/office/drawing/2014/main" id="{F952FA1F-4EAE-048B-5768-86B06783A514}"/>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246655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DF406E-F74A-778F-A09D-4B51C8CA1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B2848C1-FC5F-332B-616E-5EC821BB5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09EE109-5014-4558-21CD-013F522BA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0A4117-5D99-3672-D889-70FF4770A9BD}"/>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4BD194A6-D492-8F78-FD5B-DBB7DE79D0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93BCD5-C419-C1C7-3542-F8ACB06589C8}"/>
              </a:ext>
            </a:extLst>
          </p:cNvPr>
          <p:cNvSpPr>
            <a:spLocks noGrp="1"/>
          </p:cNvSpPr>
          <p:nvPr>
            <p:ph type="sldNum" sz="quarter" idx="12"/>
          </p:nvPr>
        </p:nvSpPr>
        <p:spPr/>
        <p:txBody>
          <a:bodyPr/>
          <a:lstStyle/>
          <a:p>
            <a:fld id="{DE1C0484-5C9B-4E3E-9E65-59D22F2D17B8}" type="slidenum">
              <a:rPr lang="fr-FR" smtClean="0"/>
              <a:t>‹N°›</a:t>
            </a:fld>
            <a:endParaRPr lang="fr-FR"/>
          </a:p>
        </p:txBody>
      </p:sp>
    </p:spTree>
    <p:extLst>
      <p:ext uri="{BB962C8B-B14F-4D97-AF65-F5344CB8AC3E}">
        <p14:creationId xmlns:p14="http://schemas.microsoft.com/office/powerpoint/2010/main" val="247240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956ED-A7E2-B4E4-8077-654D560D48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CE0D08B-744A-8867-7EF6-AACDDC3C4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CC36755-C8AB-D71F-F585-D3F3ABF12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D24667-A3F3-75F5-0762-D96E268C808D}"/>
              </a:ext>
            </a:extLst>
          </p:cNvPr>
          <p:cNvSpPr>
            <a:spLocks noGrp="1"/>
          </p:cNvSpPr>
          <p:nvPr>
            <p:ph type="dt" sz="half" idx="10"/>
          </p:nvPr>
        </p:nvSpPr>
        <p:spPr/>
        <p:txBody>
          <a:bodyPr/>
          <a:lstStyle/>
          <a:p>
            <a:fld id="{DFEDAAE4-D6AD-4D97-B15E-EAD0C90D838A}" type="datetimeFigureOut">
              <a:rPr lang="fr-FR" smtClean="0"/>
              <a:t>26/09/2025</a:t>
            </a:fld>
            <a:endParaRPr lang="fr-FR"/>
          </a:p>
        </p:txBody>
      </p:sp>
      <p:sp>
        <p:nvSpPr>
          <p:cNvPr id="6" name="Espace réservé du pied de page 5">
            <a:extLst>
              <a:ext uri="{FF2B5EF4-FFF2-40B4-BE49-F238E27FC236}">
                <a16:creationId xmlns:a16="http://schemas.microsoft.com/office/drawing/2014/main" id="{EE6C2E60-32DF-2239-F46B-29189F3D48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016AA5-225E-ED17-841E-818EFBC9AFBA}"/>
              </a:ext>
            </a:extLst>
          </p:cNvPr>
          <p:cNvSpPr>
            <a:spLocks noGrp="1"/>
          </p:cNvSpPr>
          <p:nvPr>
            <p:ph type="sldNum" sz="quarter" idx="12"/>
          </p:nvPr>
        </p:nvSpPr>
        <p:spPr/>
        <p:txBody>
          <a:bodyPr/>
          <a:lstStyle/>
          <a:p>
            <a:fld id="{DE1C0484-5C9B-4E3E-9E65-59D22F2D17B8}" type="slidenum">
              <a:rPr lang="fr-FR" smtClean="0"/>
              <a:t>‹N°›</a:t>
            </a:fld>
            <a:endParaRPr lang="fr-FR"/>
          </a:p>
        </p:txBody>
      </p:sp>
    </p:spTree>
    <p:extLst>
      <p:ext uri="{BB962C8B-B14F-4D97-AF65-F5344CB8AC3E}">
        <p14:creationId xmlns:p14="http://schemas.microsoft.com/office/powerpoint/2010/main" val="335640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AC9D0E1-74E1-571D-5A84-BDBE1D083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284D9F6-27AA-EAB4-5A79-726411D08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C191590-DBC4-FB12-2782-B01BAC7D1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DAAE4-D6AD-4D97-B15E-EAD0C90D838A}"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7687392E-AC27-3391-3319-1EFB477F6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52E6B6-1BC2-DE0F-1CFA-0C79BBC32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C0484-5C9B-4E3E-9E65-59D22F2D17B8}" type="slidenum">
              <a:rPr lang="fr-FR" smtClean="0"/>
              <a:t>‹N°›</a:t>
            </a:fld>
            <a:endParaRPr lang="fr-FR"/>
          </a:p>
        </p:txBody>
      </p:sp>
      <p:pic>
        <p:nvPicPr>
          <p:cNvPr id="7" name="Image 6" descr="Une image contenant logo&#10;&#10;Description générée automatiquement">
            <a:extLst>
              <a:ext uri="{FF2B5EF4-FFF2-40B4-BE49-F238E27FC236}">
                <a16:creationId xmlns:a16="http://schemas.microsoft.com/office/drawing/2014/main" id="{D0E9BCF8-3AB0-C135-6E71-634228ACDD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Tree>
    <p:extLst>
      <p:ext uri="{BB962C8B-B14F-4D97-AF65-F5344CB8AC3E}">
        <p14:creationId xmlns:p14="http://schemas.microsoft.com/office/powerpoint/2010/main" val="1803502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69476FE-0E42-414E-A2B2-C7BAC2271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9DFC3C-69B3-4B50-B230-A01A2725B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1D00D7-7838-47D9-8564-3B68603ED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8F3A7-6FE7-4927-BB68-C3B3B59B0FBE}" type="datetimeFigureOut">
              <a:rPr lang="fr-FR" smtClean="0"/>
              <a:t>26/09/2025</a:t>
            </a:fld>
            <a:endParaRPr lang="fr-FR"/>
          </a:p>
        </p:txBody>
      </p:sp>
      <p:sp>
        <p:nvSpPr>
          <p:cNvPr id="5" name="Espace réservé du pied de page 4">
            <a:extLst>
              <a:ext uri="{FF2B5EF4-FFF2-40B4-BE49-F238E27FC236}">
                <a16:creationId xmlns:a16="http://schemas.microsoft.com/office/drawing/2014/main" id="{5DE117E7-1270-481D-9C9B-67D9AD2BE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BC4A750-BCED-4E4F-B4FC-564851707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85E10-8E56-4BE1-872D-75472BD924D8}" type="slidenum">
              <a:rPr lang="fr-FR" smtClean="0"/>
              <a:t>‹N°›</a:t>
            </a:fld>
            <a:endParaRPr lang="fr-FR"/>
          </a:p>
        </p:txBody>
      </p:sp>
      <p:pic>
        <p:nvPicPr>
          <p:cNvPr id="7" name="Image 6" descr="Une image contenant logo&#10;&#10;Description générée automatiquement">
            <a:extLst>
              <a:ext uri="{FF2B5EF4-FFF2-40B4-BE49-F238E27FC236}">
                <a16:creationId xmlns:a16="http://schemas.microsoft.com/office/drawing/2014/main" id="{215F0CC3-E7CA-C2BA-EAEB-309BE6B067F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
        <p:nvSpPr>
          <p:cNvPr id="8" name="ZoneTexte 7">
            <a:extLst>
              <a:ext uri="{FF2B5EF4-FFF2-40B4-BE49-F238E27FC236}">
                <a16:creationId xmlns:a16="http://schemas.microsoft.com/office/drawing/2014/main" id="{2153DC81-950A-8846-2C75-C3265CBAE00C}"/>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7749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2" name="Image 1" descr="Une image contenant logo&#10;&#10;Description générée automatiquement">
            <a:extLst>
              <a:ext uri="{FF2B5EF4-FFF2-40B4-BE49-F238E27FC236}">
                <a16:creationId xmlns:a16="http://schemas.microsoft.com/office/drawing/2014/main" id="{055A7D03-8A0C-F9ED-8344-F63B9E6A41F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
        <p:nvSpPr>
          <p:cNvPr id="3" name="ZoneTexte 7">
            <a:extLst>
              <a:ext uri="{FF2B5EF4-FFF2-40B4-BE49-F238E27FC236}">
                <a16:creationId xmlns:a16="http://schemas.microsoft.com/office/drawing/2014/main" id="{83171B42-6996-7DFD-DE06-CE173B652270}"/>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275473486"/>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2" name="Image 1" descr="Une image contenant logo&#10;&#10;Description générée automatiquement">
            <a:extLst>
              <a:ext uri="{FF2B5EF4-FFF2-40B4-BE49-F238E27FC236}">
                <a16:creationId xmlns:a16="http://schemas.microsoft.com/office/drawing/2014/main" id="{3BD4AAE2-E705-51A2-6DDE-98C58AF12B0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
        <p:nvSpPr>
          <p:cNvPr id="3" name="ZoneTexte 7">
            <a:extLst>
              <a:ext uri="{FF2B5EF4-FFF2-40B4-BE49-F238E27FC236}">
                <a16:creationId xmlns:a16="http://schemas.microsoft.com/office/drawing/2014/main" id="{89912459-C802-FE7B-E039-F27810572A57}"/>
              </a:ext>
            </a:extLst>
          </p:cNvPr>
          <p:cNvSpPr txBox="1"/>
          <p:nvPr userDrawn="1"/>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53323585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5.jp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15.jpg"/><Relationship Id="rId5" Type="http://schemas.openxmlformats.org/officeDocument/2006/relationships/image" Target="../media/image28.png"/><Relationship Id="rId10" Type="http://schemas.openxmlformats.org/officeDocument/2006/relationships/image" Target="../media/image12.png"/><Relationship Id="rId4" Type="http://schemas.openxmlformats.org/officeDocument/2006/relationships/image" Target="../media/image2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learning.coridys.fr/"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DC258-9F5D-B14D-54D8-415D7A52C04B}"/>
              </a:ext>
            </a:extLst>
          </p:cNvPr>
          <p:cNvSpPr>
            <a:spLocks noGrp="1"/>
          </p:cNvSpPr>
          <p:nvPr>
            <p:ph type="ctrTitle"/>
          </p:nvPr>
        </p:nvSpPr>
        <p:spPr/>
        <p:txBody>
          <a:bodyPr>
            <a:normAutofit/>
          </a:bodyPr>
          <a:lstStyle/>
          <a:p>
            <a:r>
              <a:rPr lang="fr-FR" dirty="0">
                <a:solidFill>
                  <a:schemeClr val="accent2"/>
                </a:solidFill>
                <a:effectLst/>
                <a:latin typeface="Century Gothic" panose="020B0502020202020204" pitchFamily="34" charset="0"/>
              </a:rPr>
              <a:t>Introduction générale de l’action de DPC</a:t>
            </a:r>
            <a:endParaRPr lang="fr-FR" dirty="0">
              <a:solidFill>
                <a:schemeClr val="accent2"/>
              </a:solidFill>
              <a:latin typeface="Century Gothic" panose="020B0502020202020204" pitchFamily="34" charset="0"/>
            </a:endParaRPr>
          </a:p>
        </p:txBody>
      </p:sp>
      <p:sp>
        <p:nvSpPr>
          <p:cNvPr id="3" name="Sous-titre 2">
            <a:extLst>
              <a:ext uri="{FF2B5EF4-FFF2-40B4-BE49-F238E27FC236}">
                <a16:creationId xmlns:a16="http://schemas.microsoft.com/office/drawing/2014/main" id="{4D34B20E-D67C-EA8E-576A-4F7D44635DC6}"/>
              </a:ext>
            </a:extLst>
          </p:cNvPr>
          <p:cNvSpPr>
            <a:spLocks noGrp="1"/>
          </p:cNvSpPr>
          <p:nvPr>
            <p:ph type="subTitle" idx="1"/>
          </p:nvPr>
        </p:nvSpPr>
        <p:spPr/>
        <p:txBody>
          <a:bodyPr/>
          <a:lstStyle/>
          <a:p>
            <a:endParaRPr lang="fr-FR" dirty="0"/>
          </a:p>
        </p:txBody>
      </p:sp>
      <p:grpSp>
        <p:nvGrpSpPr>
          <p:cNvPr id="4" name="Group 30">
            <a:extLst>
              <a:ext uri="{FF2B5EF4-FFF2-40B4-BE49-F238E27FC236}">
                <a16:creationId xmlns:a16="http://schemas.microsoft.com/office/drawing/2014/main" id="{0F83CB29-2C82-D205-6632-BE1F62858387}"/>
              </a:ext>
            </a:extLst>
          </p:cNvPr>
          <p:cNvGrpSpPr/>
          <p:nvPr/>
        </p:nvGrpSpPr>
        <p:grpSpPr>
          <a:xfrm>
            <a:off x="10590359" y="4698912"/>
            <a:ext cx="1383779" cy="1301926"/>
            <a:chOff x="2771800" y="2060848"/>
            <a:chExt cx="3653928" cy="3884295"/>
          </a:xfrm>
        </p:grpSpPr>
        <p:sp>
          <p:nvSpPr>
            <p:cNvPr id="5" name="Freeform 11">
              <a:extLst>
                <a:ext uri="{FF2B5EF4-FFF2-40B4-BE49-F238E27FC236}">
                  <a16:creationId xmlns:a16="http://schemas.microsoft.com/office/drawing/2014/main" id="{D5FEBBAD-E515-61D0-BA23-0150FA3BCB2D}"/>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6" name="Pie 6">
              <a:extLst>
                <a:ext uri="{FF2B5EF4-FFF2-40B4-BE49-F238E27FC236}">
                  <a16:creationId xmlns:a16="http://schemas.microsoft.com/office/drawing/2014/main" id="{A2725258-F6E6-46BF-34BB-FCC56EDACA6D}"/>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7" name="Pie 13">
              <a:extLst>
                <a:ext uri="{FF2B5EF4-FFF2-40B4-BE49-F238E27FC236}">
                  <a16:creationId xmlns:a16="http://schemas.microsoft.com/office/drawing/2014/main" id="{200225B1-C6D9-4E78-B4E9-85653D7381B2}"/>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8" name="Pie 14">
              <a:extLst>
                <a:ext uri="{FF2B5EF4-FFF2-40B4-BE49-F238E27FC236}">
                  <a16:creationId xmlns:a16="http://schemas.microsoft.com/office/drawing/2014/main" id="{16DC796D-248C-3C8A-C421-B161741A7898}"/>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9" name="Pie 15">
              <a:extLst>
                <a:ext uri="{FF2B5EF4-FFF2-40B4-BE49-F238E27FC236}">
                  <a16:creationId xmlns:a16="http://schemas.microsoft.com/office/drawing/2014/main" id="{6C480093-DCC0-4CF5-66FA-FC5067FB78FC}"/>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spTree>
    <p:extLst>
      <p:ext uri="{BB962C8B-B14F-4D97-AF65-F5344CB8AC3E}">
        <p14:creationId xmlns:p14="http://schemas.microsoft.com/office/powerpoint/2010/main" val="102692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grpSp>
        <p:nvGrpSpPr>
          <p:cNvPr id="1737" name="Google Shape;1737;p42"/>
          <p:cNvGrpSpPr/>
          <p:nvPr/>
        </p:nvGrpSpPr>
        <p:grpSpPr>
          <a:xfrm>
            <a:off x="3796966" y="1002877"/>
            <a:ext cx="4824542" cy="3810981"/>
            <a:chOff x="2002892" y="1920616"/>
            <a:chExt cx="5130854" cy="4052942"/>
          </a:xfrm>
        </p:grpSpPr>
        <p:sp>
          <p:nvSpPr>
            <p:cNvPr id="1738" name="Google Shape;1738;p42"/>
            <p:cNvSpPr/>
            <p:nvPr/>
          </p:nvSpPr>
          <p:spPr>
            <a:xfrm rot="-619094">
              <a:off x="4835322" y="2017415"/>
              <a:ext cx="1188132" cy="1188133"/>
            </a:xfrm>
            <a:custGeom>
              <a:avLst/>
              <a:gdLst/>
              <a:ahLst/>
              <a:cxnLst/>
              <a:rect l="l" t="t" r="r" b="b"/>
              <a:pathLst>
                <a:path w="1490464" h="1490465" extrusionOk="0">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1"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39" name="Google Shape;1739;p42"/>
            <p:cNvSpPr/>
            <p:nvPr/>
          </p:nvSpPr>
          <p:spPr>
            <a:xfrm rot="2236334">
              <a:off x="5707174" y="3189761"/>
              <a:ext cx="1188132" cy="1188133"/>
            </a:xfrm>
            <a:custGeom>
              <a:avLst/>
              <a:gdLst/>
              <a:ahLst/>
              <a:cxnLst/>
              <a:rect l="l" t="t" r="r" b="b"/>
              <a:pathLst>
                <a:path w="1490464" h="1490465" extrusionOk="0">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1"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0" name="Google Shape;1740;p42"/>
            <p:cNvSpPr/>
            <p:nvPr/>
          </p:nvSpPr>
          <p:spPr>
            <a:xfrm rot="4500000">
              <a:off x="5494959" y="4651912"/>
              <a:ext cx="1188132" cy="1188133"/>
            </a:xfrm>
            <a:custGeom>
              <a:avLst/>
              <a:gdLst/>
              <a:ahLst/>
              <a:cxnLst/>
              <a:rect l="l" t="t" r="r" b="b"/>
              <a:pathLst>
                <a:path w="1490464" h="1490465" extrusionOk="0">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1"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1" name="Google Shape;1741;p42"/>
            <p:cNvSpPr/>
            <p:nvPr/>
          </p:nvSpPr>
          <p:spPr>
            <a:xfrm rot="619094" flipH="1">
              <a:off x="3113185" y="2017415"/>
              <a:ext cx="1188132" cy="1188133"/>
            </a:xfrm>
            <a:custGeom>
              <a:avLst/>
              <a:gdLst/>
              <a:ahLst/>
              <a:cxnLst/>
              <a:rect l="l" t="t" r="r" b="b"/>
              <a:pathLst>
                <a:path w="1490464" h="1490465" extrusionOk="0">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1"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2" name="Google Shape;1742;p42"/>
            <p:cNvSpPr/>
            <p:nvPr/>
          </p:nvSpPr>
          <p:spPr>
            <a:xfrm rot="-2236334" flipH="1">
              <a:off x="2241333" y="3189761"/>
              <a:ext cx="1188132" cy="1188133"/>
            </a:xfrm>
            <a:custGeom>
              <a:avLst/>
              <a:gdLst/>
              <a:ahLst/>
              <a:cxnLst/>
              <a:rect l="l" t="t" r="r" b="b"/>
              <a:pathLst>
                <a:path w="1490464" h="1490465" extrusionOk="0">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1"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3" name="Google Shape;1743;p42"/>
            <p:cNvSpPr/>
            <p:nvPr/>
          </p:nvSpPr>
          <p:spPr>
            <a:xfrm rot="-4500000" flipH="1">
              <a:off x="2453548" y="4651912"/>
              <a:ext cx="1188132" cy="1188133"/>
            </a:xfrm>
            <a:custGeom>
              <a:avLst/>
              <a:gdLst/>
              <a:ahLst/>
              <a:cxnLst/>
              <a:rect l="l" t="t" r="r" b="b"/>
              <a:pathLst>
                <a:path w="1490464" h="1490465" extrusionOk="0">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1"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746" name="Google Shape;1746;p42"/>
          <p:cNvSpPr txBox="1"/>
          <p:nvPr/>
        </p:nvSpPr>
        <p:spPr>
          <a:xfrm>
            <a:off x="8776932" y="2777822"/>
            <a:ext cx="3245123"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Troubles </a:t>
            </a:r>
            <a:r>
              <a:rPr kumimoji="0" lang="en-US" b="1" i="0" u="none" strike="noStrike" kern="0" cap="none" spc="0" normalizeH="0" baseline="0" noProof="0" dirty="0" err="1">
                <a:ln>
                  <a:noFill/>
                </a:ln>
                <a:solidFill>
                  <a:srgbClr val="3F3F3F"/>
                </a:solidFill>
                <a:effectLst/>
                <a:uLnTx/>
                <a:uFillTx/>
                <a:latin typeface="Century Gothic" panose="020B0502020202020204" pitchFamily="34" charset="0"/>
                <a:ea typeface="Arial"/>
                <a:cs typeface="Arial"/>
                <a:sym typeface="Arial"/>
              </a:rPr>
              <a:t>moteurs</a:t>
            </a:r>
            <a:endParaRPr kumimoji="0"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endParaRPr>
          </a:p>
        </p:txBody>
      </p:sp>
      <p:sp>
        <p:nvSpPr>
          <p:cNvPr id="1749" name="Google Shape;1749;p42"/>
          <p:cNvSpPr txBox="1"/>
          <p:nvPr/>
        </p:nvSpPr>
        <p:spPr>
          <a:xfrm>
            <a:off x="8527776" y="4483420"/>
            <a:ext cx="32451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Troubles de la communication</a:t>
            </a:r>
            <a:endParaRPr kumimoji="0"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endParaRPr>
          </a:p>
        </p:txBody>
      </p:sp>
      <p:sp>
        <p:nvSpPr>
          <p:cNvPr id="1752" name="Google Shape;1752;p42"/>
          <p:cNvSpPr txBox="1"/>
          <p:nvPr/>
        </p:nvSpPr>
        <p:spPr>
          <a:xfrm>
            <a:off x="8021043" y="826747"/>
            <a:ext cx="32451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Trouble </a:t>
            </a:r>
            <a:r>
              <a:rPr kumimoji="0" lang="en-US" b="1" i="0" u="none" strike="noStrike" kern="0" cap="none" spc="0" normalizeH="0" baseline="0" noProof="0" dirty="0" err="1">
                <a:ln>
                  <a:noFill/>
                </a:ln>
                <a:solidFill>
                  <a:srgbClr val="3F3F3F"/>
                </a:solidFill>
                <a:effectLst/>
                <a:uLnTx/>
                <a:uFillTx/>
                <a:latin typeface="Century Gothic" panose="020B0502020202020204" pitchFamily="34" charset="0"/>
                <a:ea typeface="Arial"/>
                <a:cs typeface="Arial"/>
                <a:sym typeface="Arial"/>
              </a:rPr>
              <a:t>spécifique</a:t>
            </a: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 des </a:t>
            </a:r>
            <a:r>
              <a:rPr kumimoji="0" lang="en-US" b="1" i="0" u="none" strike="noStrike" kern="0" cap="none" spc="0" normalizeH="0" baseline="0" noProof="0" dirty="0" err="1">
                <a:ln>
                  <a:noFill/>
                </a:ln>
                <a:solidFill>
                  <a:srgbClr val="3F3F3F"/>
                </a:solidFill>
                <a:effectLst/>
                <a:uLnTx/>
                <a:uFillTx/>
                <a:latin typeface="Century Gothic" panose="020B0502020202020204" pitchFamily="34" charset="0"/>
                <a:ea typeface="Arial"/>
                <a:cs typeface="Arial"/>
                <a:sym typeface="Arial"/>
              </a:rPr>
              <a:t>apprentissages</a:t>
            </a:r>
            <a:endParaRPr kumimoji="0"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endParaRPr>
          </a:p>
        </p:txBody>
      </p:sp>
      <p:sp>
        <p:nvSpPr>
          <p:cNvPr id="1755" name="Google Shape;1755;p42"/>
          <p:cNvSpPr txBox="1"/>
          <p:nvPr/>
        </p:nvSpPr>
        <p:spPr>
          <a:xfrm>
            <a:off x="761572" y="4485289"/>
            <a:ext cx="3259600" cy="64629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Trouble du </a:t>
            </a:r>
            <a:r>
              <a:rPr kumimoji="0" lang="en-US" b="1" i="0" u="none" strike="noStrike" kern="0" cap="none" spc="0" normalizeH="0" baseline="0" noProof="0" dirty="0" err="1">
                <a:ln>
                  <a:noFill/>
                </a:ln>
                <a:solidFill>
                  <a:srgbClr val="3F3F3F"/>
                </a:solidFill>
                <a:effectLst/>
                <a:uLnTx/>
                <a:uFillTx/>
                <a:latin typeface="Century Gothic" panose="020B0502020202020204" pitchFamily="34" charset="0"/>
                <a:ea typeface="Arial"/>
                <a:cs typeface="Arial"/>
                <a:sym typeface="Arial"/>
              </a:rPr>
              <a:t>développement</a:t>
            </a: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 </a:t>
            </a:r>
            <a:r>
              <a:rPr kumimoji="0" lang="en-US" b="1" i="0" u="none" strike="noStrike" kern="0" cap="none" spc="0" normalizeH="0" baseline="0" noProof="0" dirty="0" err="1">
                <a:ln>
                  <a:noFill/>
                </a:ln>
                <a:solidFill>
                  <a:srgbClr val="3F3F3F"/>
                </a:solidFill>
                <a:effectLst/>
                <a:uLnTx/>
                <a:uFillTx/>
                <a:latin typeface="Century Gothic" panose="020B0502020202020204" pitchFamily="34" charset="0"/>
                <a:ea typeface="Arial"/>
                <a:cs typeface="Arial"/>
                <a:sym typeface="Arial"/>
              </a:rPr>
              <a:t>intellectuel</a:t>
            </a:r>
            <a:endParaRPr kumimoji="0"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endParaRPr>
          </a:p>
        </p:txBody>
      </p:sp>
      <p:sp>
        <p:nvSpPr>
          <p:cNvPr id="1758" name="Google Shape;1758;p42"/>
          <p:cNvSpPr txBox="1"/>
          <p:nvPr/>
        </p:nvSpPr>
        <p:spPr>
          <a:xfrm>
            <a:off x="444703" y="2764406"/>
            <a:ext cx="3259600" cy="64629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Deficit de </a:t>
            </a:r>
            <a:r>
              <a:rPr kumimoji="0" lang="en-US" b="1" i="0" u="none" strike="noStrike" kern="0" cap="none" spc="0" normalizeH="0" baseline="0" noProof="0" dirty="0" err="1">
                <a:ln>
                  <a:noFill/>
                </a:ln>
                <a:solidFill>
                  <a:srgbClr val="3F3F3F"/>
                </a:solidFill>
                <a:effectLst/>
                <a:uLnTx/>
                <a:uFillTx/>
                <a:latin typeface="Century Gothic" panose="020B0502020202020204" pitchFamily="34" charset="0"/>
                <a:ea typeface="Arial"/>
                <a:cs typeface="Arial"/>
                <a:sym typeface="Arial"/>
              </a:rPr>
              <a:t>l’Attention</a:t>
            </a:r>
            <a:r>
              <a:rPr kumimoji="0" lang="en-US"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rPr>
              <a:t> /</a:t>
            </a:r>
            <a:r>
              <a:rPr lang="en-US" b="1" kern="0" dirty="0" err="1">
                <a:solidFill>
                  <a:srgbClr val="3F3F3F"/>
                </a:solidFill>
                <a:latin typeface="Century Gothic" panose="020B0502020202020204" pitchFamily="34" charset="0"/>
                <a:ea typeface="Arial"/>
                <a:cs typeface="Arial"/>
                <a:sym typeface="Arial"/>
              </a:rPr>
              <a:t>Hyperactivité</a:t>
            </a:r>
            <a:endParaRPr kumimoji="0"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endParaRPr>
          </a:p>
        </p:txBody>
      </p:sp>
      <p:sp>
        <p:nvSpPr>
          <p:cNvPr id="1761" name="Google Shape;1761;p42"/>
          <p:cNvSpPr txBox="1"/>
          <p:nvPr/>
        </p:nvSpPr>
        <p:spPr>
          <a:xfrm>
            <a:off x="1337636" y="1043525"/>
            <a:ext cx="3259600" cy="646290"/>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b="1" kern="0" dirty="0">
                <a:solidFill>
                  <a:srgbClr val="3F3F3F"/>
                </a:solidFill>
                <a:latin typeface="Century Gothic" panose="020B0502020202020204" pitchFamily="34" charset="0"/>
                <a:ea typeface="Arial"/>
                <a:cs typeface="Arial"/>
                <a:sym typeface="Arial"/>
              </a:rPr>
              <a:t>Trouble du </a:t>
            </a:r>
            <a:r>
              <a:rPr lang="en-US" b="1" kern="0" dirty="0" err="1">
                <a:solidFill>
                  <a:srgbClr val="3F3F3F"/>
                </a:solidFill>
                <a:latin typeface="Century Gothic" panose="020B0502020202020204" pitchFamily="34" charset="0"/>
                <a:ea typeface="Arial"/>
                <a:cs typeface="Arial"/>
                <a:sym typeface="Arial"/>
              </a:rPr>
              <a:t>Spectre</a:t>
            </a:r>
            <a:r>
              <a:rPr lang="en-US" b="1" kern="0" dirty="0">
                <a:solidFill>
                  <a:srgbClr val="3F3F3F"/>
                </a:solidFill>
                <a:latin typeface="Century Gothic" panose="020B0502020202020204" pitchFamily="34" charset="0"/>
                <a:ea typeface="Arial"/>
                <a:cs typeface="Arial"/>
                <a:sym typeface="Arial"/>
              </a:rPr>
              <a:t> de </a:t>
            </a:r>
            <a:r>
              <a:rPr lang="en-US" b="1" kern="0" dirty="0" err="1">
                <a:solidFill>
                  <a:srgbClr val="3F3F3F"/>
                </a:solidFill>
                <a:latin typeface="Century Gothic" panose="020B0502020202020204" pitchFamily="34" charset="0"/>
                <a:ea typeface="Arial"/>
                <a:cs typeface="Arial"/>
                <a:sym typeface="Arial"/>
              </a:rPr>
              <a:t>l’Autisme</a:t>
            </a:r>
            <a:endParaRPr kumimoji="0" b="1" i="0" u="none" strike="noStrike" kern="0" cap="none" spc="0" normalizeH="0" baseline="0" noProof="0" dirty="0">
              <a:ln>
                <a:noFill/>
              </a:ln>
              <a:solidFill>
                <a:srgbClr val="3F3F3F"/>
              </a:solidFill>
              <a:effectLst/>
              <a:uLnTx/>
              <a:uFillTx/>
              <a:latin typeface="Century Gothic" panose="020B0502020202020204" pitchFamily="34" charset="0"/>
              <a:ea typeface="Arial"/>
              <a:cs typeface="Arial"/>
              <a:sym typeface="Arial"/>
            </a:endParaRPr>
          </a:p>
        </p:txBody>
      </p:sp>
      <p:sp>
        <p:nvSpPr>
          <p:cNvPr id="2" name="ZoneTexte 1">
            <a:extLst>
              <a:ext uri="{FF2B5EF4-FFF2-40B4-BE49-F238E27FC236}">
                <a16:creationId xmlns:a16="http://schemas.microsoft.com/office/drawing/2014/main" id="{7B8B6CA9-E3DF-DB61-7339-69A95720E310}"/>
              </a:ext>
            </a:extLst>
          </p:cNvPr>
          <p:cNvSpPr txBox="1"/>
          <p:nvPr/>
        </p:nvSpPr>
        <p:spPr>
          <a:xfrm>
            <a:off x="4980801" y="2962488"/>
            <a:ext cx="2776954" cy="646331"/>
          </a:xfrm>
          <a:prstGeom prst="rect">
            <a:avLst/>
          </a:prstGeom>
          <a:noFill/>
        </p:spPr>
        <p:txBody>
          <a:bodyPr wrap="square" rtlCol="0">
            <a:spAutoFit/>
          </a:bodyPr>
          <a:lstStyle/>
          <a:p>
            <a:r>
              <a:rPr lang="fr-FR" dirty="0">
                <a:latin typeface="Century Gothic" panose="020B0502020202020204" pitchFamily="34" charset="0"/>
              </a:rPr>
              <a:t>Les Troubles du </a:t>
            </a:r>
          </a:p>
          <a:p>
            <a:r>
              <a:rPr lang="fr-FR" dirty="0" err="1">
                <a:latin typeface="Century Gothic" panose="020B0502020202020204" pitchFamily="34" charset="0"/>
              </a:rPr>
              <a:t>neuro-développement</a:t>
            </a:r>
            <a:endParaRPr 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397007B1-5CA4-81E0-D86F-82D63DFE6B42}"/>
              </a:ext>
            </a:extLst>
          </p:cNvPr>
          <p:cNvSpPr txBox="1"/>
          <p:nvPr/>
        </p:nvSpPr>
        <p:spPr>
          <a:xfrm>
            <a:off x="10485956" y="5860007"/>
            <a:ext cx="1536099" cy="276999"/>
          </a:xfrm>
          <a:prstGeom prst="rect">
            <a:avLst/>
          </a:prstGeom>
          <a:noFill/>
        </p:spPr>
        <p:txBody>
          <a:bodyPr wrap="square" rtlCol="0">
            <a:spAutoFit/>
          </a:bodyPr>
          <a:lstStyle/>
          <a:p>
            <a:r>
              <a:rPr lang="fr-FR" sz="1200" dirty="0">
                <a:latin typeface="Century Gothic" panose="020B0502020202020204" pitchFamily="34" charset="0"/>
              </a:rPr>
              <a:t>D’après le DSM 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99889DA-8C35-43C9-BD7C-726AFE4CCE40}"/>
              </a:ext>
            </a:extLst>
          </p:cNvPr>
          <p:cNvGraphicFramePr>
            <a:graphicFrameLocks noGrp="1"/>
          </p:cNvGraphicFramePr>
          <p:nvPr>
            <p:extLst>
              <p:ext uri="{D42A27DB-BD31-4B8C-83A1-F6EECF244321}">
                <p14:modId xmlns:p14="http://schemas.microsoft.com/office/powerpoint/2010/main" val="4094753370"/>
              </p:ext>
            </p:extLst>
          </p:nvPr>
        </p:nvGraphicFramePr>
        <p:xfrm>
          <a:off x="3691664" y="1517022"/>
          <a:ext cx="2332304" cy="453544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621451">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633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solidFill>
                          <a:latin typeface="+mn-lt"/>
                          <a:cs typeface="Arial" pitchFamily="34" charset="0"/>
                        </a:rPr>
                        <a:t>SIGNES D’ALERTE</a:t>
                      </a: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347765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fr-FR" altLang="ko-KR" sz="1600" b="1" dirty="0">
                          <a:solidFill>
                            <a:schemeClr val="bg1"/>
                          </a:solidFill>
                          <a:latin typeface="+mn-lt"/>
                          <a:cs typeface="Arial" pitchFamily="34" charset="0"/>
                        </a:rPr>
                        <a:t> = une déviation importante de la trajectoire développementale et nécessitent une orientation rapide à visée diagnostique.</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bl>
          </a:graphicData>
        </a:graphic>
      </p:graphicFrame>
      <p:sp>
        <p:nvSpPr>
          <p:cNvPr id="7" name="Block Arc 14">
            <a:extLst>
              <a:ext uri="{FF2B5EF4-FFF2-40B4-BE49-F238E27FC236}">
                <a16:creationId xmlns:a16="http://schemas.microsoft.com/office/drawing/2014/main" id="{1D8A65CE-661F-4A20-85F6-8AF09B12EE14}"/>
              </a:ext>
            </a:extLst>
          </p:cNvPr>
          <p:cNvSpPr>
            <a:spLocks noChangeAspect="1"/>
          </p:cNvSpPr>
          <p:nvPr/>
        </p:nvSpPr>
        <p:spPr>
          <a:xfrm rot="2700000">
            <a:off x="4713830" y="1199697"/>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aphicFrame>
        <p:nvGraphicFramePr>
          <p:cNvPr id="9" name="Table 8">
            <a:extLst>
              <a:ext uri="{FF2B5EF4-FFF2-40B4-BE49-F238E27FC236}">
                <a16:creationId xmlns:a16="http://schemas.microsoft.com/office/drawing/2014/main" id="{78779260-2EFF-449D-9CB4-ECC2B6C2A3CB}"/>
              </a:ext>
            </a:extLst>
          </p:cNvPr>
          <p:cNvGraphicFramePr>
            <a:graphicFrameLocks noGrp="1"/>
          </p:cNvGraphicFramePr>
          <p:nvPr>
            <p:extLst>
              <p:ext uri="{D42A27DB-BD31-4B8C-83A1-F6EECF244321}">
                <p14:modId xmlns:p14="http://schemas.microsoft.com/office/powerpoint/2010/main" val="1835448003"/>
              </p:ext>
            </p:extLst>
          </p:nvPr>
        </p:nvGraphicFramePr>
        <p:xfrm>
          <a:off x="577533" y="1517024"/>
          <a:ext cx="2332304" cy="453544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8760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9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9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20721">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solidFill>
                          <a:latin typeface="+mn-lt"/>
                          <a:cs typeface="Arial" pitchFamily="34" charset="0"/>
                        </a:rPr>
                        <a:t>SIGNES D’APPEL</a:t>
                      </a: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760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fr-FR" altLang="ko-KR" sz="1600" b="1" dirty="0">
                          <a:solidFill>
                            <a:schemeClr val="bg1"/>
                          </a:solidFill>
                          <a:latin typeface="+mn-lt"/>
                          <a:cs typeface="Arial" pitchFamily="34" charset="0"/>
                        </a:rPr>
                        <a:t>objectivent des décalages des acquisitions par rapport à la population générale à l’aide des grilles des acquisitions du carnet de santé. </a:t>
                      </a: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723223">
                <a:tc>
                  <a:txBody>
                    <a:bodyPr/>
                    <a:lstStyle/>
                    <a:p>
                      <a:pPr algn="l"/>
                      <a:endParaRPr lang="ko-KR" altLang="en-US" sz="14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altLang="ko-KR" sz="1400" dirty="0">
                          <a:solidFill>
                            <a:schemeClr val="bg1"/>
                          </a:solidFill>
                          <a:latin typeface="+mn-lt"/>
                          <a:cs typeface="Arial" pitchFamily="34" charset="0"/>
                          <a:sym typeface="Wingdings" panose="05000000000000000000" pitchFamily="2" charset="2"/>
                        </a:rPr>
                        <a:t> </a:t>
                      </a:r>
                      <a:r>
                        <a:rPr lang="fr-FR" altLang="ko-KR" sz="1400" dirty="0">
                          <a:solidFill>
                            <a:schemeClr val="bg1"/>
                          </a:solidFill>
                          <a:latin typeface="+mn-lt"/>
                          <a:cs typeface="Arial" pitchFamily="34" charset="0"/>
                          <a:sym typeface="Wingdings" panose="05000000000000000000" pitchFamily="2" charset="2"/>
                        </a:rPr>
                        <a:t>à chaque examen obligatoire (cf. calendrier du carnet de santé) par médecin traitant, médecin de PMI ou médecin scolaire. </a:t>
                      </a:r>
                      <a:endParaRPr lang="ko-KR" altLang="en-US" sz="14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ko-KR" altLang="en-US" sz="14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bl>
          </a:graphicData>
        </a:graphic>
      </p:graphicFrame>
      <p:sp>
        <p:nvSpPr>
          <p:cNvPr id="10" name="Block Arc 14">
            <a:extLst>
              <a:ext uri="{FF2B5EF4-FFF2-40B4-BE49-F238E27FC236}">
                <a16:creationId xmlns:a16="http://schemas.microsoft.com/office/drawing/2014/main" id="{6EDAF99F-6999-4154-B694-E7324D0BED89}"/>
              </a:ext>
            </a:extLst>
          </p:cNvPr>
          <p:cNvSpPr>
            <a:spLocks noChangeAspect="1"/>
          </p:cNvSpPr>
          <p:nvPr/>
        </p:nvSpPr>
        <p:spPr>
          <a:xfrm rot="2700000">
            <a:off x="1599699" y="1204122"/>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ZoneTexte 11">
            <a:extLst>
              <a:ext uri="{FF2B5EF4-FFF2-40B4-BE49-F238E27FC236}">
                <a16:creationId xmlns:a16="http://schemas.microsoft.com/office/drawing/2014/main" id="{845E65FC-0304-8DF1-984A-8A76C8F35AAC}"/>
              </a:ext>
            </a:extLst>
          </p:cNvPr>
          <p:cNvSpPr txBox="1"/>
          <p:nvPr/>
        </p:nvSpPr>
        <p:spPr>
          <a:xfrm>
            <a:off x="7505416" y="3995803"/>
            <a:ext cx="4518765" cy="1754326"/>
          </a:xfrm>
          <a:prstGeom prst="rect">
            <a:avLst/>
          </a:prstGeom>
          <a:noFill/>
        </p:spPr>
        <p:txBody>
          <a:bodyPr wrap="square">
            <a:spAutoFit/>
          </a:bodyPr>
          <a:lstStyle/>
          <a:p>
            <a:pPr marL="0" indent="0" algn="just">
              <a:buNone/>
            </a:pPr>
            <a:r>
              <a:rPr lang="fr-FR" b="1" u="sng" dirty="0">
                <a:solidFill>
                  <a:schemeClr val="tx1">
                    <a:lumMod val="65000"/>
                    <a:lumOff val="35000"/>
                  </a:schemeClr>
                </a:solidFill>
                <a:effectLst/>
              </a:rPr>
              <a:t>Quel que soit l’âge</a:t>
            </a:r>
            <a:r>
              <a:rPr lang="fr-FR" dirty="0">
                <a:solidFill>
                  <a:schemeClr val="tx1">
                    <a:lumMod val="65000"/>
                    <a:lumOff val="35000"/>
                  </a:schemeClr>
                </a:solidFill>
                <a:effectLst/>
              </a:rPr>
              <a:t>, toute </a:t>
            </a:r>
            <a:r>
              <a:rPr lang="fr-FR" b="1" dirty="0">
                <a:solidFill>
                  <a:schemeClr val="tx1">
                    <a:lumMod val="65000"/>
                    <a:lumOff val="35000"/>
                  </a:schemeClr>
                </a:solidFill>
                <a:effectLst/>
              </a:rPr>
              <a:t>inquiétude des parents</a:t>
            </a:r>
            <a:r>
              <a:rPr lang="fr-FR" dirty="0">
                <a:solidFill>
                  <a:schemeClr val="tx1">
                    <a:lumMod val="65000"/>
                    <a:lumOff val="35000"/>
                  </a:schemeClr>
                </a:solidFill>
                <a:effectLst/>
              </a:rPr>
              <a:t> concernant le neurodéveloppement de leur enfant doit être considérée comme un signe d’appel. Il en est de même pour toute </a:t>
            </a:r>
            <a:r>
              <a:rPr lang="fr-FR" b="1" dirty="0">
                <a:solidFill>
                  <a:schemeClr val="tx1">
                    <a:lumMod val="65000"/>
                    <a:lumOff val="35000"/>
                  </a:schemeClr>
                </a:solidFill>
                <a:effectLst/>
              </a:rPr>
              <a:t>régression ou non-progression des acquisitions</a:t>
            </a:r>
            <a:r>
              <a:rPr lang="fr-FR" b="1">
                <a:solidFill>
                  <a:schemeClr val="tx1">
                    <a:lumMod val="65000"/>
                    <a:lumOff val="35000"/>
                  </a:schemeClr>
                </a:solidFill>
                <a:effectLst/>
              </a:rPr>
              <a:t>.</a:t>
            </a:r>
            <a:r>
              <a:rPr lang="fr-FR">
                <a:solidFill>
                  <a:schemeClr val="tx1">
                    <a:lumMod val="65000"/>
                    <a:lumOff val="35000"/>
                  </a:schemeClr>
                </a:solidFill>
                <a:effectLst/>
              </a:rPr>
              <a:t> </a:t>
            </a:r>
            <a:endParaRPr lang="fr-FR" dirty="0">
              <a:solidFill>
                <a:schemeClr val="tx1">
                  <a:lumMod val="65000"/>
                  <a:lumOff val="35000"/>
                </a:schemeClr>
              </a:solidFill>
              <a:effectLst/>
            </a:endParaRPr>
          </a:p>
        </p:txBody>
      </p:sp>
      <p:sp>
        <p:nvSpPr>
          <p:cNvPr id="13" name="Flèche : droite 12">
            <a:extLst>
              <a:ext uri="{FF2B5EF4-FFF2-40B4-BE49-F238E27FC236}">
                <a16:creationId xmlns:a16="http://schemas.microsoft.com/office/drawing/2014/main" id="{E100D6F7-7752-553F-5A9A-1EF07E68B8B8}"/>
              </a:ext>
            </a:extLst>
          </p:cNvPr>
          <p:cNvSpPr/>
          <p:nvPr/>
        </p:nvSpPr>
        <p:spPr>
          <a:xfrm>
            <a:off x="6410520" y="4572341"/>
            <a:ext cx="801666" cy="601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Avertissement contour">
            <a:extLst>
              <a:ext uri="{FF2B5EF4-FFF2-40B4-BE49-F238E27FC236}">
                <a16:creationId xmlns:a16="http://schemas.microsoft.com/office/drawing/2014/main" id="{95460C93-8EDB-15BD-07C9-D40A3BCFD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0143" y="3081403"/>
            <a:ext cx="914400" cy="914400"/>
          </a:xfrm>
          <a:prstGeom prst="rect">
            <a:avLst/>
          </a:prstGeom>
        </p:spPr>
      </p:pic>
      <p:sp>
        <p:nvSpPr>
          <p:cNvPr id="16" name="Espace réservé du texte 15">
            <a:extLst>
              <a:ext uri="{FF2B5EF4-FFF2-40B4-BE49-F238E27FC236}">
                <a16:creationId xmlns:a16="http://schemas.microsoft.com/office/drawing/2014/main" id="{06DC8819-5290-EB14-8463-1912AA84B6EB}"/>
              </a:ext>
            </a:extLst>
          </p:cNvPr>
          <p:cNvSpPr>
            <a:spLocks noGrp="1"/>
          </p:cNvSpPr>
          <p:nvPr>
            <p:ph type="body" sz="quarter" idx="10"/>
          </p:nvPr>
        </p:nvSpPr>
        <p:spPr/>
        <p:txBody>
          <a:bodyPr>
            <a:normAutofit fontScale="92500" lnSpcReduction="10000"/>
          </a:bodyPr>
          <a:lstStyle/>
          <a:p>
            <a:endParaRPr lang="fr-FR"/>
          </a:p>
        </p:txBody>
      </p:sp>
      <p:sp>
        <p:nvSpPr>
          <p:cNvPr id="17" name="Titre 1">
            <a:extLst>
              <a:ext uri="{FF2B5EF4-FFF2-40B4-BE49-F238E27FC236}">
                <a16:creationId xmlns:a16="http://schemas.microsoft.com/office/drawing/2014/main" id="{61E03E32-CBC4-F3A4-492B-6811D8EE32B9}"/>
              </a:ext>
            </a:extLst>
          </p:cNvPr>
          <p:cNvSpPr txBox="1">
            <a:spLocks/>
          </p:cNvSpPr>
          <p:nvPr/>
        </p:nvSpPr>
        <p:spPr>
          <a:xfrm>
            <a:off x="171735" y="1604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a:solidFill>
                  <a:srgbClr val="EB6608"/>
                </a:solidFill>
                <a:latin typeface="Century Gothic" panose="020B0502020202020204" pitchFamily="34" charset="0"/>
                <a:ea typeface="+mn-ea"/>
                <a:cs typeface="+mn-cs"/>
              </a:rPr>
              <a:t>Identification des signes de TND</a:t>
            </a:r>
            <a:br>
              <a:rPr lang="fr-FR" b="1"/>
            </a:br>
            <a:endParaRPr lang="fr-FR" dirty="0"/>
          </a:p>
        </p:txBody>
      </p:sp>
      <p:pic>
        <p:nvPicPr>
          <p:cNvPr id="3" name="Image 2">
            <a:extLst>
              <a:ext uri="{FF2B5EF4-FFF2-40B4-BE49-F238E27FC236}">
                <a16:creationId xmlns:a16="http://schemas.microsoft.com/office/drawing/2014/main" id="{17610E84-559C-53A8-A019-7A0B7CED3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766" y="160408"/>
            <a:ext cx="1075650" cy="1575376"/>
          </a:xfrm>
          <a:prstGeom prst="rect">
            <a:avLst/>
          </a:prstGeom>
        </p:spPr>
      </p:pic>
      <p:pic>
        <p:nvPicPr>
          <p:cNvPr id="4" name="Image 3" descr="Une image contenant texte, Visage humain, bébé, dessin humoristique&#10;&#10;Le contenu généré par l’IA peut être incorrect.">
            <a:extLst>
              <a:ext uri="{FF2B5EF4-FFF2-40B4-BE49-F238E27FC236}">
                <a16:creationId xmlns:a16="http://schemas.microsoft.com/office/drawing/2014/main" id="{CE4F5420-1C59-FA1B-4306-7ACD9CB30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2938" y="150438"/>
            <a:ext cx="4206502" cy="2133249"/>
          </a:xfrm>
          <a:prstGeom prst="rect">
            <a:avLst/>
          </a:prstGeom>
        </p:spPr>
      </p:pic>
    </p:spTree>
    <p:extLst>
      <p:ext uri="{BB962C8B-B14F-4D97-AF65-F5344CB8AC3E}">
        <p14:creationId xmlns:p14="http://schemas.microsoft.com/office/powerpoint/2010/main" val="283521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0" y="2743200"/>
            <a:ext cx="12192000" cy="1064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600" b="1" dirty="0">
                <a:solidFill>
                  <a:schemeClr val="bg1"/>
                </a:solidFill>
                <a:latin typeface="Century Gothic" panose="020B0502020202020204" pitchFamily="34" charset="0"/>
              </a:rPr>
              <a:t>Coordination et chemin clinique des TND</a:t>
            </a:r>
            <a:endParaRPr lang="fr-FR" sz="4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4024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B7701D4-E7DD-7BC9-5D0E-DF849E4FCB8D}"/>
              </a:ext>
            </a:extLst>
          </p:cNvPr>
          <p:cNvSpPr>
            <a:spLocks noGrp="1"/>
          </p:cNvSpPr>
          <p:nvPr>
            <p:ph idx="1"/>
          </p:nvPr>
        </p:nvSpPr>
        <p:spPr>
          <a:xfrm>
            <a:off x="598499" y="321295"/>
            <a:ext cx="10515600" cy="5576462"/>
          </a:xfrm>
        </p:spPr>
        <p:txBody>
          <a:bodyPr>
            <a:normAutofit/>
          </a:bodyPr>
          <a:lstStyle/>
          <a:p>
            <a:pPr marL="0" indent="0">
              <a:buNone/>
            </a:pPr>
            <a:r>
              <a:rPr lang="fr-FR" sz="3200" b="0" i="0" u="none" strike="noStrike" baseline="0" dirty="0">
                <a:solidFill>
                  <a:schemeClr val="accent2"/>
                </a:solidFill>
                <a:latin typeface="Century Gothic" panose="020B0502020202020204" pitchFamily="34" charset="0"/>
              </a:rPr>
              <a:t>Coordination / Chemin clinique recommandé</a:t>
            </a:r>
          </a:p>
          <a:p>
            <a:endParaRPr lang="fr-FR" sz="2800" b="0" i="0" u="none" strike="noStrike" baseline="0" dirty="0">
              <a:solidFill>
                <a:srgbClr val="000000"/>
              </a:solidFill>
            </a:endParaRPr>
          </a:p>
          <a:p>
            <a:endParaRPr lang="fr-FR" dirty="0">
              <a:solidFill>
                <a:srgbClr val="000000"/>
              </a:solidFill>
            </a:endParaRPr>
          </a:p>
          <a:p>
            <a:endParaRPr lang="fr-FR" sz="2800" b="0" i="0" u="none" strike="noStrike" baseline="0" dirty="0">
              <a:solidFill>
                <a:srgbClr val="000000"/>
              </a:solidFill>
            </a:endParaRPr>
          </a:p>
          <a:p>
            <a:endParaRPr lang="fr-FR" dirty="0">
              <a:solidFill>
                <a:srgbClr val="000000"/>
              </a:solidFill>
            </a:endParaRPr>
          </a:p>
          <a:p>
            <a:endParaRPr lang="fr-FR" dirty="0">
              <a:solidFill>
                <a:srgbClr val="000000"/>
              </a:solidFill>
            </a:endParaRPr>
          </a:p>
          <a:p>
            <a:endParaRPr lang="fr-FR" sz="2800" b="0" i="0" u="none" strike="noStrike" baseline="0" dirty="0">
              <a:solidFill>
                <a:srgbClr val="000000"/>
              </a:solidFill>
            </a:endParaRPr>
          </a:p>
          <a:p>
            <a:endParaRPr lang="fr-FR" dirty="0"/>
          </a:p>
        </p:txBody>
      </p:sp>
      <p:sp>
        <p:nvSpPr>
          <p:cNvPr id="4" name="AutoShape 2">
            <a:extLst>
              <a:ext uri="{FF2B5EF4-FFF2-40B4-BE49-F238E27FC236}">
                <a16:creationId xmlns:a16="http://schemas.microsoft.com/office/drawing/2014/main" id="{B4541EAA-7583-950D-7DF6-01F998AC74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a:extLst>
              <a:ext uri="{FF2B5EF4-FFF2-40B4-BE49-F238E27FC236}">
                <a16:creationId xmlns:a16="http://schemas.microsoft.com/office/drawing/2014/main" id="{4FDAC973-7F13-B718-4354-4886452950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a:extLst>
              <a:ext uri="{FF2B5EF4-FFF2-40B4-BE49-F238E27FC236}">
                <a16:creationId xmlns:a16="http://schemas.microsoft.com/office/drawing/2014/main" id="{74C937A4-04C9-01A5-A4D1-F212C1BB171F}"/>
              </a:ext>
            </a:extLst>
          </p:cNvPr>
          <p:cNvPicPr>
            <a:picLocks noChangeAspect="1"/>
          </p:cNvPicPr>
          <p:nvPr/>
        </p:nvPicPr>
        <p:blipFill>
          <a:blip r:embed="rId3"/>
          <a:stretch>
            <a:fillRect/>
          </a:stretch>
        </p:blipFill>
        <p:spPr>
          <a:xfrm>
            <a:off x="7447459" y="3160014"/>
            <a:ext cx="4517491" cy="283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Espace réservé du contenu 4">
            <a:extLst>
              <a:ext uri="{FF2B5EF4-FFF2-40B4-BE49-F238E27FC236}">
                <a16:creationId xmlns:a16="http://schemas.microsoft.com/office/drawing/2014/main" id="{61ECBF53-D06C-972D-DE91-826FF04CC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414" y="451350"/>
            <a:ext cx="1829536" cy="2527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a:extLst>
              <a:ext uri="{FF2B5EF4-FFF2-40B4-BE49-F238E27FC236}">
                <a16:creationId xmlns:a16="http://schemas.microsoft.com/office/drawing/2014/main" id="{12927A8E-21EA-29A8-AFCE-D46938328C1D}"/>
              </a:ext>
            </a:extLst>
          </p:cNvPr>
          <p:cNvPicPr>
            <a:picLocks noChangeAspect="1"/>
          </p:cNvPicPr>
          <p:nvPr/>
        </p:nvPicPr>
        <p:blipFill>
          <a:blip r:embed="rId5"/>
          <a:stretch>
            <a:fillRect/>
          </a:stretch>
        </p:blipFill>
        <p:spPr>
          <a:xfrm>
            <a:off x="7379071" y="1147724"/>
            <a:ext cx="2781687" cy="1654478"/>
          </a:xfrm>
          <a:prstGeom prst="rect">
            <a:avLst/>
          </a:prstGeom>
        </p:spPr>
      </p:pic>
      <p:pic>
        <p:nvPicPr>
          <p:cNvPr id="8" name="Image 7">
            <a:extLst>
              <a:ext uri="{FF2B5EF4-FFF2-40B4-BE49-F238E27FC236}">
                <a16:creationId xmlns:a16="http://schemas.microsoft.com/office/drawing/2014/main" id="{A713D7A9-BFD9-C58C-1677-40C693BC9818}"/>
              </a:ext>
            </a:extLst>
          </p:cNvPr>
          <p:cNvPicPr>
            <a:picLocks noChangeAspect="1"/>
          </p:cNvPicPr>
          <p:nvPr/>
        </p:nvPicPr>
        <p:blipFill>
          <a:blip r:embed="rId6"/>
          <a:stretch>
            <a:fillRect/>
          </a:stretch>
        </p:blipFill>
        <p:spPr>
          <a:xfrm>
            <a:off x="600238" y="1140345"/>
            <a:ext cx="6289697" cy="4882109"/>
          </a:xfrm>
          <a:prstGeom prst="rect">
            <a:avLst/>
          </a:prstGeom>
        </p:spPr>
      </p:pic>
    </p:spTree>
    <p:extLst>
      <p:ext uri="{BB962C8B-B14F-4D97-AF65-F5344CB8AC3E}">
        <p14:creationId xmlns:p14="http://schemas.microsoft.com/office/powerpoint/2010/main" val="426568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7BEA922-880C-1DF9-7760-5D41872BE8AA}"/>
              </a:ext>
            </a:extLst>
          </p:cNvPr>
          <p:cNvSpPr>
            <a:spLocks noGrp="1"/>
          </p:cNvSpPr>
          <p:nvPr>
            <p:ph type="title"/>
          </p:nvPr>
        </p:nvSpPr>
        <p:spPr>
          <a:xfrm>
            <a:off x="686834" y="1153572"/>
            <a:ext cx="3200400" cy="4461163"/>
          </a:xfrm>
        </p:spPr>
        <p:txBody>
          <a:bodyPr>
            <a:normAutofit/>
          </a:bodyPr>
          <a:lstStyle/>
          <a:p>
            <a:r>
              <a:rPr lang="fr-FR" dirty="0">
                <a:solidFill>
                  <a:srgbClr val="FFFFFF"/>
                </a:solidFill>
                <a:latin typeface="Century Gothic" panose="020B0502020202020204" pitchFamily="34" charset="0"/>
                <a:ea typeface="+mj-ea"/>
                <a:cs typeface="+mj-cs"/>
              </a:rPr>
              <a:t>Chemin clinique</a:t>
            </a:r>
            <a:endParaRPr lang="fr-FR"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D4EB9B7-2A3D-1182-1A3F-97E90EA17201}"/>
              </a:ext>
            </a:extLst>
          </p:cNvPr>
          <p:cNvSpPr>
            <a:spLocks noGrp="1"/>
          </p:cNvSpPr>
          <p:nvPr>
            <p:ph idx="1"/>
          </p:nvPr>
        </p:nvSpPr>
        <p:spPr>
          <a:xfrm>
            <a:off x="4447308" y="591344"/>
            <a:ext cx="6906491" cy="5585619"/>
          </a:xfrm>
        </p:spPr>
        <p:txBody>
          <a:bodyPr anchor="ctr">
            <a:normAutofit/>
          </a:bodyPr>
          <a:lstStyle/>
          <a:p>
            <a:pPr marL="0" indent="0">
              <a:buNone/>
            </a:pPr>
            <a:r>
              <a:rPr lang="fr-FR">
                <a:latin typeface="Century Gothic" panose="020B0502020202020204" pitchFamily="34" charset="0"/>
              </a:rPr>
              <a:t>Décrit, pour une pathologie donnée, tous les éléments du processus de prise en charge constituant le parcours du patient.</a:t>
            </a:r>
            <a:endParaRPr lang="fr-FR" dirty="0">
              <a:latin typeface="Century Gothic" panose="020B0502020202020204" pitchFamily="34" charset="0"/>
            </a:endParaRPr>
          </a:p>
        </p:txBody>
      </p:sp>
      <p:pic>
        <p:nvPicPr>
          <p:cNvPr id="4" name="Image 3" descr="Une image contenant logo&#10;&#10;Description générée automatiquement">
            <a:extLst>
              <a:ext uri="{FF2B5EF4-FFF2-40B4-BE49-F238E27FC236}">
                <a16:creationId xmlns:a16="http://schemas.microsoft.com/office/drawing/2014/main" id="{4D9F9CEA-FDB6-C38D-609A-849DA701C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588" y="5810467"/>
            <a:ext cx="1870364" cy="1052080"/>
          </a:xfrm>
          <a:prstGeom prst="rect">
            <a:avLst/>
          </a:prstGeom>
        </p:spPr>
      </p:pic>
      <p:sp>
        <p:nvSpPr>
          <p:cNvPr id="5" name="ZoneTexte 7">
            <a:extLst>
              <a:ext uri="{FF2B5EF4-FFF2-40B4-BE49-F238E27FC236}">
                <a16:creationId xmlns:a16="http://schemas.microsoft.com/office/drawing/2014/main" id="{D8EA7686-106D-F566-52EB-9CEE71963661}"/>
              </a:ext>
            </a:extLst>
          </p:cNvPr>
          <p:cNvSpPr txBox="1"/>
          <p:nvPr/>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372988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9BBE0-11C1-4E7C-9139-D8F1ACA0897A}"/>
              </a:ext>
            </a:extLst>
          </p:cNvPr>
          <p:cNvSpPr>
            <a:spLocks noGrp="1"/>
          </p:cNvSpPr>
          <p:nvPr>
            <p:ph type="title"/>
          </p:nvPr>
        </p:nvSpPr>
        <p:spPr>
          <a:xfrm>
            <a:off x="838200" y="210887"/>
            <a:ext cx="10515600" cy="1325563"/>
          </a:xfrm>
        </p:spPr>
        <p:txBody>
          <a:bodyPr/>
          <a:lstStyle/>
          <a:p>
            <a:r>
              <a:rPr lang="fr-FR" sz="4400" b="0" i="0" u="none" strike="noStrike" baseline="0" dirty="0">
                <a:solidFill>
                  <a:schemeClr val="accent2"/>
                </a:solidFill>
              </a:rPr>
              <a:t>Coordination / Chemin clinique recommandé</a:t>
            </a:r>
            <a:br>
              <a:rPr lang="fr-FR" sz="4400" b="0" i="0" u="none" strike="noStrike" baseline="0" dirty="0">
                <a:solidFill>
                  <a:schemeClr val="accent2"/>
                </a:solidFill>
              </a:rPr>
            </a:br>
            <a:endParaRPr lang="fr-FR" dirty="0"/>
          </a:p>
        </p:txBody>
      </p:sp>
      <p:pic>
        <p:nvPicPr>
          <p:cNvPr id="6" name="Image 5">
            <a:extLst>
              <a:ext uri="{FF2B5EF4-FFF2-40B4-BE49-F238E27FC236}">
                <a16:creationId xmlns:a16="http://schemas.microsoft.com/office/drawing/2014/main" id="{5E7AADCB-C22B-8728-9643-D7A15F32520F}"/>
              </a:ext>
            </a:extLst>
          </p:cNvPr>
          <p:cNvPicPr>
            <a:picLocks noChangeAspect="1"/>
          </p:cNvPicPr>
          <p:nvPr/>
        </p:nvPicPr>
        <p:blipFill>
          <a:blip r:embed="rId3"/>
          <a:stretch>
            <a:fillRect/>
          </a:stretch>
        </p:blipFill>
        <p:spPr>
          <a:xfrm>
            <a:off x="2713912" y="988319"/>
            <a:ext cx="6764175" cy="5250402"/>
          </a:xfrm>
          <a:prstGeom prst="rect">
            <a:avLst/>
          </a:prstGeom>
        </p:spPr>
      </p:pic>
    </p:spTree>
    <p:extLst>
      <p:ext uri="{BB962C8B-B14F-4D97-AF65-F5344CB8AC3E}">
        <p14:creationId xmlns:p14="http://schemas.microsoft.com/office/powerpoint/2010/main" val="43746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61E110-11E5-20CB-3C69-CC959D4095C7}"/>
              </a:ext>
            </a:extLst>
          </p:cNvPr>
          <p:cNvSpPr>
            <a:spLocks noGrp="1"/>
          </p:cNvSpPr>
          <p:nvPr>
            <p:ph idx="1"/>
          </p:nvPr>
        </p:nvSpPr>
        <p:spPr>
          <a:xfrm>
            <a:off x="1474102" y="1268260"/>
            <a:ext cx="10195061" cy="1932140"/>
          </a:xfrm>
        </p:spPr>
        <p:txBody>
          <a:bodyPr>
            <a:normAutofit/>
          </a:bodyPr>
          <a:lstStyle/>
          <a:p>
            <a:pPr marL="0" indent="0" algn="just">
              <a:buNone/>
            </a:pPr>
            <a:r>
              <a:rPr lang="fr-FR" sz="1800" dirty="0">
                <a:latin typeface="Century Gothic" panose="020B0502020202020204" pitchFamily="34" charset="0"/>
              </a:rPr>
              <a:t>I</a:t>
            </a:r>
            <a:r>
              <a:rPr lang="fr-FR" sz="1800" dirty="0">
                <a:effectLst/>
                <a:latin typeface="Century Gothic" panose="020B0502020202020204" pitchFamily="34" charset="0"/>
              </a:rPr>
              <a:t>dentification du ou des facteurs de risque : au mieux en période prénatale (d’où l’importance de la consultation </a:t>
            </a:r>
            <a:r>
              <a:rPr lang="fr-FR" sz="1800" dirty="0" err="1">
                <a:effectLst/>
                <a:latin typeface="Century Gothic" panose="020B0502020202020204" pitchFamily="34" charset="0"/>
              </a:rPr>
              <a:t>préconceptionnelle</a:t>
            </a:r>
            <a:r>
              <a:rPr lang="fr-FR" sz="1800" dirty="0">
                <a:effectLst/>
                <a:latin typeface="Century Gothic" panose="020B0502020202020204" pitchFamily="34" charset="0"/>
              </a:rPr>
              <a:t> par le médecin traitant et de l’entretien du 4e mois de grossesse) ou périnatale. </a:t>
            </a:r>
          </a:p>
          <a:p>
            <a:pPr marL="0" indent="0" algn="just">
              <a:buNone/>
            </a:pPr>
            <a:r>
              <a:rPr lang="fr-FR" sz="1800" dirty="0">
                <a:effectLst/>
                <a:latin typeface="Century Gothic" panose="020B0502020202020204" pitchFamily="34" charset="0"/>
              </a:rPr>
              <a:t>Sinon : penser à le rechercher si l’enfant présente un signe d’alerte ou d’appel clinique.</a:t>
            </a:r>
            <a:endParaRPr lang="fr-FR" sz="1800" dirty="0">
              <a:latin typeface="Century Gothic" panose="020B0502020202020204" pitchFamily="34" charset="0"/>
            </a:endParaRPr>
          </a:p>
        </p:txBody>
      </p:sp>
      <p:sp>
        <p:nvSpPr>
          <p:cNvPr id="2" name="ZoneTexte 1">
            <a:extLst>
              <a:ext uri="{FF2B5EF4-FFF2-40B4-BE49-F238E27FC236}">
                <a16:creationId xmlns:a16="http://schemas.microsoft.com/office/drawing/2014/main" id="{6B16E501-A0F8-A05C-5C05-F8BDE26A68BC}"/>
              </a:ext>
            </a:extLst>
          </p:cNvPr>
          <p:cNvSpPr txBox="1"/>
          <p:nvPr/>
        </p:nvSpPr>
        <p:spPr>
          <a:xfrm>
            <a:off x="1673668" y="262005"/>
            <a:ext cx="9795927" cy="523220"/>
          </a:xfrm>
          <a:prstGeom prst="rect">
            <a:avLst/>
          </a:prstGeom>
          <a:noFill/>
        </p:spPr>
        <p:txBody>
          <a:bodyPr wrap="square" rtlCol="0">
            <a:spAutoFit/>
          </a:bodyPr>
          <a:lstStyle/>
          <a:p>
            <a:pPr algn="just"/>
            <a:r>
              <a:rPr lang="fr-FR" sz="2800" b="1" dirty="0">
                <a:solidFill>
                  <a:srgbClr val="EB6608"/>
                </a:solidFill>
                <a:effectLst/>
                <a:latin typeface="Century Gothic" panose="020B0502020202020204" pitchFamily="34" charset="0"/>
              </a:rPr>
              <a:t>Orientation en fonction des facteurs de risque de TND</a:t>
            </a:r>
          </a:p>
        </p:txBody>
      </p:sp>
      <p:pic>
        <p:nvPicPr>
          <p:cNvPr id="7" name="Graphique 6" descr="Avertissement contour">
            <a:extLst>
              <a:ext uri="{FF2B5EF4-FFF2-40B4-BE49-F238E27FC236}">
                <a16:creationId xmlns:a16="http://schemas.microsoft.com/office/drawing/2014/main" id="{61E24B17-9C50-4B6D-5B47-2034A6BF9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331" y="1268260"/>
            <a:ext cx="914400" cy="914400"/>
          </a:xfrm>
          <a:prstGeom prst="rect">
            <a:avLst/>
          </a:prstGeom>
        </p:spPr>
      </p:pic>
      <p:pic>
        <p:nvPicPr>
          <p:cNvPr id="9" name="Image 8">
            <a:extLst>
              <a:ext uri="{FF2B5EF4-FFF2-40B4-BE49-F238E27FC236}">
                <a16:creationId xmlns:a16="http://schemas.microsoft.com/office/drawing/2014/main" id="{F1113F85-B678-7733-0134-BCB31F6BE6FC}"/>
              </a:ext>
            </a:extLst>
          </p:cNvPr>
          <p:cNvPicPr>
            <a:picLocks noChangeAspect="1"/>
          </p:cNvPicPr>
          <p:nvPr/>
        </p:nvPicPr>
        <p:blipFill rotWithShape="1">
          <a:blip r:embed="rId5"/>
          <a:srcRect b="63520"/>
          <a:stretch/>
        </p:blipFill>
        <p:spPr>
          <a:xfrm>
            <a:off x="803615" y="2772810"/>
            <a:ext cx="10865548" cy="3076706"/>
          </a:xfrm>
          <a:prstGeom prst="rect">
            <a:avLst/>
          </a:prstGeom>
        </p:spPr>
      </p:pic>
    </p:spTree>
    <p:extLst>
      <p:ext uri="{BB962C8B-B14F-4D97-AF65-F5344CB8AC3E}">
        <p14:creationId xmlns:p14="http://schemas.microsoft.com/office/powerpoint/2010/main" val="201033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A96EEE-5C81-D453-3D8F-CB1C7BA0470F}"/>
              </a:ext>
            </a:extLst>
          </p:cNvPr>
          <p:cNvPicPr>
            <a:picLocks noChangeAspect="1"/>
          </p:cNvPicPr>
          <p:nvPr/>
        </p:nvPicPr>
        <p:blipFill rotWithShape="1">
          <a:blip r:embed="rId3"/>
          <a:srcRect b="2041"/>
          <a:stretch/>
        </p:blipFill>
        <p:spPr>
          <a:xfrm>
            <a:off x="4004353" y="0"/>
            <a:ext cx="4435965" cy="6339840"/>
          </a:xfrm>
          <a:prstGeom prst="rect">
            <a:avLst/>
          </a:prstGeom>
        </p:spPr>
      </p:pic>
      <p:sp>
        <p:nvSpPr>
          <p:cNvPr id="4" name="ZoneTexte 3">
            <a:extLst>
              <a:ext uri="{FF2B5EF4-FFF2-40B4-BE49-F238E27FC236}">
                <a16:creationId xmlns:a16="http://schemas.microsoft.com/office/drawing/2014/main" id="{29F25686-33C8-DCC7-9673-E63B4342A59F}"/>
              </a:ext>
            </a:extLst>
          </p:cNvPr>
          <p:cNvSpPr txBox="1"/>
          <p:nvPr/>
        </p:nvSpPr>
        <p:spPr>
          <a:xfrm>
            <a:off x="526093" y="2392471"/>
            <a:ext cx="2505206" cy="646331"/>
          </a:xfrm>
          <a:prstGeom prst="rect">
            <a:avLst/>
          </a:prstGeom>
          <a:noFill/>
        </p:spPr>
        <p:txBody>
          <a:bodyPr wrap="square" rtlCol="0">
            <a:spAutoFit/>
          </a:bodyPr>
          <a:lstStyle/>
          <a:p>
            <a:r>
              <a:rPr lang="fr-FR" dirty="0">
                <a:latin typeface="Century Gothic" panose="020B0502020202020204" pitchFamily="34" charset="0"/>
              </a:rPr>
              <a:t>Exemple de chemin clinique </a:t>
            </a:r>
          </a:p>
        </p:txBody>
      </p:sp>
    </p:spTree>
    <p:extLst>
      <p:ext uri="{BB962C8B-B14F-4D97-AF65-F5344CB8AC3E}">
        <p14:creationId xmlns:p14="http://schemas.microsoft.com/office/powerpoint/2010/main" val="4207240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0" y="2743200"/>
            <a:ext cx="12192000" cy="1064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600" b="1" dirty="0">
                <a:solidFill>
                  <a:schemeClr val="bg1"/>
                </a:solidFill>
                <a:latin typeface="Century Gothic" panose="020B0502020202020204" pitchFamily="34" charset="0"/>
              </a:rPr>
              <a:t>Consultation dédiée</a:t>
            </a:r>
            <a:endParaRPr lang="fr-FR" sz="4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3531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그룹 11">
            <a:extLst>
              <a:ext uri="{FF2B5EF4-FFF2-40B4-BE49-F238E27FC236}">
                <a16:creationId xmlns:a16="http://schemas.microsoft.com/office/drawing/2014/main" id="{4B774266-8D90-B123-D88D-18D873542852}"/>
              </a:ext>
            </a:extLst>
          </p:cNvPr>
          <p:cNvGrpSpPr/>
          <p:nvPr/>
        </p:nvGrpSpPr>
        <p:grpSpPr>
          <a:xfrm>
            <a:off x="721668" y="512438"/>
            <a:ext cx="3033318" cy="6345562"/>
            <a:chOff x="4973077" y="1550506"/>
            <a:chExt cx="2207747" cy="4637516"/>
          </a:xfrm>
        </p:grpSpPr>
        <p:grpSp>
          <p:nvGrpSpPr>
            <p:cNvPr id="38" name="Group 3">
              <a:extLst>
                <a:ext uri="{FF2B5EF4-FFF2-40B4-BE49-F238E27FC236}">
                  <a16:creationId xmlns:a16="http://schemas.microsoft.com/office/drawing/2014/main" id="{9EFB1A7A-3E5D-0091-26BA-2F891AFFB4CA}"/>
                </a:ext>
              </a:extLst>
            </p:cNvPr>
            <p:cNvGrpSpPr/>
            <p:nvPr/>
          </p:nvGrpSpPr>
          <p:grpSpPr>
            <a:xfrm>
              <a:off x="4973077" y="1550506"/>
              <a:ext cx="2001951" cy="2536649"/>
              <a:chOff x="3204849" y="1054371"/>
              <a:chExt cx="2511078" cy="3181758"/>
            </a:xfrm>
            <a:solidFill>
              <a:srgbClr val="FFCB00"/>
            </a:solidFill>
          </p:grpSpPr>
          <p:grpSp>
            <p:nvGrpSpPr>
              <p:cNvPr id="49" name="Group 14">
                <a:extLst>
                  <a:ext uri="{FF2B5EF4-FFF2-40B4-BE49-F238E27FC236}">
                    <a16:creationId xmlns:a16="http://schemas.microsoft.com/office/drawing/2014/main" id="{D44B34BD-C91B-E4B9-2A87-F454693B347D}"/>
                  </a:ext>
                </a:extLst>
              </p:cNvPr>
              <p:cNvGrpSpPr/>
              <p:nvPr/>
            </p:nvGrpSpPr>
            <p:grpSpPr>
              <a:xfrm rot="17100000">
                <a:off x="3204847" y="2532274"/>
                <a:ext cx="1703857" cy="1703854"/>
                <a:chOff x="1626727" y="2060848"/>
                <a:chExt cx="1483889" cy="1483887"/>
              </a:xfrm>
              <a:grpFill/>
            </p:grpSpPr>
            <p:sp>
              <p:nvSpPr>
                <p:cNvPr id="54" name="Block Arc 19">
                  <a:extLst>
                    <a:ext uri="{FF2B5EF4-FFF2-40B4-BE49-F238E27FC236}">
                      <a16:creationId xmlns:a16="http://schemas.microsoft.com/office/drawing/2014/main" id="{495C732A-9FE7-04C2-F157-2F8D4ECD6EC8}"/>
                    </a:ext>
                  </a:extLst>
                </p:cNvPr>
                <p:cNvSpPr/>
                <p:nvPr/>
              </p:nvSpPr>
              <p:spPr>
                <a:xfrm>
                  <a:off x="1626729" y="2060848"/>
                  <a:ext cx="1483887" cy="1483887"/>
                </a:xfrm>
                <a:prstGeom prst="blockArc">
                  <a:avLst>
                    <a:gd name="adj1" fmla="val 14029105"/>
                    <a:gd name="adj2" fmla="val 18057594"/>
                    <a:gd name="adj3" fmla="val 9173"/>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5" name="Block Arc 20">
                  <a:extLst>
                    <a:ext uri="{FF2B5EF4-FFF2-40B4-BE49-F238E27FC236}">
                      <a16:creationId xmlns:a16="http://schemas.microsoft.com/office/drawing/2014/main" id="{C0BD7A30-EFD7-1668-1F50-51634F31CE64}"/>
                    </a:ext>
                  </a:extLst>
                </p:cNvPr>
                <p:cNvSpPr/>
                <p:nvPr/>
              </p:nvSpPr>
              <p:spPr>
                <a:xfrm>
                  <a:off x="1626729" y="2060848"/>
                  <a:ext cx="1483887" cy="1483887"/>
                </a:xfrm>
                <a:prstGeom prst="blockArc">
                  <a:avLst>
                    <a:gd name="adj1" fmla="val 18220756"/>
                    <a:gd name="adj2" fmla="val 7283"/>
                    <a:gd name="adj3" fmla="val 944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6" name="Block Arc 21">
                  <a:extLst>
                    <a:ext uri="{FF2B5EF4-FFF2-40B4-BE49-F238E27FC236}">
                      <a16:creationId xmlns:a16="http://schemas.microsoft.com/office/drawing/2014/main" id="{5659876A-2359-484A-784F-D04618617C2A}"/>
                    </a:ext>
                  </a:extLst>
                </p:cNvPr>
                <p:cNvSpPr/>
                <p:nvPr/>
              </p:nvSpPr>
              <p:spPr>
                <a:xfrm>
                  <a:off x="1626729" y="2060848"/>
                  <a:ext cx="1483887" cy="1483887"/>
                </a:xfrm>
                <a:prstGeom prst="blockArc">
                  <a:avLst>
                    <a:gd name="adj1" fmla="val 10800000"/>
                    <a:gd name="adj2" fmla="val 13829634"/>
                    <a:gd name="adj3" fmla="val 856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7" name="Block Arc 22">
                  <a:extLst>
                    <a:ext uri="{FF2B5EF4-FFF2-40B4-BE49-F238E27FC236}">
                      <a16:creationId xmlns:a16="http://schemas.microsoft.com/office/drawing/2014/main" id="{BE0C8642-9C49-CC9B-4363-C8DB85EBFBF4}"/>
                    </a:ext>
                  </a:extLst>
                </p:cNvPr>
                <p:cNvSpPr/>
                <p:nvPr/>
              </p:nvSpPr>
              <p:spPr>
                <a:xfrm flipH="1" flipV="1">
                  <a:off x="1626727" y="2060848"/>
                  <a:ext cx="1483887" cy="1483887"/>
                </a:xfrm>
                <a:prstGeom prst="blockArc">
                  <a:avLst>
                    <a:gd name="adj1" fmla="val 18220756"/>
                    <a:gd name="adj2" fmla="val 21425901"/>
                    <a:gd name="adj3" fmla="val 828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grpSp>
            <p:nvGrpSpPr>
              <p:cNvPr id="50" name="Group 15">
                <a:extLst>
                  <a:ext uri="{FF2B5EF4-FFF2-40B4-BE49-F238E27FC236}">
                    <a16:creationId xmlns:a16="http://schemas.microsoft.com/office/drawing/2014/main" id="{D5303FF0-5347-3F50-F0A0-9DA9A658255C}"/>
                  </a:ext>
                </a:extLst>
              </p:cNvPr>
              <p:cNvGrpSpPr/>
              <p:nvPr/>
            </p:nvGrpSpPr>
            <p:grpSpPr>
              <a:xfrm>
                <a:off x="3634774" y="1054371"/>
                <a:ext cx="2081153" cy="1703854"/>
                <a:chOff x="3809021" y="802105"/>
                <a:chExt cx="1812481" cy="1483887"/>
              </a:xfrm>
              <a:grpFill/>
            </p:grpSpPr>
            <p:sp>
              <p:nvSpPr>
                <p:cNvPr id="51" name="Block Arc 16">
                  <a:extLst>
                    <a:ext uri="{FF2B5EF4-FFF2-40B4-BE49-F238E27FC236}">
                      <a16:creationId xmlns:a16="http://schemas.microsoft.com/office/drawing/2014/main" id="{BCA97BDA-0BDF-4307-FE6A-2200E179EB2F}"/>
                    </a:ext>
                  </a:extLst>
                </p:cNvPr>
                <p:cNvSpPr/>
                <p:nvPr/>
              </p:nvSpPr>
              <p:spPr>
                <a:xfrm rot="6300000">
                  <a:off x="3809021" y="802105"/>
                  <a:ext cx="1483887" cy="1483887"/>
                </a:xfrm>
                <a:prstGeom prst="blockArc">
                  <a:avLst>
                    <a:gd name="adj1" fmla="val 18220756"/>
                    <a:gd name="adj2" fmla="val 1985"/>
                    <a:gd name="adj3" fmla="val 9746"/>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52" name="Rectangle 51">
                  <a:extLst>
                    <a:ext uri="{FF2B5EF4-FFF2-40B4-BE49-F238E27FC236}">
                      <a16:creationId xmlns:a16="http://schemas.microsoft.com/office/drawing/2014/main" id="{01F83523-E7B6-F061-3814-096C4A7B0401}"/>
                    </a:ext>
                  </a:extLst>
                </p:cNvPr>
                <p:cNvSpPr/>
                <p:nvPr/>
              </p:nvSpPr>
              <p:spPr>
                <a:xfrm rot="2937747">
                  <a:off x="5085546" y="1709905"/>
                  <a:ext cx="150312" cy="39052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53" name="Isosceles Triangle 18">
                  <a:extLst>
                    <a:ext uri="{FF2B5EF4-FFF2-40B4-BE49-F238E27FC236}">
                      <a16:creationId xmlns:a16="http://schemas.microsoft.com/office/drawing/2014/main" id="{670DF6A1-0644-6B38-9E71-55908426F6FA}"/>
                    </a:ext>
                  </a:extLst>
                </p:cNvPr>
                <p:cNvSpPr/>
                <p:nvPr/>
              </p:nvSpPr>
              <p:spPr>
                <a:xfrm rot="3000000">
                  <a:off x="5280871" y="1494471"/>
                  <a:ext cx="365863" cy="315398"/>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grpSp>
          <p:nvGrpSpPr>
            <p:cNvPr id="39" name="Group 4">
              <a:extLst>
                <a:ext uri="{FF2B5EF4-FFF2-40B4-BE49-F238E27FC236}">
                  <a16:creationId xmlns:a16="http://schemas.microsoft.com/office/drawing/2014/main" id="{1DC697B5-75EA-6352-7E93-BD6F65186E0A}"/>
                </a:ext>
              </a:extLst>
            </p:cNvPr>
            <p:cNvGrpSpPr/>
            <p:nvPr/>
          </p:nvGrpSpPr>
          <p:grpSpPr>
            <a:xfrm rot="10800000">
              <a:off x="5178873" y="3651373"/>
              <a:ext cx="2001951" cy="2536649"/>
              <a:chOff x="3204849" y="1054371"/>
              <a:chExt cx="2511078" cy="3181758"/>
            </a:xfrm>
            <a:solidFill>
              <a:srgbClr val="EB6608"/>
            </a:solidFill>
          </p:grpSpPr>
          <p:grpSp>
            <p:nvGrpSpPr>
              <p:cNvPr id="40" name="Group 5">
                <a:extLst>
                  <a:ext uri="{FF2B5EF4-FFF2-40B4-BE49-F238E27FC236}">
                    <a16:creationId xmlns:a16="http://schemas.microsoft.com/office/drawing/2014/main" id="{C4B536D5-E031-4046-1B22-2909C6466400}"/>
                  </a:ext>
                </a:extLst>
              </p:cNvPr>
              <p:cNvGrpSpPr/>
              <p:nvPr/>
            </p:nvGrpSpPr>
            <p:grpSpPr>
              <a:xfrm rot="17100000">
                <a:off x="3204847" y="2532274"/>
                <a:ext cx="1703857" cy="1703854"/>
                <a:chOff x="1626727" y="2060848"/>
                <a:chExt cx="1483889" cy="1483887"/>
              </a:xfrm>
              <a:grpFill/>
            </p:grpSpPr>
            <p:sp>
              <p:nvSpPr>
                <p:cNvPr id="45" name="Block Arc 10">
                  <a:extLst>
                    <a:ext uri="{FF2B5EF4-FFF2-40B4-BE49-F238E27FC236}">
                      <a16:creationId xmlns:a16="http://schemas.microsoft.com/office/drawing/2014/main" id="{FB5A5047-4D7C-4F02-8ED8-1B09AD2BDF8F}"/>
                    </a:ext>
                  </a:extLst>
                </p:cNvPr>
                <p:cNvSpPr/>
                <p:nvPr/>
              </p:nvSpPr>
              <p:spPr>
                <a:xfrm>
                  <a:off x="1626729" y="2060848"/>
                  <a:ext cx="1483887" cy="1483887"/>
                </a:xfrm>
                <a:prstGeom prst="blockArc">
                  <a:avLst>
                    <a:gd name="adj1" fmla="val 14029105"/>
                    <a:gd name="adj2" fmla="val 18057594"/>
                    <a:gd name="adj3" fmla="val 9173"/>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Block Arc 11">
                  <a:extLst>
                    <a:ext uri="{FF2B5EF4-FFF2-40B4-BE49-F238E27FC236}">
                      <a16:creationId xmlns:a16="http://schemas.microsoft.com/office/drawing/2014/main" id="{EFB84BE4-0E8E-1B30-7868-BED3E01203C1}"/>
                    </a:ext>
                  </a:extLst>
                </p:cNvPr>
                <p:cNvSpPr/>
                <p:nvPr/>
              </p:nvSpPr>
              <p:spPr>
                <a:xfrm>
                  <a:off x="1626729" y="2060848"/>
                  <a:ext cx="1483887" cy="1483887"/>
                </a:xfrm>
                <a:prstGeom prst="blockArc">
                  <a:avLst>
                    <a:gd name="adj1" fmla="val 18220756"/>
                    <a:gd name="adj2" fmla="val 7283"/>
                    <a:gd name="adj3" fmla="val 944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7" name="Block Arc 12">
                  <a:extLst>
                    <a:ext uri="{FF2B5EF4-FFF2-40B4-BE49-F238E27FC236}">
                      <a16:creationId xmlns:a16="http://schemas.microsoft.com/office/drawing/2014/main" id="{2DCBA1E4-8467-A783-96CF-BF71FB80E6CA}"/>
                    </a:ext>
                  </a:extLst>
                </p:cNvPr>
                <p:cNvSpPr/>
                <p:nvPr/>
              </p:nvSpPr>
              <p:spPr>
                <a:xfrm>
                  <a:off x="1626729" y="2060848"/>
                  <a:ext cx="1483887" cy="1483887"/>
                </a:xfrm>
                <a:prstGeom prst="blockArc">
                  <a:avLst>
                    <a:gd name="adj1" fmla="val 10800000"/>
                    <a:gd name="adj2" fmla="val 13829634"/>
                    <a:gd name="adj3" fmla="val 856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8" name="Block Arc 13">
                  <a:extLst>
                    <a:ext uri="{FF2B5EF4-FFF2-40B4-BE49-F238E27FC236}">
                      <a16:creationId xmlns:a16="http://schemas.microsoft.com/office/drawing/2014/main" id="{1ADBBD16-6420-72BF-4F08-A511E8C4E7A4}"/>
                    </a:ext>
                  </a:extLst>
                </p:cNvPr>
                <p:cNvSpPr/>
                <p:nvPr/>
              </p:nvSpPr>
              <p:spPr>
                <a:xfrm flipH="1" flipV="1">
                  <a:off x="1626727" y="2060848"/>
                  <a:ext cx="1483887" cy="1483887"/>
                </a:xfrm>
                <a:prstGeom prst="blockArc">
                  <a:avLst>
                    <a:gd name="adj1" fmla="val 18220756"/>
                    <a:gd name="adj2" fmla="val 21425901"/>
                    <a:gd name="adj3" fmla="val 828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grpSp>
            <p:nvGrpSpPr>
              <p:cNvPr id="41" name="Group 6">
                <a:extLst>
                  <a:ext uri="{FF2B5EF4-FFF2-40B4-BE49-F238E27FC236}">
                    <a16:creationId xmlns:a16="http://schemas.microsoft.com/office/drawing/2014/main" id="{5FC5EBDB-6A16-8615-5C58-2F2D2CE773F1}"/>
                  </a:ext>
                </a:extLst>
              </p:cNvPr>
              <p:cNvGrpSpPr/>
              <p:nvPr/>
            </p:nvGrpSpPr>
            <p:grpSpPr>
              <a:xfrm>
                <a:off x="3634774" y="1054371"/>
                <a:ext cx="2081153" cy="1703854"/>
                <a:chOff x="3809021" y="802105"/>
                <a:chExt cx="1812481" cy="1483887"/>
              </a:xfrm>
              <a:grpFill/>
            </p:grpSpPr>
            <p:sp>
              <p:nvSpPr>
                <p:cNvPr id="42" name="Block Arc 7">
                  <a:extLst>
                    <a:ext uri="{FF2B5EF4-FFF2-40B4-BE49-F238E27FC236}">
                      <a16:creationId xmlns:a16="http://schemas.microsoft.com/office/drawing/2014/main" id="{60F036F3-DDB8-1780-E530-F4769C0AC2B7}"/>
                    </a:ext>
                  </a:extLst>
                </p:cNvPr>
                <p:cNvSpPr/>
                <p:nvPr/>
              </p:nvSpPr>
              <p:spPr>
                <a:xfrm rot="6300000">
                  <a:off x="3809021" y="802105"/>
                  <a:ext cx="1483887" cy="1483887"/>
                </a:xfrm>
                <a:prstGeom prst="blockArc">
                  <a:avLst>
                    <a:gd name="adj1" fmla="val 18220756"/>
                    <a:gd name="adj2" fmla="val 1985"/>
                    <a:gd name="adj3" fmla="val 9746"/>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3" name="Rectangle 42">
                  <a:extLst>
                    <a:ext uri="{FF2B5EF4-FFF2-40B4-BE49-F238E27FC236}">
                      <a16:creationId xmlns:a16="http://schemas.microsoft.com/office/drawing/2014/main" id="{1A073F24-4DF4-0378-F2B9-0DE3E66D72C7}"/>
                    </a:ext>
                  </a:extLst>
                </p:cNvPr>
                <p:cNvSpPr/>
                <p:nvPr/>
              </p:nvSpPr>
              <p:spPr>
                <a:xfrm rot="2937747">
                  <a:off x="5085546" y="1709905"/>
                  <a:ext cx="150312" cy="390527"/>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44" name="Isosceles Triangle 9">
                  <a:extLst>
                    <a:ext uri="{FF2B5EF4-FFF2-40B4-BE49-F238E27FC236}">
                      <a16:creationId xmlns:a16="http://schemas.microsoft.com/office/drawing/2014/main" id="{5FD94E80-899E-9FC7-CD62-18B8E7008930}"/>
                    </a:ext>
                  </a:extLst>
                </p:cNvPr>
                <p:cNvSpPr/>
                <p:nvPr/>
              </p:nvSpPr>
              <p:spPr>
                <a:xfrm rot="3000000">
                  <a:off x="5280871" y="1494471"/>
                  <a:ext cx="365863" cy="315398"/>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grpSp>
      <p:sp>
        <p:nvSpPr>
          <p:cNvPr id="58" name="Rectangle 16">
            <a:extLst>
              <a:ext uri="{FF2B5EF4-FFF2-40B4-BE49-F238E27FC236}">
                <a16:creationId xmlns:a16="http://schemas.microsoft.com/office/drawing/2014/main" id="{15C4C09F-F10E-1DA6-C46B-160CA8AAB430}"/>
              </a:ext>
            </a:extLst>
          </p:cNvPr>
          <p:cNvSpPr/>
          <p:nvPr/>
        </p:nvSpPr>
        <p:spPr>
          <a:xfrm rot="2700000">
            <a:off x="1384209" y="2658913"/>
            <a:ext cx="385265" cy="693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CB00"/>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59" name="Rectangle 9">
            <a:extLst>
              <a:ext uri="{FF2B5EF4-FFF2-40B4-BE49-F238E27FC236}">
                <a16:creationId xmlns:a16="http://schemas.microsoft.com/office/drawing/2014/main" id="{8CA304D9-5CE3-3AF5-ADEE-CA29111A511A}"/>
              </a:ext>
            </a:extLst>
          </p:cNvPr>
          <p:cNvSpPr/>
          <p:nvPr/>
        </p:nvSpPr>
        <p:spPr>
          <a:xfrm>
            <a:off x="2645613" y="4222732"/>
            <a:ext cx="479291" cy="4468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EB6608"/>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68" name="Text Placeholder 12">
            <a:extLst>
              <a:ext uri="{FF2B5EF4-FFF2-40B4-BE49-F238E27FC236}">
                <a16:creationId xmlns:a16="http://schemas.microsoft.com/office/drawing/2014/main" id="{DAD4B0DA-B991-23D0-B6B9-F5A75E3C375E}"/>
              </a:ext>
            </a:extLst>
          </p:cNvPr>
          <p:cNvSpPr txBox="1">
            <a:spLocks/>
          </p:cNvSpPr>
          <p:nvPr/>
        </p:nvSpPr>
        <p:spPr>
          <a:xfrm>
            <a:off x="3492796" y="1166619"/>
            <a:ext cx="3432765" cy="7967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400" dirty="0">
                <a:effectLst/>
                <a:latin typeface="Century Gothic" panose="020B0502020202020204" pitchFamily="34" charset="0"/>
              </a:rPr>
              <a:t>Examen clinique approfondi et d’un dépistage de troubles auditifs ou       visuels, de tests de repérage adaptés à l’âge de l’enfant</a:t>
            </a:r>
            <a:endParaRPr lang="ko-KR" altLang="en-US" sz="1600" dirty="0">
              <a:solidFill>
                <a:srgbClr val="EB6608">
                  <a:lumMod val="50000"/>
                </a:srgbClr>
              </a:solidFill>
              <a:latin typeface="Century Gothic" panose="020B0502020202020204" pitchFamily="34" charset="0"/>
              <a:cs typeface="Arial" pitchFamily="34" charset="0"/>
            </a:endParaRPr>
          </a:p>
        </p:txBody>
      </p:sp>
      <p:sp>
        <p:nvSpPr>
          <p:cNvPr id="69" name="Text Placeholder 12">
            <a:extLst>
              <a:ext uri="{FF2B5EF4-FFF2-40B4-BE49-F238E27FC236}">
                <a16:creationId xmlns:a16="http://schemas.microsoft.com/office/drawing/2014/main" id="{94B49782-1B51-B62B-D42D-6C0B3C7AB1D2}"/>
              </a:ext>
            </a:extLst>
          </p:cNvPr>
          <p:cNvSpPr txBox="1">
            <a:spLocks/>
          </p:cNvSpPr>
          <p:nvPr/>
        </p:nvSpPr>
        <p:spPr>
          <a:xfrm>
            <a:off x="1958261" y="5356413"/>
            <a:ext cx="4859218" cy="7967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400" dirty="0">
                <a:effectLst/>
                <a:latin typeface="Century Gothic" panose="020B0502020202020204" pitchFamily="34" charset="0"/>
              </a:rPr>
              <a:t>Le cas échéant, le médecin engage le parcours de  bilan et d’intervention précoce et adresse la famille  à la structure </a:t>
            </a:r>
            <a:r>
              <a:rPr lang="fr-FR" sz="1400" dirty="0" err="1">
                <a:effectLst/>
                <a:latin typeface="Century Gothic" panose="020B0502020202020204" pitchFamily="34" charset="0"/>
              </a:rPr>
              <a:t>pluri-professionnelle</a:t>
            </a:r>
            <a:r>
              <a:rPr lang="fr-FR" sz="1400" dirty="0">
                <a:effectLst/>
                <a:latin typeface="Century Gothic" panose="020B0502020202020204" pitchFamily="34" charset="0"/>
              </a:rPr>
              <a:t> de 2e ligne chargée de le coordonner</a:t>
            </a:r>
            <a:endParaRPr lang="ko-KR" altLang="en-US" sz="1600" dirty="0">
              <a:solidFill>
                <a:srgbClr val="FFCB00">
                  <a:lumMod val="50000"/>
                </a:srgbClr>
              </a:solidFill>
              <a:latin typeface="Century Gothic" panose="020B0502020202020204" pitchFamily="34" charset="0"/>
              <a:cs typeface="Arial" pitchFamily="34" charset="0"/>
            </a:endParaRPr>
          </a:p>
        </p:txBody>
      </p:sp>
      <p:graphicFrame>
        <p:nvGraphicFramePr>
          <p:cNvPr id="73" name="Google Shape;244;p6">
            <a:extLst>
              <a:ext uri="{FF2B5EF4-FFF2-40B4-BE49-F238E27FC236}">
                <a16:creationId xmlns:a16="http://schemas.microsoft.com/office/drawing/2014/main" id="{60D8EAE7-8C24-E2A3-A226-A61A486452D1}"/>
              </a:ext>
            </a:extLst>
          </p:cNvPr>
          <p:cNvGraphicFramePr/>
          <p:nvPr>
            <p:extLst>
              <p:ext uri="{D42A27DB-BD31-4B8C-83A1-F6EECF244321}">
                <p14:modId xmlns:p14="http://schemas.microsoft.com/office/powerpoint/2010/main" val="687506703"/>
              </p:ext>
            </p:extLst>
          </p:nvPr>
        </p:nvGraphicFramePr>
        <p:xfrm>
          <a:off x="9569476" y="487603"/>
          <a:ext cx="2332325" cy="3383310"/>
        </p:xfrm>
        <a:graphic>
          <a:graphicData uri="http://schemas.openxmlformats.org/drawingml/2006/table">
            <a:tbl>
              <a:tblPr firstRow="1" bandRow="1">
                <a:noFill/>
              </a:tblPr>
              <a:tblGrid>
                <a:gridCol w="216025">
                  <a:extLst>
                    <a:ext uri="{9D8B030D-6E8A-4147-A177-3AD203B41FA5}">
                      <a16:colId xmlns:a16="http://schemas.microsoft.com/office/drawing/2014/main" val="20000"/>
                    </a:ext>
                  </a:extLst>
                </a:gridCol>
                <a:gridCol w="19080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1821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800"/>
                        <a:buFont typeface="Calibri"/>
                        <a:buNone/>
                      </a:pPr>
                      <a:endParaRPr sz="800" b="1">
                        <a:solidFill>
                          <a:srgbClr val="76B1D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chemeClr val="dk1"/>
                        </a:buClr>
                        <a:buSzPts val="800"/>
                        <a:buFont typeface="Calibri"/>
                        <a:buNone/>
                      </a:pPr>
                      <a:endParaRPr sz="800" b="1">
                        <a:solidFill>
                          <a:schemeClr val="l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800"/>
                        <a:buFont typeface="Calibri"/>
                        <a:buNone/>
                      </a:pPr>
                      <a:endParaRPr sz="800" b="1">
                        <a:solidFill>
                          <a:srgbClr val="76B1D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extLst>
                  <a:ext uri="{0D108BD9-81ED-4DB2-BD59-A6C34878D82A}">
                    <a16:rowId xmlns:a16="http://schemas.microsoft.com/office/drawing/2014/main" val="10000"/>
                  </a:ext>
                </a:extLst>
              </a:tr>
              <a:tr h="4423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chemeClr val="dk1"/>
                        </a:buClr>
                        <a:buSzPts val="1400"/>
                        <a:buFont typeface="Calibri"/>
                        <a:buNone/>
                      </a:pPr>
                      <a:endParaRPr sz="1400" b="1">
                        <a:solidFill>
                          <a:srgbClr val="76B1D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chemeClr val="lt1"/>
                        </a:buClr>
                        <a:buSzPts val="1400"/>
                        <a:buFont typeface="Calibri"/>
                        <a:buNone/>
                      </a:pPr>
                      <a:endParaRPr lang="en-US" sz="14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400"/>
                        <a:buFont typeface="Calibri"/>
                        <a:buNone/>
                      </a:pPr>
                      <a:endParaRPr lang="en-US" sz="14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400"/>
                        <a:buFont typeface="Calibri"/>
                        <a:buNone/>
                      </a:pPr>
                      <a:r>
                        <a:rPr lang="en-US" sz="1400" b="1" dirty="0">
                          <a:solidFill>
                            <a:schemeClr val="lt1"/>
                          </a:solidFill>
                          <a:latin typeface="Calibri"/>
                          <a:ea typeface="Calibri"/>
                          <a:cs typeface="Calibri"/>
                          <a:sym typeface="Calibri"/>
                        </a:rPr>
                        <a:t>OBJECTIF</a:t>
                      </a:r>
                      <a:endParaRPr sz="1400" b="1" dirty="0">
                        <a:solidFill>
                          <a:schemeClr val="lt1"/>
                        </a:solidFill>
                        <a:latin typeface="Calibri"/>
                        <a:ea typeface="Calibri"/>
                        <a:cs typeface="Calibri"/>
                        <a:sym typeface="Calibri"/>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rgbClr val="EB660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chemeClr val="dk1"/>
                        </a:buClr>
                        <a:buSzPts val="1400"/>
                        <a:buFont typeface="Calibri"/>
                        <a:buNone/>
                      </a:pPr>
                      <a:endParaRPr sz="1400" b="1" dirty="0">
                        <a:solidFill>
                          <a:srgbClr val="76B1D1"/>
                        </a:solidFill>
                        <a:latin typeface="Calibri"/>
                        <a:ea typeface="Calibri"/>
                        <a:cs typeface="Calibri"/>
                        <a:sym typeface="Calibri"/>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extLst>
                  <a:ext uri="{0D108BD9-81ED-4DB2-BD59-A6C34878D82A}">
                    <a16:rowId xmlns:a16="http://schemas.microsoft.com/office/drawing/2014/main" val="10002"/>
                  </a:ext>
                </a:extLst>
              </a:tr>
              <a:tr h="107987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1400"/>
                        <a:buFont typeface="Calibri"/>
                        <a:buNone/>
                      </a:pPr>
                      <a:endParaRPr sz="1400" b="1">
                        <a:solidFill>
                          <a:schemeClr val="l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Vous pouvez réaliser une consultation dédiée</a:t>
                      </a:r>
                      <a:r>
                        <a:rPr kumimoji="0" lang="fr-FR" sz="1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aux dépistage des troubles TND, afin de confirmer ou non le risque et </a:t>
                      </a:r>
                      <a:r>
                        <a:rPr kumimoji="0" lang="fr-FR" sz="1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engager un parcours de bilan et d’intervention précoce.</a:t>
                      </a:r>
                      <a:endParaRPr kumimoji="0" lang="fr-FR" sz="1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1400"/>
                        <a:buFont typeface="Calibri"/>
                        <a:buNone/>
                      </a:pPr>
                      <a:endParaRPr sz="1400" b="1" dirty="0">
                        <a:solidFill>
                          <a:schemeClr val="l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rgbClr val="EB6608"/>
                    </a:solidFill>
                  </a:tcPr>
                </a:tc>
                <a:extLst>
                  <a:ext uri="{0D108BD9-81ED-4DB2-BD59-A6C34878D82A}">
                    <a16:rowId xmlns:a16="http://schemas.microsoft.com/office/drawing/2014/main" val="10003"/>
                  </a:ext>
                </a:extLst>
              </a:tr>
            </a:tbl>
          </a:graphicData>
        </a:graphic>
      </p:graphicFrame>
      <p:sp>
        <p:nvSpPr>
          <p:cNvPr id="74" name="Google Shape;245;p6">
            <a:extLst>
              <a:ext uri="{FF2B5EF4-FFF2-40B4-BE49-F238E27FC236}">
                <a16:creationId xmlns:a16="http://schemas.microsoft.com/office/drawing/2014/main" id="{6BA3205E-FE0C-9A4B-DC7D-4AC006481A31}"/>
              </a:ext>
            </a:extLst>
          </p:cNvPr>
          <p:cNvSpPr/>
          <p:nvPr/>
        </p:nvSpPr>
        <p:spPr>
          <a:xfrm rot="2700000">
            <a:off x="10591642" y="174699"/>
            <a:ext cx="287972" cy="836332"/>
          </a:xfrm>
          <a:custGeom>
            <a:avLst/>
            <a:gdLst/>
            <a:ahLst/>
            <a:cxnLst/>
            <a:rect l="l" t="t" r="r" b="b"/>
            <a:pathLst>
              <a:path w="287972" h="836332" extrusionOk="0">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rgbClr val="3F3F3F"/>
          </a:solidFill>
          <a:ln>
            <a:noFill/>
          </a:ln>
        </p:spPr>
        <p:txBody>
          <a:bodyPr spcFirstLastPara="1" wrap="square" lIns="91425" tIns="45700" rIns="91425" bIns="45700" anchor="ctr" anchorCtr="0">
            <a:noAutofit/>
          </a:bodyPr>
          <a:lstStyle/>
          <a:p>
            <a:pPr algn="ctr">
              <a:buClr>
                <a:srgbClr val="000000"/>
              </a:buClr>
              <a:buFont typeface="Arial"/>
              <a:buNone/>
            </a:pPr>
            <a:endParaRPr sz="2700" kern="0">
              <a:solidFill>
                <a:srgbClr val="000000"/>
              </a:solidFill>
              <a:ea typeface="Calibri"/>
              <a:cs typeface="Calibri"/>
              <a:sym typeface="Calibri"/>
            </a:endParaRPr>
          </a:p>
        </p:txBody>
      </p:sp>
      <p:pic>
        <p:nvPicPr>
          <p:cNvPr id="75" name="Image 74">
            <a:extLst>
              <a:ext uri="{FF2B5EF4-FFF2-40B4-BE49-F238E27FC236}">
                <a16:creationId xmlns:a16="http://schemas.microsoft.com/office/drawing/2014/main" id="{58DBD2D4-6A13-41EB-A242-37C8B6CA5BCE}"/>
              </a:ext>
            </a:extLst>
          </p:cNvPr>
          <p:cNvPicPr>
            <a:picLocks noChangeAspect="1"/>
          </p:cNvPicPr>
          <p:nvPr/>
        </p:nvPicPr>
        <p:blipFill>
          <a:blip r:embed="rId3"/>
          <a:stretch>
            <a:fillRect/>
          </a:stretch>
        </p:blipFill>
        <p:spPr>
          <a:xfrm>
            <a:off x="8808720" y="3926539"/>
            <a:ext cx="3126757" cy="2304666"/>
          </a:xfrm>
          <a:prstGeom prst="rect">
            <a:avLst/>
          </a:prstGeom>
        </p:spPr>
      </p:pic>
      <p:pic>
        <p:nvPicPr>
          <p:cNvPr id="76" name="Image 75">
            <a:extLst>
              <a:ext uri="{FF2B5EF4-FFF2-40B4-BE49-F238E27FC236}">
                <a16:creationId xmlns:a16="http://schemas.microsoft.com/office/drawing/2014/main" id="{3FCA4D99-0564-5624-2258-D3CFD98B87BF}"/>
              </a:ext>
            </a:extLst>
          </p:cNvPr>
          <p:cNvPicPr>
            <a:picLocks noChangeAspect="1"/>
          </p:cNvPicPr>
          <p:nvPr/>
        </p:nvPicPr>
        <p:blipFill>
          <a:blip r:embed="rId4"/>
          <a:stretch>
            <a:fillRect/>
          </a:stretch>
        </p:blipFill>
        <p:spPr>
          <a:xfrm>
            <a:off x="4190001" y="2924294"/>
            <a:ext cx="3895725" cy="1485900"/>
          </a:xfrm>
          <a:prstGeom prst="rect">
            <a:avLst/>
          </a:prstGeom>
        </p:spPr>
      </p:pic>
      <p:pic>
        <p:nvPicPr>
          <p:cNvPr id="78" name="Graphique 77" descr="Guillemet fermé avec un remplissage uni">
            <a:extLst>
              <a:ext uri="{FF2B5EF4-FFF2-40B4-BE49-F238E27FC236}">
                <a16:creationId xmlns:a16="http://schemas.microsoft.com/office/drawing/2014/main" id="{09996360-FE1C-A44B-554C-200483D7A2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30062" y="4302507"/>
            <a:ext cx="352600" cy="352600"/>
          </a:xfrm>
          <a:prstGeom prst="rect">
            <a:avLst/>
          </a:prstGeom>
        </p:spPr>
      </p:pic>
      <p:pic>
        <p:nvPicPr>
          <p:cNvPr id="80" name="Graphique 79" descr="Guillemet ouvert avec un remplissage uni">
            <a:extLst>
              <a:ext uri="{FF2B5EF4-FFF2-40B4-BE49-F238E27FC236}">
                <a16:creationId xmlns:a16="http://schemas.microsoft.com/office/drawing/2014/main" id="{D14C0080-980A-2ED2-669F-17214C1E3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9966" y="3238143"/>
            <a:ext cx="408822" cy="408822"/>
          </a:xfrm>
          <a:prstGeom prst="rect">
            <a:avLst/>
          </a:prstGeom>
        </p:spPr>
      </p:pic>
      <p:sp>
        <p:nvSpPr>
          <p:cNvPr id="81" name="ZoneTexte 80">
            <a:extLst>
              <a:ext uri="{FF2B5EF4-FFF2-40B4-BE49-F238E27FC236}">
                <a16:creationId xmlns:a16="http://schemas.microsoft.com/office/drawing/2014/main" id="{8799B166-28E6-0CEF-BF92-E51AED8169D3}"/>
              </a:ext>
            </a:extLst>
          </p:cNvPr>
          <p:cNvSpPr txBox="1"/>
          <p:nvPr/>
        </p:nvSpPr>
        <p:spPr>
          <a:xfrm>
            <a:off x="304800" y="187759"/>
            <a:ext cx="5937337" cy="523220"/>
          </a:xfrm>
          <a:prstGeom prst="rect">
            <a:avLst/>
          </a:prstGeom>
          <a:noFill/>
        </p:spPr>
        <p:txBody>
          <a:bodyPr wrap="square" rtlCol="0">
            <a:spAutoFit/>
          </a:bodyPr>
          <a:lstStyle/>
          <a:p>
            <a:r>
              <a:rPr lang="fr-FR" sz="2800" b="1" dirty="0">
                <a:solidFill>
                  <a:srgbClr val="EB6608"/>
                </a:solidFill>
                <a:latin typeface="Century Gothic" panose="020B0502020202020204" pitchFamily="34" charset="0"/>
              </a:rPr>
              <a:t>La consultation dédiée (CTE)</a:t>
            </a:r>
          </a:p>
        </p:txBody>
      </p:sp>
      <p:pic>
        <p:nvPicPr>
          <p:cNvPr id="82" name="Image 81">
            <a:extLst>
              <a:ext uri="{FF2B5EF4-FFF2-40B4-BE49-F238E27FC236}">
                <a16:creationId xmlns:a16="http://schemas.microsoft.com/office/drawing/2014/main" id="{FE93F0E0-E30A-B041-5AAF-B0C36F3F524E}"/>
              </a:ext>
            </a:extLst>
          </p:cNvPr>
          <p:cNvPicPr>
            <a:picLocks noChangeAspect="1"/>
          </p:cNvPicPr>
          <p:nvPr/>
        </p:nvPicPr>
        <p:blipFill>
          <a:blip r:embed="rId9"/>
          <a:stretch>
            <a:fillRect/>
          </a:stretch>
        </p:blipFill>
        <p:spPr>
          <a:xfrm rot="525761">
            <a:off x="6662035" y="154454"/>
            <a:ext cx="840363" cy="94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3" name="Image 82">
            <a:extLst>
              <a:ext uri="{FF2B5EF4-FFF2-40B4-BE49-F238E27FC236}">
                <a16:creationId xmlns:a16="http://schemas.microsoft.com/office/drawing/2014/main" id="{D7B4A338-6983-D071-015F-7CE82D11FA0C}"/>
              </a:ext>
            </a:extLst>
          </p:cNvPr>
          <p:cNvPicPr>
            <a:picLocks noChangeAspect="1"/>
          </p:cNvPicPr>
          <p:nvPr/>
        </p:nvPicPr>
        <p:blipFill>
          <a:blip r:embed="rId10"/>
          <a:stretch>
            <a:fillRect/>
          </a:stretch>
        </p:blipFill>
        <p:spPr>
          <a:xfrm rot="21234934">
            <a:off x="5622192" y="128849"/>
            <a:ext cx="808339" cy="938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 2">
            <a:extLst>
              <a:ext uri="{FF2B5EF4-FFF2-40B4-BE49-F238E27FC236}">
                <a16:creationId xmlns:a16="http://schemas.microsoft.com/office/drawing/2014/main" id="{DB771859-B3B5-AFB3-6410-36EF910B2E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7196" y="928462"/>
            <a:ext cx="958300" cy="1403507"/>
          </a:xfrm>
          <a:prstGeom prst="rect">
            <a:avLst/>
          </a:prstGeom>
        </p:spPr>
      </p:pic>
    </p:spTree>
    <p:extLst>
      <p:ext uri="{BB962C8B-B14F-4D97-AF65-F5344CB8AC3E}">
        <p14:creationId xmlns:p14="http://schemas.microsoft.com/office/powerpoint/2010/main" val="206720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8" grpId="0"/>
      <p:bldP spid="69" grpId="0"/>
      <p:bldP spid="74" grpId="0" animBg="1"/>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conception&#10;&#10;Description générée automatiquement">
            <a:extLst>
              <a:ext uri="{FF2B5EF4-FFF2-40B4-BE49-F238E27FC236}">
                <a16:creationId xmlns:a16="http://schemas.microsoft.com/office/drawing/2014/main" id="{0537AB66-A049-3288-FDA1-4F93A4924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467" y="-101600"/>
            <a:ext cx="6858000" cy="6858000"/>
          </a:xfrm>
          <a:prstGeom prst="rect">
            <a:avLst/>
          </a:prstGeom>
        </p:spPr>
      </p:pic>
      <p:sp>
        <p:nvSpPr>
          <p:cNvPr id="8" name="ZoneTexte 7">
            <a:extLst>
              <a:ext uri="{FF2B5EF4-FFF2-40B4-BE49-F238E27FC236}">
                <a16:creationId xmlns:a16="http://schemas.microsoft.com/office/drawing/2014/main" id="{0B0ABA49-3480-AC4D-FBB8-487D5753F16D}"/>
              </a:ext>
            </a:extLst>
          </p:cNvPr>
          <p:cNvSpPr txBox="1"/>
          <p:nvPr/>
        </p:nvSpPr>
        <p:spPr>
          <a:xfrm>
            <a:off x="229823" y="2416717"/>
            <a:ext cx="1781033" cy="646331"/>
          </a:xfrm>
          <a:prstGeom prst="rect">
            <a:avLst/>
          </a:prstGeom>
          <a:noFill/>
        </p:spPr>
        <p:txBody>
          <a:bodyPr wrap="square" rtlCol="0">
            <a:spAutoFit/>
          </a:bodyPr>
          <a:lstStyle/>
          <a:p>
            <a:r>
              <a:rPr lang="fr-FR" dirty="0">
                <a:solidFill>
                  <a:schemeClr val="accent2"/>
                </a:solidFill>
              </a:rPr>
              <a:t>Importance de l’anamnèse</a:t>
            </a:r>
          </a:p>
        </p:txBody>
      </p:sp>
      <p:pic>
        <p:nvPicPr>
          <p:cNvPr id="10" name="Image 9">
            <a:extLst>
              <a:ext uri="{FF2B5EF4-FFF2-40B4-BE49-F238E27FC236}">
                <a16:creationId xmlns:a16="http://schemas.microsoft.com/office/drawing/2014/main" id="{D05AD3E1-701B-A4AE-305F-4A386702C18D}"/>
              </a:ext>
            </a:extLst>
          </p:cNvPr>
          <p:cNvPicPr>
            <a:picLocks noChangeAspect="1"/>
          </p:cNvPicPr>
          <p:nvPr/>
        </p:nvPicPr>
        <p:blipFill>
          <a:blip r:embed="rId4"/>
          <a:stretch>
            <a:fillRect/>
          </a:stretch>
        </p:blipFill>
        <p:spPr>
          <a:xfrm>
            <a:off x="543686" y="958768"/>
            <a:ext cx="848507" cy="1233052"/>
          </a:xfrm>
          <a:prstGeom prst="rect">
            <a:avLst/>
          </a:prstGeom>
        </p:spPr>
      </p:pic>
      <p:pic>
        <p:nvPicPr>
          <p:cNvPr id="11" name="Image 10">
            <a:extLst>
              <a:ext uri="{FF2B5EF4-FFF2-40B4-BE49-F238E27FC236}">
                <a16:creationId xmlns:a16="http://schemas.microsoft.com/office/drawing/2014/main" id="{20FD6901-7204-FA27-F32F-E75609F075D9}"/>
              </a:ext>
            </a:extLst>
          </p:cNvPr>
          <p:cNvPicPr>
            <a:picLocks noChangeAspect="1"/>
          </p:cNvPicPr>
          <p:nvPr/>
        </p:nvPicPr>
        <p:blipFill>
          <a:blip r:embed="rId4"/>
          <a:stretch>
            <a:fillRect/>
          </a:stretch>
        </p:blipFill>
        <p:spPr>
          <a:xfrm>
            <a:off x="8595833" y="4240002"/>
            <a:ext cx="848507" cy="1233052"/>
          </a:xfrm>
          <a:prstGeom prst="rect">
            <a:avLst/>
          </a:prstGeom>
        </p:spPr>
      </p:pic>
      <p:sp>
        <p:nvSpPr>
          <p:cNvPr id="12" name="ZoneTexte 11">
            <a:extLst>
              <a:ext uri="{FF2B5EF4-FFF2-40B4-BE49-F238E27FC236}">
                <a16:creationId xmlns:a16="http://schemas.microsoft.com/office/drawing/2014/main" id="{40842A6B-019A-9EB8-E027-2A525AD313FA}"/>
              </a:ext>
            </a:extLst>
          </p:cNvPr>
          <p:cNvSpPr txBox="1"/>
          <p:nvPr/>
        </p:nvSpPr>
        <p:spPr>
          <a:xfrm>
            <a:off x="9571726" y="4394863"/>
            <a:ext cx="2290549" cy="923330"/>
          </a:xfrm>
          <a:prstGeom prst="rect">
            <a:avLst/>
          </a:prstGeom>
          <a:noFill/>
        </p:spPr>
        <p:txBody>
          <a:bodyPr wrap="square" rtlCol="0">
            <a:spAutoFit/>
          </a:bodyPr>
          <a:lstStyle/>
          <a:p>
            <a:r>
              <a:rPr lang="fr-FR" dirty="0">
                <a:solidFill>
                  <a:schemeClr val="accent2"/>
                </a:solidFill>
              </a:rPr>
              <a:t>Vignettes cliniques</a:t>
            </a:r>
          </a:p>
          <a:p>
            <a:r>
              <a:rPr lang="fr-FR" dirty="0">
                <a:solidFill>
                  <a:schemeClr val="accent2"/>
                </a:solidFill>
              </a:rPr>
              <a:t>+</a:t>
            </a:r>
          </a:p>
          <a:p>
            <a:r>
              <a:rPr lang="fr-FR" dirty="0">
                <a:solidFill>
                  <a:schemeClr val="accent2"/>
                </a:solidFill>
              </a:rPr>
              <a:t>Chemins cliniques</a:t>
            </a:r>
          </a:p>
        </p:txBody>
      </p:sp>
      <p:sp>
        <p:nvSpPr>
          <p:cNvPr id="13" name="Arc 12">
            <a:extLst>
              <a:ext uri="{FF2B5EF4-FFF2-40B4-BE49-F238E27FC236}">
                <a16:creationId xmlns:a16="http://schemas.microsoft.com/office/drawing/2014/main" id="{0C8459DF-DF42-C04F-EA48-9D5706E0F7B9}"/>
              </a:ext>
            </a:extLst>
          </p:cNvPr>
          <p:cNvSpPr/>
          <p:nvPr/>
        </p:nvSpPr>
        <p:spPr>
          <a:xfrm rot="7716229">
            <a:off x="1390364" y="1637096"/>
            <a:ext cx="1485900" cy="1796143"/>
          </a:xfrm>
          <a:prstGeom prst="arc">
            <a:avLst>
              <a:gd name="adj1" fmla="val 14908286"/>
              <a:gd name="adj2" fmla="val 17521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
        <p:nvSpPr>
          <p:cNvPr id="14" name="Arc 13">
            <a:extLst>
              <a:ext uri="{FF2B5EF4-FFF2-40B4-BE49-F238E27FC236}">
                <a16:creationId xmlns:a16="http://schemas.microsoft.com/office/drawing/2014/main" id="{A27D0B2B-36B7-766C-852B-8D2CF47A42D9}"/>
              </a:ext>
            </a:extLst>
          </p:cNvPr>
          <p:cNvSpPr/>
          <p:nvPr/>
        </p:nvSpPr>
        <p:spPr>
          <a:xfrm rot="7716229" flipH="1" flipV="1">
            <a:off x="7280412" y="4300177"/>
            <a:ext cx="1274107" cy="1170772"/>
          </a:xfrm>
          <a:prstGeom prst="arc">
            <a:avLst>
              <a:gd name="adj1" fmla="val 14908286"/>
              <a:gd name="adj2" fmla="val 17521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pic>
        <p:nvPicPr>
          <p:cNvPr id="17" name="Image 16">
            <a:extLst>
              <a:ext uri="{FF2B5EF4-FFF2-40B4-BE49-F238E27FC236}">
                <a16:creationId xmlns:a16="http://schemas.microsoft.com/office/drawing/2014/main" id="{39D98778-6CB1-C045-DCE3-F1448C6E52D1}"/>
              </a:ext>
            </a:extLst>
          </p:cNvPr>
          <p:cNvPicPr>
            <a:picLocks noChangeAspect="1"/>
          </p:cNvPicPr>
          <p:nvPr/>
        </p:nvPicPr>
        <p:blipFill rotWithShape="1">
          <a:blip r:embed="rId5"/>
          <a:srcRect l="10439" t="-3721" b="1"/>
          <a:stretch/>
        </p:blipFill>
        <p:spPr>
          <a:xfrm>
            <a:off x="1297289" y="394898"/>
            <a:ext cx="848508" cy="1233051"/>
          </a:xfrm>
          <a:prstGeom prst="rect">
            <a:avLst/>
          </a:prstGeom>
        </p:spPr>
      </p:pic>
      <p:pic>
        <p:nvPicPr>
          <p:cNvPr id="20" name="Image 19">
            <a:extLst>
              <a:ext uri="{FF2B5EF4-FFF2-40B4-BE49-F238E27FC236}">
                <a16:creationId xmlns:a16="http://schemas.microsoft.com/office/drawing/2014/main" id="{1110F6A9-A2ED-0928-D1EF-3B7FDD0FD6CD}"/>
              </a:ext>
            </a:extLst>
          </p:cNvPr>
          <p:cNvPicPr>
            <a:picLocks noChangeAspect="1"/>
          </p:cNvPicPr>
          <p:nvPr/>
        </p:nvPicPr>
        <p:blipFill rotWithShape="1">
          <a:blip r:embed="rId6"/>
          <a:srcRect l="11014" t="4622"/>
          <a:stretch/>
        </p:blipFill>
        <p:spPr>
          <a:xfrm>
            <a:off x="9328167" y="775951"/>
            <a:ext cx="926754" cy="1426684"/>
          </a:xfrm>
          <a:prstGeom prst="rect">
            <a:avLst/>
          </a:prstGeom>
        </p:spPr>
      </p:pic>
      <p:pic>
        <p:nvPicPr>
          <p:cNvPr id="21" name="Image 20">
            <a:extLst>
              <a:ext uri="{FF2B5EF4-FFF2-40B4-BE49-F238E27FC236}">
                <a16:creationId xmlns:a16="http://schemas.microsoft.com/office/drawing/2014/main" id="{C4B8BBE6-CB38-1A53-0D50-8F1106B59860}"/>
              </a:ext>
            </a:extLst>
          </p:cNvPr>
          <p:cNvPicPr>
            <a:picLocks noChangeAspect="1"/>
          </p:cNvPicPr>
          <p:nvPr/>
        </p:nvPicPr>
        <p:blipFill rotWithShape="1">
          <a:blip r:embed="rId5"/>
          <a:srcRect l="10439" t="-3721" b="1"/>
          <a:stretch/>
        </p:blipFill>
        <p:spPr>
          <a:xfrm>
            <a:off x="9289745" y="5318193"/>
            <a:ext cx="848508" cy="1233051"/>
          </a:xfrm>
          <a:prstGeom prst="rect">
            <a:avLst/>
          </a:prstGeom>
        </p:spPr>
      </p:pic>
      <p:sp>
        <p:nvSpPr>
          <p:cNvPr id="22" name="Arc 21">
            <a:extLst>
              <a:ext uri="{FF2B5EF4-FFF2-40B4-BE49-F238E27FC236}">
                <a16:creationId xmlns:a16="http://schemas.microsoft.com/office/drawing/2014/main" id="{EE104F45-E1C2-A200-6910-B47BFDCE8DF5}"/>
              </a:ext>
            </a:extLst>
          </p:cNvPr>
          <p:cNvSpPr/>
          <p:nvPr/>
        </p:nvSpPr>
        <p:spPr>
          <a:xfrm rot="7716229" flipH="1" flipV="1">
            <a:off x="8072506" y="1069625"/>
            <a:ext cx="1274107" cy="1170772"/>
          </a:xfrm>
          <a:prstGeom prst="arc">
            <a:avLst>
              <a:gd name="adj1" fmla="val 14908286"/>
              <a:gd name="adj2" fmla="val 17521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
        <p:nvSpPr>
          <p:cNvPr id="23" name="Arc 22">
            <a:extLst>
              <a:ext uri="{FF2B5EF4-FFF2-40B4-BE49-F238E27FC236}">
                <a16:creationId xmlns:a16="http://schemas.microsoft.com/office/drawing/2014/main" id="{3C95AA2B-CCB8-135A-B723-42903C954246}"/>
              </a:ext>
            </a:extLst>
          </p:cNvPr>
          <p:cNvSpPr/>
          <p:nvPr/>
        </p:nvSpPr>
        <p:spPr>
          <a:xfrm rot="7716229" flipH="1" flipV="1">
            <a:off x="6040103" y="269056"/>
            <a:ext cx="3334788" cy="3295841"/>
          </a:xfrm>
          <a:prstGeom prst="arc">
            <a:avLst>
              <a:gd name="adj1" fmla="val 14635130"/>
              <a:gd name="adj2" fmla="val 2034353"/>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
        <p:nvSpPr>
          <p:cNvPr id="24" name="Arc 23">
            <a:extLst>
              <a:ext uri="{FF2B5EF4-FFF2-40B4-BE49-F238E27FC236}">
                <a16:creationId xmlns:a16="http://schemas.microsoft.com/office/drawing/2014/main" id="{97A5A117-FAB2-F56A-FB13-28E19F99259E}"/>
              </a:ext>
            </a:extLst>
          </p:cNvPr>
          <p:cNvSpPr/>
          <p:nvPr/>
        </p:nvSpPr>
        <p:spPr>
          <a:xfrm rot="7716229" flipH="1" flipV="1">
            <a:off x="4978850" y="3438341"/>
            <a:ext cx="3640302" cy="3850107"/>
          </a:xfrm>
          <a:prstGeom prst="arc">
            <a:avLst>
              <a:gd name="adj1" fmla="val 14908286"/>
              <a:gd name="adj2" fmla="val 17589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362143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60B68FD-3E65-653B-809F-2AB063A0A348}"/>
              </a:ext>
            </a:extLst>
          </p:cNvPr>
          <p:cNvPicPr>
            <a:picLocks noChangeAspect="1"/>
          </p:cNvPicPr>
          <p:nvPr/>
        </p:nvPicPr>
        <p:blipFill rotWithShape="1">
          <a:blip r:embed="rId3"/>
          <a:srcRect t="39883" b="39803"/>
          <a:stretch/>
        </p:blipFill>
        <p:spPr>
          <a:xfrm>
            <a:off x="1551110" y="4355066"/>
            <a:ext cx="9478814" cy="1494589"/>
          </a:xfrm>
          <a:prstGeom prst="rect">
            <a:avLst/>
          </a:prstGeom>
        </p:spPr>
      </p:pic>
      <p:sp>
        <p:nvSpPr>
          <p:cNvPr id="5" name="Titre 1">
            <a:extLst>
              <a:ext uri="{FF2B5EF4-FFF2-40B4-BE49-F238E27FC236}">
                <a16:creationId xmlns:a16="http://schemas.microsoft.com/office/drawing/2014/main" id="{63B52E13-E186-CDBC-54AB-3BC7E0386C3D}"/>
              </a:ext>
            </a:extLst>
          </p:cNvPr>
          <p:cNvSpPr txBox="1">
            <a:spLocks/>
          </p:cNvSpPr>
          <p:nvPr/>
        </p:nvSpPr>
        <p:spPr>
          <a:xfrm>
            <a:off x="541929" y="127130"/>
            <a:ext cx="1110814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i="0" u="none" strike="noStrike" kern="1200" cap="none" spc="0" normalizeH="0" baseline="0" noProof="0" dirty="0">
                <a:ln>
                  <a:noFill/>
                </a:ln>
                <a:solidFill>
                  <a:srgbClr val="ED7D31"/>
                </a:solidFill>
                <a:effectLst/>
                <a:uLnTx/>
                <a:uFillTx/>
                <a:latin typeface="Century Gothic" panose="020B0502020202020204" pitchFamily="34" charset="0"/>
              </a:rPr>
              <a:t>Consultation de repérage par le médecin de 1</a:t>
            </a:r>
            <a:r>
              <a:rPr kumimoji="0" lang="fr-FR" sz="3200" i="0" u="none" strike="noStrike" kern="1200" cap="none" spc="0" normalizeH="0" baseline="30000" noProof="0" dirty="0">
                <a:ln>
                  <a:noFill/>
                </a:ln>
                <a:solidFill>
                  <a:srgbClr val="ED7D31"/>
                </a:solidFill>
                <a:effectLst/>
                <a:uLnTx/>
                <a:uFillTx/>
                <a:latin typeface="Century Gothic" panose="020B0502020202020204" pitchFamily="34" charset="0"/>
              </a:rPr>
              <a:t>ère</a:t>
            </a:r>
            <a:r>
              <a:rPr kumimoji="0" lang="fr-FR" sz="3200" i="0" u="none" strike="noStrike" kern="1200" cap="none" spc="0" normalizeH="0" baseline="0" noProof="0" dirty="0">
                <a:ln>
                  <a:noFill/>
                </a:ln>
                <a:solidFill>
                  <a:srgbClr val="ED7D31"/>
                </a:solidFill>
                <a:effectLst/>
                <a:uLnTx/>
                <a:uFillTx/>
                <a:latin typeface="Century Gothic" panose="020B0502020202020204" pitchFamily="34" charset="0"/>
              </a:rPr>
              <a:t> ligne</a:t>
            </a:r>
            <a:br>
              <a:rPr kumimoji="0" lang="fr-FR" sz="3200" i="0" u="none" strike="noStrike" kern="1200" cap="none" spc="0" normalizeH="0" baseline="0" noProof="0" dirty="0">
                <a:ln>
                  <a:noFill/>
                </a:ln>
                <a:solidFill>
                  <a:srgbClr val="ED7D31"/>
                </a:solidFill>
                <a:effectLst/>
                <a:uLnTx/>
                <a:uFillTx/>
                <a:latin typeface="Century Gothic" panose="020B0502020202020204" pitchFamily="34" charset="0"/>
              </a:rPr>
            </a:br>
            <a:endParaRPr kumimoji="0" lang="fr-FR" sz="3200" i="0" u="none" strike="noStrike" kern="1200" cap="none" spc="0" normalizeH="0" baseline="0" noProof="0" dirty="0">
              <a:ln>
                <a:noFill/>
              </a:ln>
              <a:solidFill>
                <a:srgbClr val="ED7D31"/>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62A0A36A-FD36-4152-D4EA-B0EE9C13A1CE}"/>
              </a:ext>
            </a:extLst>
          </p:cNvPr>
          <p:cNvSpPr txBox="1"/>
          <p:nvPr/>
        </p:nvSpPr>
        <p:spPr>
          <a:xfrm>
            <a:off x="541929" y="1397675"/>
            <a:ext cx="10020822" cy="2031325"/>
          </a:xfrm>
          <a:prstGeom prst="rect">
            <a:avLst/>
          </a:prstGeom>
          <a:noFill/>
        </p:spPr>
        <p:txBody>
          <a:bodyPr wrap="square" rtlCol="0">
            <a:spAutoFit/>
          </a:bodyPr>
          <a:lstStyle/>
          <a:p>
            <a:pPr marL="285750" indent="-285750" algn="just">
              <a:buFontTx/>
              <a:buChar char="-"/>
            </a:pPr>
            <a:r>
              <a:rPr lang="fr-FR" dirty="0">
                <a:latin typeface="Century Gothic" panose="020B0502020202020204" pitchFamily="34" charset="0"/>
              </a:rPr>
              <a:t>Dédiée à préciser et étayer </a:t>
            </a:r>
            <a:r>
              <a:rPr lang="fr-FR" dirty="0">
                <a:effectLst/>
                <a:latin typeface="Century Gothic" panose="020B0502020202020204" pitchFamily="34" charset="0"/>
              </a:rPr>
              <a:t>les décalages des acquisitions chez enfant à risque modéré de TND</a:t>
            </a:r>
          </a:p>
          <a:p>
            <a:pPr marL="285750" indent="-285750" algn="just">
              <a:buFontTx/>
              <a:buChar char="-"/>
            </a:pPr>
            <a:endParaRPr lang="fr-FR" dirty="0">
              <a:effectLst/>
              <a:latin typeface="Century Gothic" panose="020B0502020202020204" pitchFamily="34" charset="0"/>
            </a:endParaRPr>
          </a:p>
          <a:p>
            <a:pPr marL="285750" indent="-285750" algn="just">
              <a:buFontTx/>
              <a:buChar char="-"/>
            </a:pPr>
            <a:r>
              <a:rPr lang="fr-FR" dirty="0">
                <a:effectLst/>
                <a:latin typeface="Century Gothic" panose="020B0502020202020204" pitchFamily="34" charset="0"/>
              </a:rPr>
              <a:t>Réalisation d’un examen clinique détaillé pour rechercher les signes d’alerte de TND selon la grille « Repérer un développement inhabituel chez les enfants de moins de 7 ans »</a:t>
            </a:r>
          </a:p>
          <a:p>
            <a:pPr marL="285750" indent="-285750" algn="just">
              <a:buFontTx/>
              <a:buChar char="-"/>
            </a:pPr>
            <a:endParaRPr lang="fr-FR" dirty="0"/>
          </a:p>
        </p:txBody>
      </p:sp>
      <p:pic>
        <p:nvPicPr>
          <p:cNvPr id="4" name="Image 3">
            <a:extLst>
              <a:ext uri="{FF2B5EF4-FFF2-40B4-BE49-F238E27FC236}">
                <a16:creationId xmlns:a16="http://schemas.microsoft.com/office/drawing/2014/main" id="{76AA00B9-2607-AA12-B26A-E8AC44513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9924" y="1934410"/>
            <a:ext cx="1020490" cy="1494590"/>
          </a:xfrm>
          <a:prstGeom prst="rect">
            <a:avLst/>
          </a:prstGeom>
        </p:spPr>
      </p:pic>
    </p:spTree>
    <p:extLst>
      <p:ext uri="{BB962C8B-B14F-4D97-AF65-F5344CB8AC3E}">
        <p14:creationId xmlns:p14="http://schemas.microsoft.com/office/powerpoint/2010/main" val="267588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222DA-DB94-E942-900E-099CAB725A1C}"/>
              </a:ext>
            </a:extLst>
          </p:cNvPr>
          <p:cNvSpPr>
            <a:spLocks noGrp="1"/>
          </p:cNvSpPr>
          <p:nvPr>
            <p:ph type="title"/>
          </p:nvPr>
        </p:nvSpPr>
        <p:spPr>
          <a:xfrm>
            <a:off x="3977089" y="4201477"/>
            <a:ext cx="7872533" cy="1325563"/>
          </a:xfrm>
        </p:spPr>
        <p:txBody>
          <a:bodyPr>
            <a:normAutofit/>
          </a:bodyPr>
          <a:lstStyle/>
          <a:p>
            <a:r>
              <a:rPr lang="fr-FR" sz="3200" dirty="0"/>
              <a:t>Vous nous direz à l’issue de la formation ? 😉</a:t>
            </a:r>
          </a:p>
        </p:txBody>
      </p:sp>
      <p:sp>
        <p:nvSpPr>
          <p:cNvPr id="3" name="Espace réservé du contenu 2">
            <a:extLst>
              <a:ext uri="{FF2B5EF4-FFF2-40B4-BE49-F238E27FC236}">
                <a16:creationId xmlns:a16="http://schemas.microsoft.com/office/drawing/2014/main" id="{C79D3F0B-A346-8615-13AC-F5FD5B6959F8}"/>
              </a:ext>
            </a:extLst>
          </p:cNvPr>
          <p:cNvSpPr>
            <a:spLocks noGrp="1"/>
          </p:cNvSpPr>
          <p:nvPr>
            <p:ph idx="1"/>
          </p:nvPr>
        </p:nvSpPr>
        <p:spPr>
          <a:xfrm>
            <a:off x="659642" y="1707454"/>
            <a:ext cx="11189979" cy="3404984"/>
          </a:xfrm>
        </p:spPr>
        <p:txBody>
          <a:bodyPr>
            <a:normAutofit/>
          </a:bodyPr>
          <a:lstStyle/>
          <a:p>
            <a:pPr algn="just"/>
            <a:r>
              <a:rPr lang="fr-FR" dirty="0">
                <a:effectLst/>
                <a:latin typeface="Century Gothic" panose="020B0502020202020204" pitchFamily="34" charset="0"/>
              </a:rPr>
              <a:t>Il est recommandé que des annuaires de médecins souhaitant assurer une consultation spécialisée en neurodéveloppement soient instaurés au niveau du territoire départemental ou régional.</a:t>
            </a:r>
            <a:endParaRPr 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E2558614-EB4B-7023-B30B-B68AD32704B5}"/>
              </a:ext>
            </a:extLst>
          </p:cNvPr>
          <p:cNvSpPr txBox="1"/>
          <p:nvPr/>
        </p:nvSpPr>
        <p:spPr>
          <a:xfrm>
            <a:off x="659643" y="522514"/>
            <a:ext cx="10585300" cy="1184940"/>
          </a:xfrm>
          <a:prstGeom prst="rect">
            <a:avLst/>
          </a:prstGeom>
          <a:noFill/>
        </p:spPr>
        <p:txBody>
          <a:bodyPr wrap="square">
            <a:spAutoFit/>
          </a:bodyPr>
          <a:lstStyle/>
          <a:p>
            <a:r>
              <a:rPr lang="fr-FR" sz="3100" dirty="0">
                <a:solidFill>
                  <a:srgbClr val="ED7D31"/>
                </a:solidFill>
                <a:latin typeface="Century Gothic" panose="020B0502020202020204" pitchFamily="34" charset="0"/>
                <a:ea typeface="+mj-ea"/>
                <a:cs typeface="+mj-cs"/>
              </a:rPr>
              <a:t>Consultation spécialisée en neurodéveloppement </a:t>
            </a:r>
            <a:r>
              <a:rPr lang="fr-FR" sz="2000" dirty="0">
                <a:solidFill>
                  <a:srgbClr val="ED7D31"/>
                </a:solidFill>
                <a:latin typeface="Century Gothic" panose="020B0502020202020204" pitchFamily="34" charset="0"/>
                <a:ea typeface="+mj-ea"/>
                <a:cs typeface="+mj-cs"/>
              </a:rPr>
              <a:t>(CTE)</a:t>
            </a:r>
            <a:br>
              <a:rPr lang="fr-FR" sz="4000" b="1" dirty="0">
                <a:solidFill>
                  <a:schemeClr val="accent2"/>
                </a:solidFill>
                <a:latin typeface="+mj-lt"/>
                <a:ea typeface="+mj-ea"/>
                <a:cs typeface="+mj-cs"/>
              </a:rPr>
            </a:br>
            <a:endParaRPr lang="fr-FR" sz="4000" b="1" dirty="0">
              <a:solidFill>
                <a:schemeClr val="accent2"/>
              </a:solidFill>
              <a:latin typeface="+mj-lt"/>
              <a:ea typeface="+mj-ea"/>
              <a:cs typeface="+mj-cs"/>
            </a:endParaRPr>
          </a:p>
        </p:txBody>
      </p:sp>
    </p:spTree>
    <p:extLst>
      <p:ext uri="{BB962C8B-B14F-4D97-AF65-F5344CB8AC3E}">
        <p14:creationId xmlns:p14="http://schemas.microsoft.com/office/powerpoint/2010/main" val="304065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5"/>
          <p:cNvSpPr txBox="1">
            <a:spLocks noGrp="1"/>
          </p:cNvSpPr>
          <p:nvPr>
            <p:ph type="body" idx="1"/>
          </p:nvPr>
        </p:nvSpPr>
        <p:spPr>
          <a:xfrm>
            <a:off x="323529" y="191461"/>
            <a:ext cx="11573197" cy="7242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lt1"/>
              </a:buClr>
              <a:buSzPts val="4995"/>
              <a:buNone/>
            </a:pPr>
            <a:r>
              <a:rPr lang="en-US" sz="4995"/>
              <a:t>Infographic Style</a:t>
            </a:r>
            <a:endParaRPr/>
          </a:p>
        </p:txBody>
      </p:sp>
      <p:sp>
        <p:nvSpPr>
          <p:cNvPr id="386" name="Google Shape;386;p15"/>
          <p:cNvSpPr txBox="1"/>
          <p:nvPr/>
        </p:nvSpPr>
        <p:spPr>
          <a:xfrm>
            <a:off x="4841735" y="3313362"/>
            <a:ext cx="2442569" cy="229470"/>
          </a:xfrm>
          <a:prstGeom prst="rect">
            <a:avLst/>
          </a:prstGeom>
          <a:solidFill>
            <a:schemeClr val="accent1">
              <a:alpha val="69803"/>
            </a:schemeClr>
          </a:solidFill>
          <a:ln w="19050" cap="flat" cmpd="sng">
            <a:solidFill>
              <a:schemeClr val="accent1">
                <a:alpha val="60000"/>
              </a:schemeClr>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fr-FR" sz="1400" b="0" i="0" u="none" strike="noStrike" kern="0" cap="none" spc="0" normalizeH="0" baseline="0" noProof="0" dirty="0">
                <a:ln>
                  <a:noFill/>
                </a:ln>
                <a:solidFill>
                  <a:schemeClr val="bg1"/>
                </a:solidFill>
                <a:effectLst/>
                <a:uLnTx/>
                <a:uFillTx/>
                <a:latin typeface="Arial"/>
                <a:cs typeface="Arial"/>
                <a:sym typeface="Arial"/>
              </a:rPr>
              <a:t>Domaines évalués</a:t>
            </a:r>
            <a:endParaRPr kumimoji="0"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388" name="Google Shape;388;p15"/>
          <p:cNvSpPr/>
          <p:nvPr/>
        </p:nvSpPr>
        <p:spPr>
          <a:xfrm>
            <a:off x="1988540" y="3099707"/>
            <a:ext cx="8236462" cy="174172"/>
          </a:xfrm>
          <a:custGeom>
            <a:avLst/>
            <a:gdLst/>
            <a:ahLst/>
            <a:cxnLst/>
            <a:rect l="l" t="t" r="r" b="b"/>
            <a:pathLst>
              <a:path w="6433457" h="174172" extrusionOk="0">
                <a:moveTo>
                  <a:pt x="0" y="152400"/>
                </a:moveTo>
                <a:lnTo>
                  <a:pt x="0" y="0"/>
                </a:lnTo>
                <a:lnTo>
                  <a:pt x="6433457" y="0"/>
                </a:lnTo>
                <a:lnTo>
                  <a:pt x="6433457" y="174172"/>
                </a:lnTo>
              </a:path>
            </a:pathLst>
          </a:custGeom>
          <a:noFill/>
          <a:ln w="19050" cap="flat" cmpd="sng">
            <a:solidFill>
              <a:schemeClr val="accent1"/>
            </a:solidFill>
            <a:prstDash val="dot"/>
            <a:miter lim="800000"/>
            <a:headEnd type="oval" w="med" len="med"/>
            <a:tailEnd type="oval"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9" name="Google Shape;389;p15"/>
          <p:cNvSpPr/>
          <p:nvPr/>
        </p:nvSpPr>
        <p:spPr>
          <a:xfrm>
            <a:off x="6080611" y="2581142"/>
            <a:ext cx="67721" cy="540000"/>
          </a:xfrm>
          <a:custGeom>
            <a:avLst/>
            <a:gdLst/>
            <a:ahLst/>
            <a:cxnLst/>
            <a:rect l="l" t="t" r="r" b="b"/>
            <a:pathLst>
              <a:path w="120000" h="293914" extrusionOk="0">
                <a:moveTo>
                  <a:pt x="0" y="0"/>
                </a:moveTo>
                <a:lnTo>
                  <a:pt x="0" y="293914"/>
                </a:lnTo>
              </a:path>
            </a:pathLst>
          </a:custGeom>
          <a:noFill/>
          <a:ln w="19050" cap="flat" cmpd="sng">
            <a:solidFill>
              <a:schemeClr val="accent1"/>
            </a:solidFill>
            <a:prstDash val="dot"/>
            <a:miter lim="800000"/>
            <a:headEnd type="oval" w="med" len="med"/>
            <a:tailEnd type="oval"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0" name="Google Shape;390;p15"/>
          <p:cNvSpPr/>
          <p:nvPr/>
        </p:nvSpPr>
        <p:spPr>
          <a:xfrm>
            <a:off x="6096000" y="3121142"/>
            <a:ext cx="0" cy="163286"/>
          </a:xfrm>
          <a:custGeom>
            <a:avLst/>
            <a:gdLst/>
            <a:ahLst/>
            <a:cxnLst/>
            <a:rect l="l" t="t" r="r" b="b"/>
            <a:pathLst>
              <a:path w="120000" h="163286" extrusionOk="0">
                <a:moveTo>
                  <a:pt x="0" y="0"/>
                </a:moveTo>
                <a:lnTo>
                  <a:pt x="0" y="163286"/>
                </a:lnTo>
              </a:path>
            </a:pathLst>
          </a:custGeom>
          <a:noFill/>
          <a:ln w="19050" cap="flat" cmpd="sng">
            <a:solidFill>
              <a:schemeClr val="accent1"/>
            </a:solidFill>
            <a:prstDash val="dot"/>
            <a:miter lim="800000"/>
            <a:headEnd type="oval" w="med" len="med"/>
            <a:tailEnd type="oval"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1" name="Google Shape;401;p15"/>
          <p:cNvSpPr/>
          <p:nvPr/>
        </p:nvSpPr>
        <p:spPr>
          <a:xfrm>
            <a:off x="6076322" y="2581142"/>
            <a:ext cx="2133400" cy="249612"/>
          </a:xfrm>
          <a:custGeom>
            <a:avLst/>
            <a:gdLst/>
            <a:ahLst/>
            <a:cxnLst/>
            <a:rect l="l" t="t" r="r" b="b"/>
            <a:pathLst>
              <a:path w="1012372" h="250371" extrusionOk="0">
                <a:moveTo>
                  <a:pt x="0" y="250371"/>
                </a:moveTo>
                <a:lnTo>
                  <a:pt x="859972" y="250371"/>
                </a:lnTo>
                <a:lnTo>
                  <a:pt x="859972" y="10885"/>
                </a:lnTo>
                <a:lnTo>
                  <a:pt x="1012372" y="10885"/>
                </a:lnTo>
                <a:lnTo>
                  <a:pt x="1012372" y="0"/>
                </a:lnTo>
              </a:path>
            </a:pathLst>
          </a:custGeom>
          <a:noFill/>
          <a:ln w="19050" cap="flat" cmpd="sng">
            <a:solidFill>
              <a:schemeClr val="accent2"/>
            </a:solidFill>
            <a:prstDash val="dot"/>
            <a:miter lim="800000"/>
            <a:headEnd type="oval" w="med" len="med"/>
            <a:tailEnd type="oval" w="med" len="med"/>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 name="Google Shape;402;p15"/>
          <p:cNvSpPr txBox="1"/>
          <p:nvPr/>
        </p:nvSpPr>
        <p:spPr>
          <a:xfrm>
            <a:off x="4841735" y="3617531"/>
            <a:ext cx="2442570" cy="2733166"/>
          </a:xfrm>
          <a:prstGeom prst="rect">
            <a:avLst/>
          </a:prstGeom>
          <a:noFill/>
          <a:ln w="19050" cap="flat" cmpd="sng">
            <a:solidFill>
              <a:schemeClr val="accent1">
                <a:alpha val="60000"/>
              </a:schemeClr>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just"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fr-FR" sz="1200" i="0" u="none" strike="noStrike" kern="0" cap="none" spc="0" normalizeH="0" baseline="0" noProof="0" dirty="0">
                <a:ln>
                  <a:noFill/>
                </a:ln>
                <a:effectLst/>
                <a:uLnTx/>
                <a:uFillTx/>
                <a:latin typeface="Century Gothic" panose="020B0502020202020204" pitchFamily="34" charset="0"/>
                <a:ea typeface="Calibri"/>
                <a:cs typeface="Calibri"/>
                <a:sym typeface="Calibri"/>
              </a:rPr>
              <a:t>- motricité globale et fine, et coordination,</a:t>
            </a:r>
          </a:p>
          <a:p>
            <a:pPr marR="0" lvl="0" algn="just" defTabSz="914400" rtl="0" eaLnBrk="1" fontAlgn="auto" latinLnBrk="0" hangingPunct="1">
              <a:lnSpc>
                <a:spcPct val="100000"/>
              </a:lnSpc>
              <a:spcBef>
                <a:spcPts val="0"/>
              </a:spcBef>
              <a:spcAft>
                <a:spcPts val="0"/>
              </a:spcAft>
              <a:buClr>
                <a:srgbClr val="FFFFFF"/>
              </a:buClr>
              <a:buSzPts val="1400"/>
              <a:buFontTx/>
              <a:buChar char="-"/>
              <a:tabLst/>
              <a:defRPr/>
            </a:pPr>
            <a:r>
              <a:rPr kumimoji="0" lang="fr-FR" sz="1200" i="0" u="none" strike="noStrike" kern="0" cap="none" spc="0" normalizeH="0" baseline="0" noProof="0" dirty="0">
                <a:ln>
                  <a:noFill/>
                </a:ln>
                <a:effectLst/>
                <a:uLnTx/>
                <a:uFillTx/>
                <a:latin typeface="Century Gothic" panose="020B0502020202020204" pitchFamily="34" charset="0"/>
                <a:ea typeface="Calibri"/>
                <a:cs typeface="Calibri"/>
                <a:sym typeface="Calibri"/>
              </a:rPr>
              <a:t>- parole, langage, engagement social, contrôle de soi et de l’activité, et mémoire de travail,</a:t>
            </a:r>
            <a:br>
              <a:rPr kumimoji="0" lang="fr-FR" sz="1200" i="0" u="none" strike="noStrike" kern="0" cap="none" spc="0" normalizeH="0" baseline="0" noProof="0" dirty="0">
                <a:ln>
                  <a:noFill/>
                </a:ln>
                <a:effectLst/>
                <a:uLnTx/>
                <a:uFillTx/>
                <a:latin typeface="Century Gothic" panose="020B0502020202020204" pitchFamily="34" charset="0"/>
                <a:ea typeface="Calibri"/>
                <a:cs typeface="Calibri"/>
                <a:sym typeface="Calibri"/>
              </a:rPr>
            </a:br>
            <a:r>
              <a:rPr kumimoji="0" lang="fr-FR" sz="1200" i="0" u="none" strike="noStrike" kern="0" cap="none" spc="0" normalizeH="0" baseline="0" noProof="0" dirty="0">
                <a:ln>
                  <a:noFill/>
                </a:ln>
                <a:effectLst/>
                <a:uLnTx/>
                <a:uFillTx/>
                <a:latin typeface="Century Gothic" panose="020B0502020202020204" pitchFamily="34" charset="0"/>
                <a:ea typeface="Calibri"/>
                <a:cs typeface="Calibri"/>
                <a:sym typeface="Calibri"/>
              </a:rPr>
              <a:t>observation du comportement spontané et en réponse,</a:t>
            </a:r>
          </a:p>
          <a:p>
            <a:pPr marL="342900" marR="0" lvl="0" indent="-342900" algn="just"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fr-FR" sz="1200" i="0" u="none" strike="noStrike" kern="0" cap="none" spc="0" normalizeH="0" baseline="0" noProof="0" dirty="0">
                <a:ln>
                  <a:noFill/>
                </a:ln>
                <a:effectLst/>
                <a:uLnTx/>
                <a:uFillTx/>
                <a:latin typeface="Century Gothic" panose="020B0502020202020204" pitchFamily="34" charset="0"/>
                <a:ea typeface="Calibri"/>
                <a:cs typeface="Calibri"/>
                <a:sym typeface="Calibri"/>
              </a:rPr>
              <a:t>- apprentissage scolaire,</a:t>
            </a:r>
          </a:p>
          <a:p>
            <a:pPr marR="0" lvl="0" algn="just"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fr-FR" sz="1200" i="0" u="none" strike="noStrike" kern="0" cap="none" spc="0" normalizeH="0" baseline="0" noProof="0" dirty="0">
                <a:ln>
                  <a:noFill/>
                </a:ln>
                <a:effectLst/>
                <a:uLnTx/>
                <a:uFillTx/>
                <a:latin typeface="Century Gothic" panose="020B0502020202020204" pitchFamily="34" charset="0"/>
                <a:ea typeface="Calibri"/>
                <a:cs typeface="Calibri"/>
                <a:sym typeface="Calibri"/>
              </a:rPr>
              <a:t>- vérification de la réalisation des tests de dépistage standard (audition, vision).</a:t>
            </a:r>
          </a:p>
        </p:txBody>
      </p:sp>
      <p:sp>
        <p:nvSpPr>
          <p:cNvPr id="408" name="Google Shape;408;p15"/>
          <p:cNvSpPr txBox="1"/>
          <p:nvPr/>
        </p:nvSpPr>
        <p:spPr>
          <a:xfrm>
            <a:off x="9123460" y="3394068"/>
            <a:ext cx="2160000" cy="1072091"/>
          </a:xfrm>
          <a:prstGeom prst="rect">
            <a:avLst/>
          </a:prstGeom>
          <a:solidFill>
            <a:schemeClr val="accent2">
              <a:alpha val="69803"/>
            </a:schemeClr>
          </a:solidFill>
          <a:ln w="19050" cap="flat" cmpd="sng">
            <a:solidFill>
              <a:schemeClr val="accent2">
                <a:alpha val="60000"/>
              </a:schemeClr>
            </a:solidFill>
            <a:prstDash val="solid"/>
            <a:round/>
            <a:headEnd type="none" w="sm" len="sm"/>
            <a:tailEnd type="none" w="sm" len="sm"/>
          </a:ln>
        </p:spPr>
        <p:txBody>
          <a:bodyPr spcFirstLastPara="1" wrap="square" lIns="91425" tIns="45700" rIns="91425" bIns="45700" anchor="ctr" anchorCtr="0">
            <a:noAutofit/>
          </a:bodyPr>
          <a:lstStyle/>
          <a:p>
            <a:pPr marR="0" lvl="0" algn="ctr" defTabSz="914400" rtl="0" eaLnBrk="1" fontAlgn="auto" latinLnBrk="0" hangingPunct="1">
              <a:lnSpc>
                <a:spcPct val="100000"/>
              </a:lnSpc>
              <a:spcBef>
                <a:spcPts val="0"/>
              </a:spcBef>
              <a:spcAft>
                <a:spcPts val="0"/>
              </a:spcAft>
              <a:buClr>
                <a:srgbClr val="FFFFFF"/>
              </a:buClr>
              <a:buSzPts val="1400"/>
              <a:buFont typeface="Arial"/>
              <a:buNone/>
              <a:tabLst/>
              <a:defRPr/>
            </a:pPr>
            <a:r>
              <a:rPr lang="fr-FR" sz="1400" b="1" kern="0" dirty="0">
                <a:solidFill>
                  <a:srgbClr val="FFFFFF"/>
                </a:solidFill>
                <a:latin typeface="Calibri"/>
                <a:ea typeface="Calibri"/>
                <a:cs typeface="Calibri"/>
                <a:sym typeface="Calibri"/>
              </a:rPr>
              <a:t>P</a:t>
            </a:r>
            <a:r>
              <a:rPr kumimoji="0" lang="fr-FR" sz="1400" b="1" i="0" u="none" strike="noStrike" kern="0" cap="none" spc="0" normalizeH="0" baseline="0" noProof="0" dirty="0" err="1">
                <a:ln>
                  <a:noFill/>
                </a:ln>
                <a:solidFill>
                  <a:srgbClr val="FFFFFF"/>
                </a:solidFill>
                <a:effectLst/>
                <a:uLnTx/>
                <a:uFillTx/>
                <a:latin typeface="Calibri"/>
                <a:ea typeface="Calibri"/>
                <a:cs typeface="Calibri"/>
                <a:sym typeface="Calibri"/>
              </a:rPr>
              <a:t>roposition</a:t>
            </a:r>
            <a:r>
              <a:rPr kumimoji="0" lang="fr-FR" sz="1400" b="1" i="0" u="none" strike="noStrike" kern="0" cap="none" spc="0" normalizeH="0" baseline="0" noProof="0" dirty="0">
                <a:ln>
                  <a:noFill/>
                </a:ln>
                <a:solidFill>
                  <a:srgbClr val="FFFFFF"/>
                </a:solidFill>
                <a:effectLst/>
                <a:uLnTx/>
                <a:uFillTx/>
                <a:latin typeface="Calibri"/>
                <a:ea typeface="Calibri"/>
                <a:cs typeface="Calibri"/>
                <a:sym typeface="Calibri"/>
              </a:rPr>
              <a:t> de tests de repérages standardisés validés en fonction des résultats de l’évaluation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5" name="Google Shape;415;p15"/>
          <p:cNvSpPr txBox="1"/>
          <p:nvPr/>
        </p:nvSpPr>
        <p:spPr>
          <a:xfrm>
            <a:off x="908540" y="3382480"/>
            <a:ext cx="2160000" cy="1066665"/>
          </a:xfrm>
          <a:prstGeom prst="rect">
            <a:avLst/>
          </a:prstGeom>
          <a:solidFill>
            <a:schemeClr val="accent3">
              <a:alpha val="69803"/>
            </a:schemeClr>
          </a:solidFill>
          <a:ln w="19050" cap="flat" cmpd="sng">
            <a:solidFill>
              <a:schemeClr val="accent3">
                <a:alpha val="60000"/>
              </a:schemeClr>
            </a:solidFill>
            <a:prstDash val="solid"/>
            <a:round/>
            <a:headEnd type="none" w="sm" len="sm"/>
            <a:tailEnd type="none" w="sm" len="sm"/>
          </a:ln>
        </p:spPr>
        <p:txBody>
          <a:bodyPr spcFirstLastPara="1" wrap="square" lIns="91425" tIns="45700" rIns="91425" bIns="45700" anchor="ctr" anchorCtr="0">
            <a:noAutofit/>
          </a:bodyPr>
          <a:lstStyle/>
          <a:p>
            <a:pPr marR="0" lvl="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fr-FR" sz="1400" b="1" i="0" u="none" strike="noStrike" kern="0" cap="none" spc="0" normalizeH="0" baseline="0" noProof="0" dirty="0">
                <a:ln>
                  <a:noFill/>
                </a:ln>
                <a:solidFill>
                  <a:srgbClr val="FFFFFF"/>
                </a:solidFill>
                <a:effectLst/>
                <a:uLnTx/>
                <a:uFillTx/>
                <a:latin typeface="Calibri"/>
                <a:ea typeface="Calibri"/>
                <a:cs typeface="Calibri"/>
                <a:sym typeface="Calibri"/>
              </a:rPr>
              <a:t>Examen pédiatrique clinique complet (poids, taille, périmètre </a:t>
            </a:r>
            <a:r>
              <a:rPr kumimoji="0" lang="fr-FR" sz="1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crânien</a:t>
            </a:r>
            <a:r>
              <a:rPr kumimoji="0" lang="fr-FR" sz="1400" b="1" i="0" u="none" strike="noStrike" kern="0" cap="none" spc="0" normalizeH="0" baseline="0" noProof="0" dirty="0">
                <a:ln>
                  <a:noFill/>
                </a:ln>
                <a:solidFill>
                  <a:srgbClr val="FFFFFF"/>
                </a:solidFill>
                <a:effectLst/>
                <a:uLnTx/>
                <a:uFillTx/>
                <a:latin typeface="Calibri"/>
                <a:ea typeface="Calibri"/>
                <a:cs typeface="Calibri"/>
                <a:sym typeface="Calibri"/>
              </a:rPr>
              <a:t>, examen général).</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9" name="Google Shape;419;p15"/>
          <p:cNvSpPr txBox="1"/>
          <p:nvPr/>
        </p:nvSpPr>
        <p:spPr>
          <a:xfrm>
            <a:off x="4602638" y="1221182"/>
            <a:ext cx="3091387" cy="573184"/>
          </a:xfrm>
          <a:prstGeom prst="rect">
            <a:avLst/>
          </a:prstGeom>
          <a:solidFill>
            <a:schemeClr val="accent1">
              <a:alpha val="69803"/>
            </a:schemeClr>
          </a:solidFill>
          <a:ln w="19050" cap="flat" cmpd="sng">
            <a:solidFill>
              <a:schemeClr val="accent1">
                <a:alpha val="60000"/>
              </a:schemeClr>
            </a:solidFill>
            <a:prstDash val="solid"/>
            <a:round/>
            <a:headEnd type="none" w="sm" len="sm"/>
            <a:tailEnd type="none" w="sm" len="sm"/>
          </a:ln>
        </p:spPr>
        <p:txBody>
          <a:bodyPr spcFirstLastPara="1" wrap="square" lIns="91425" tIns="45700" rIns="91425" bIns="45700" anchor="ctr" anchorCtr="0">
            <a:noAutofit/>
          </a:bodyPr>
          <a:lstStyle/>
          <a:p>
            <a:pPr marR="0" lvl="0" algn="ct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Enfant haut </a:t>
            </a:r>
            <a:r>
              <a:rPr kumimoji="0" lang="en-US" sz="1400" b="1" i="0" u="none" strike="noStrike" kern="0" cap="none" spc="0" normalizeH="0" baseline="0" noProof="0" dirty="0" err="1">
                <a:ln>
                  <a:noFill/>
                </a:ln>
                <a:solidFill>
                  <a:srgbClr val="FFFFFF"/>
                </a:solidFill>
                <a:effectLst/>
                <a:uLnTx/>
                <a:uFillTx/>
                <a:latin typeface="Century Gothic" panose="020B0502020202020204" pitchFamily="34" charset="0"/>
                <a:ea typeface="Calibri"/>
                <a:cs typeface="Calibri"/>
                <a:sym typeface="Calibri"/>
              </a:rPr>
              <a:t>risque</a:t>
            </a: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 de TND</a:t>
            </a:r>
            <a:endParaRPr kumimoji="0" sz="14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420" name="Google Shape;420;p15"/>
          <p:cNvSpPr txBox="1"/>
          <p:nvPr/>
        </p:nvSpPr>
        <p:spPr>
          <a:xfrm>
            <a:off x="4602637" y="1750269"/>
            <a:ext cx="3091387" cy="707504"/>
          </a:xfrm>
          <a:prstGeom prst="rect">
            <a:avLst/>
          </a:prstGeom>
          <a:noFill/>
          <a:ln w="19050" cap="flat" cmpd="sng">
            <a:solidFill>
              <a:schemeClr val="accent1">
                <a:alpha val="60000"/>
              </a:schemeClr>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defTabSz="914400" rtl="0" eaLnBrk="1" fontAlgn="auto" latinLnBrk="0" hangingPunct="1">
              <a:lnSpc>
                <a:spcPct val="100000"/>
              </a:lnSpc>
              <a:spcBef>
                <a:spcPts val="0"/>
              </a:spcBef>
              <a:spcAft>
                <a:spcPts val="0"/>
              </a:spcAft>
              <a:buClr>
                <a:srgbClr val="FFFFFF"/>
              </a:buClr>
              <a:buSzPts val="1400"/>
              <a:buFont typeface="Arial"/>
              <a:buNone/>
              <a:tabLst/>
              <a:defRPr/>
            </a:pPr>
            <a:r>
              <a:rPr lang="fr-FR" sz="1100" dirty="0">
                <a:effectLst/>
                <a:latin typeface="Century Gothic" panose="020B0502020202020204" pitchFamily="34" charset="0"/>
              </a:rPr>
              <a:t>rechercher des signes d’alerte au cours d’une consultation spécialisée en neurodéveloppement</a:t>
            </a:r>
            <a:endParaRPr kumimoji="0" lang="en-US" sz="900" b="0" i="0" u="none" strike="noStrike" kern="0" cap="none" spc="0" normalizeH="0" baseline="0" noProof="0" dirty="0">
              <a:ln>
                <a:noFill/>
              </a:ln>
              <a:effectLst/>
              <a:uLnTx/>
              <a:uFillTx/>
              <a:latin typeface="Century Gothic" panose="020B0502020202020204" pitchFamily="34" charset="0"/>
              <a:cs typeface="Arial"/>
              <a:sym typeface="Arial"/>
            </a:endParaRPr>
          </a:p>
        </p:txBody>
      </p:sp>
      <p:sp>
        <p:nvSpPr>
          <p:cNvPr id="421" name="Google Shape;421;p15"/>
          <p:cNvSpPr txBox="1"/>
          <p:nvPr/>
        </p:nvSpPr>
        <p:spPr>
          <a:xfrm>
            <a:off x="8209724" y="1858903"/>
            <a:ext cx="3548271" cy="981522"/>
          </a:xfrm>
          <a:prstGeom prst="rect">
            <a:avLst/>
          </a:prstGeom>
          <a:solidFill>
            <a:schemeClr val="accent2">
              <a:alpha val="69803"/>
            </a:schemeClr>
          </a:solidFill>
          <a:ln w="19050" cap="flat" cmpd="sng">
            <a:solidFill>
              <a:schemeClr val="accent2">
                <a:alpha val="60000"/>
              </a:schemeClr>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defTabSz="914400" rtl="0" eaLnBrk="1" fontAlgn="auto" latinLnBrk="0" hangingPunct="1">
              <a:lnSpc>
                <a:spcPct val="100000"/>
              </a:lnSpc>
              <a:spcBef>
                <a:spcPts val="0"/>
              </a:spcBef>
              <a:spcAft>
                <a:spcPts val="0"/>
              </a:spcAft>
              <a:buClr>
                <a:srgbClr val="FFFFFF"/>
              </a:buClr>
              <a:buSzPts val="1400"/>
              <a:buFont typeface="Arial"/>
              <a:buNone/>
              <a:tabLst/>
              <a:defRPr/>
            </a:pPr>
            <a:r>
              <a:rPr lang="fr-FR" sz="1400" b="1" kern="0" dirty="0">
                <a:solidFill>
                  <a:srgbClr val="FFFFFF"/>
                </a:solidFill>
                <a:latin typeface="Calibri"/>
                <a:ea typeface="Calibri"/>
                <a:cs typeface="Calibri"/>
                <a:sym typeface="Calibri"/>
              </a:rPr>
              <a:t>Pour a</a:t>
            </a:r>
            <a:r>
              <a:rPr kumimoji="0" lang="fr-FR" sz="1400" b="1" i="0" u="none" strike="noStrike" kern="0" cap="none" spc="0" normalizeH="0" baseline="0" noProof="0" dirty="0" err="1">
                <a:ln>
                  <a:noFill/>
                </a:ln>
                <a:solidFill>
                  <a:srgbClr val="FFFFFF"/>
                </a:solidFill>
                <a:effectLst/>
                <a:uLnTx/>
                <a:uFillTx/>
                <a:latin typeface="Calibri"/>
                <a:ea typeface="Calibri"/>
                <a:cs typeface="Calibri"/>
                <a:sym typeface="Calibri"/>
              </a:rPr>
              <a:t>ffirmer</a:t>
            </a:r>
            <a:r>
              <a:rPr kumimoji="0" lang="fr-FR" sz="1400" b="1" i="0" u="none" strike="noStrike" kern="0" cap="none" spc="0" normalizeH="0" baseline="0" noProof="0" dirty="0">
                <a:ln>
                  <a:noFill/>
                </a:ln>
                <a:solidFill>
                  <a:srgbClr val="FFFFFF"/>
                </a:solidFill>
                <a:effectLst/>
                <a:uLnTx/>
                <a:uFillTx/>
                <a:latin typeface="Calibri"/>
                <a:ea typeface="Calibri"/>
                <a:cs typeface="Calibri"/>
                <a:sym typeface="Calibri"/>
              </a:rPr>
              <a:t> ou infirmer une anomalie de la trajectoire développementale et d’établir le caractère pathologique ou non de ce décalage</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ZoneTexte 1">
            <a:extLst>
              <a:ext uri="{FF2B5EF4-FFF2-40B4-BE49-F238E27FC236}">
                <a16:creationId xmlns:a16="http://schemas.microsoft.com/office/drawing/2014/main" id="{FE5712A2-204C-6811-D120-E0E52F27A774}"/>
              </a:ext>
            </a:extLst>
          </p:cNvPr>
          <p:cNvSpPr txBox="1"/>
          <p:nvPr/>
        </p:nvSpPr>
        <p:spPr>
          <a:xfrm>
            <a:off x="1254916" y="317333"/>
            <a:ext cx="10585300" cy="1184940"/>
          </a:xfrm>
          <a:prstGeom prst="rect">
            <a:avLst/>
          </a:prstGeom>
          <a:noFill/>
        </p:spPr>
        <p:txBody>
          <a:bodyPr wrap="square">
            <a:spAutoFit/>
          </a:bodyPr>
          <a:lstStyle/>
          <a:p>
            <a:r>
              <a:rPr lang="fr-FR" sz="3100" dirty="0">
                <a:solidFill>
                  <a:srgbClr val="ED7D31"/>
                </a:solidFill>
                <a:latin typeface="Century Gothic" panose="020B0502020202020204" pitchFamily="34" charset="0"/>
                <a:ea typeface="+mj-ea"/>
                <a:cs typeface="+mj-cs"/>
              </a:rPr>
              <a:t>Consultation spécialisée en neurodéveloppement </a:t>
            </a:r>
            <a:r>
              <a:rPr lang="fr-FR" sz="2000" dirty="0">
                <a:solidFill>
                  <a:srgbClr val="ED7D31"/>
                </a:solidFill>
                <a:latin typeface="Century Gothic" panose="020B0502020202020204" pitchFamily="34" charset="0"/>
                <a:ea typeface="+mj-ea"/>
                <a:cs typeface="+mj-cs"/>
              </a:rPr>
              <a:t>(CTE)</a:t>
            </a:r>
            <a:br>
              <a:rPr lang="fr-FR" sz="4000" b="1" dirty="0">
                <a:solidFill>
                  <a:schemeClr val="accent2"/>
                </a:solidFill>
                <a:latin typeface="+mj-lt"/>
                <a:ea typeface="+mj-ea"/>
                <a:cs typeface="+mj-cs"/>
              </a:rPr>
            </a:br>
            <a:endParaRPr lang="fr-FR" sz="4000" b="1" dirty="0">
              <a:solidFill>
                <a:schemeClr val="accent2"/>
              </a:solidFill>
              <a:latin typeface="+mj-lt"/>
              <a:ea typeface="+mj-ea"/>
              <a:cs typeface="+mj-cs"/>
            </a:endParaRPr>
          </a:p>
        </p:txBody>
      </p:sp>
      <p:sp>
        <p:nvSpPr>
          <p:cNvPr id="3" name="Flèche : droite 2">
            <a:extLst>
              <a:ext uri="{FF2B5EF4-FFF2-40B4-BE49-F238E27FC236}">
                <a16:creationId xmlns:a16="http://schemas.microsoft.com/office/drawing/2014/main" id="{3469677D-5751-9F2C-073D-2CCF45619F68}"/>
              </a:ext>
            </a:extLst>
          </p:cNvPr>
          <p:cNvSpPr/>
          <p:nvPr/>
        </p:nvSpPr>
        <p:spPr>
          <a:xfrm>
            <a:off x="7665263" y="3943746"/>
            <a:ext cx="1077239" cy="384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6B55F6C-6AD1-0AD0-C889-207682452383}"/>
              </a:ext>
            </a:extLst>
          </p:cNvPr>
          <p:cNvPicPr>
            <a:picLocks noChangeAspect="1"/>
          </p:cNvPicPr>
          <p:nvPr/>
        </p:nvPicPr>
        <p:blipFill>
          <a:blip r:embed="rId3"/>
          <a:stretch>
            <a:fillRect/>
          </a:stretch>
        </p:blipFill>
        <p:spPr>
          <a:xfrm>
            <a:off x="6193173" y="16192"/>
            <a:ext cx="4454348" cy="6232208"/>
          </a:xfrm>
          <a:prstGeom prst="rect">
            <a:avLst/>
          </a:prstGeom>
        </p:spPr>
      </p:pic>
      <p:pic>
        <p:nvPicPr>
          <p:cNvPr id="7" name="Image 6">
            <a:extLst>
              <a:ext uri="{FF2B5EF4-FFF2-40B4-BE49-F238E27FC236}">
                <a16:creationId xmlns:a16="http://schemas.microsoft.com/office/drawing/2014/main" id="{C426D337-19AC-8595-0B5B-71618DBC4AD0}"/>
              </a:ext>
            </a:extLst>
          </p:cNvPr>
          <p:cNvPicPr>
            <a:picLocks noChangeAspect="1"/>
          </p:cNvPicPr>
          <p:nvPr/>
        </p:nvPicPr>
        <p:blipFill>
          <a:blip r:embed="rId4"/>
          <a:stretch>
            <a:fillRect/>
          </a:stretch>
        </p:blipFill>
        <p:spPr>
          <a:xfrm>
            <a:off x="2204140" y="16192"/>
            <a:ext cx="3860408" cy="6232208"/>
          </a:xfrm>
          <a:prstGeom prst="rect">
            <a:avLst/>
          </a:prstGeom>
        </p:spPr>
      </p:pic>
      <p:sp>
        <p:nvSpPr>
          <p:cNvPr id="9" name="ZoneTexte 8">
            <a:extLst>
              <a:ext uri="{FF2B5EF4-FFF2-40B4-BE49-F238E27FC236}">
                <a16:creationId xmlns:a16="http://schemas.microsoft.com/office/drawing/2014/main" id="{72DED060-80A1-F176-DB08-0D220A05D0D6}"/>
              </a:ext>
            </a:extLst>
          </p:cNvPr>
          <p:cNvSpPr txBox="1"/>
          <p:nvPr/>
        </p:nvSpPr>
        <p:spPr>
          <a:xfrm>
            <a:off x="174171" y="1690688"/>
            <a:ext cx="2029968" cy="1200329"/>
          </a:xfrm>
          <a:prstGeom prst="rect">
            <a:avLst/>
          </a:prstGeom>
          <a:noFill/>
        </p:spPr>
        <p:txBody>
          <a:bodyPr wrap="square" rtlCol="0">
            <a:spAutoFit/>
          </a:bodyPr>
          <a:lstStyle/>
          <a:p>
            <a:r>
              <a:rPr lang="fr-FR" dirty="0">
                <a:solidFill>
                  <a:srgbClr val="EB6608"/>
                </a:solidFill>
                <a:latin typeface="Century Gothic" panose="020B0502020202020204" pitchFamily="34" charset="0"/>
              </a:rPr>
              <a:t>Test de développement de DENVER</a:t>
            </a:r>
          </a:p>
          <a:p>
            <a:endParaRPr lang="fr-FR" dirty="0">
              <a:latin typeface="Century Gothic" panose="020B0502020202020204" pitchFamily="34" charset="0"/>
            </a:endParaRPr>
          </a:p>
        </p:txBody>
      </p:sp>
    </p:spTree>
    <p:extLst>
      <p:ext uri="{BB962C8B-B14F-4D97-AF65-F5344CB8AC3E}">
        <p14:creationId xmlns:p14="http://schemas.microsoft.com/office/powerpoint/2010/main" val="325392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1627E9-82AF-F7AD-6D8B-4E8629892F00}"/>
              </a:ext>
            </a:extLst>
          </p:cNvPr>
          <p:cNvPicPr>
            <a:picLocks noChangeAspect="1"/>
          </p:cNvPicPr>
          <p:nvPr/>
        </p:nvPicPr>
        <p:blipFill>
          <a:blip r:embed="rId3"/>
          <a:stretch>
            <a:fillRect/>
          </a:stretch>
        </p:blipFill>
        <p:spPr>
          <a:xfrm>
            <a:off x="1155615" y="78174"/>
            <a:ext cx="9880769" cy="6144493"/>
          </a:xfrm>
          <a:prstGeom prst="rect">
            <a:avLst/>
          </a:prstGeom>
        </p:spPr>
      </p:pic>
    </p:spTree>
    <p:extLst>
      <p:ext uri="{BB962C8B-B14F-4D97-AF65-F5344CB8AC3E}">
        <p14:creationId xmlns:p14="http://schemas.microsoft.com/office/powerpoint/2010/main" val="36068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C66BEDB-FA0D-643F-74A4-AADD05CBBE50}"/>
              </a:ext>
            </a:extLst>
          </p:cNvPr>
          <p:cNvPicPr>
            <a:picLocks noChangeAspect="1"/>
          </p:cNvPicPr>
          <p:nvPr/>
        </p:nvPicPr>
        <p:blipFill rotWithShape="1">
          <a:blip r:embed="rId3"/>
          <a:srcRect b="2007"/>
          <a:stretch/>
        </p:blipFill>
        <p:spPr>
          <a:xfrm>
            <a:off x="2530751" y="892491"/>
            <a:ext cx="7130498" cy="5345750"/>
          </a:xfrm>
          <a:prstGeom prst="rect">
            <a:avLst/>
          </a:prstGeom>
        </p:spPr>
      </p:pic>
      <p:sp>
        <p:nvSpPr>
          <p:cNvPr id="6" name="ZoneTexte 5">
            <a:extLst>
              <a:ext uri="{FF2B5EF4-FFF2-40B4-BE49-F238E27FC236}">
                <a16:creationId xmlns:a16="http://schemas.microsoft.com/office/drawing/2014/main" id="{46F445AE-313A-972A-294A-18B36A84FA37}"/>
              </a:ext>
            </a:extLst>
          </p:cNvPr>
          <p:cNvSpPr txBox="1"/>
          <p:nvPr/>
        </p:nvSpPr>
        <p:spPr>
          <a:xfrm>
            <a:off x="2140910" y="134572"/>
            <a:ext cx="10308771" cy="11849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100" dirty="0">
                <a:solidFill>
                  <a:srgbClr val="ED7D31"/>
                </a:solidFill>
                <a:latin typeface="Century Gothic" panose="020B0502020202020204" pitchFamily="34" charset="0"/>
                <a:ea typeface="+mj-ea"/>
                <a:cs typeface="+mj-cs"/>
              </a:rPr>
              <a:t>Chemin clinique recommandé suite CTE</a:t>
            </a:r>
            <a:br>
              <a:rPr kumimoji="0" lang="fr-FR" sz="4000" b="1" i="0" u="none" strike="noStrike" kern="1200" cap="none" spc="0" normalizeH="0" baseline="0" noProof="0" dirty="0">
                <a:ln>
                  <a:noFill/>
                </a:ln>
                <a:solidFill>
                  <a:srgbClr val="ED7D31"/>
                </a:solidFill>
                <a:effectLst/>
                <a:uLnTx/>
                <a:uFillTx/>
                <a:latin typeface="Calibri Light" panose="020F0302020204030204"/>
                <a:ea typeface="+mn-ea"/>
                <a:cs typeface="+mn-cs"/>
              </a:rPr>
            </a:br>
            <a:endParaRPr kumimoji="0" lang="fr-FR" sz="4000" b="1" i="0" u="none" strike="noStrike" kern="1200" cap="none" spc="0" normalizeH="0" baseline="0" noProof="0" dirty="0">
              <a:ln>
                <a:noFill/>
              </a:ln>
              <a:solidFill>
                <a:srgbClr val="ED7D31"/>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4943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2CD661-8730-54D7-FBCF-39A05DCD4C57}"/>
              </a:ext>
            </a:extLst>
          </p:cNvPr>
          <p:cNvPicPr>
            <a:picLocks noChangeAspect="1"/>
          </p:cNvPicPr>
          <p:nvPr/>
        </p:nvPicPr>
        <p:blipFill>
          <a:blip r:embed="rId3"/>
          <a:stretch>
            <a:fillRect/>
          </a:stretch>
        </p:blipFill>
        <p:spPr>
          <a:xfrm>
            <a:off x="-88645" y="107047"/>
            <a:ext cx="7127880" cy="4239485"/>
          </a:xfrm>
          <a:prstGeom prst="rect">
            <a:avLst/>
          </a:prstGeom>
        </p:spPr>
      </p:pic>
      <p:pic>
        <p:nvPicPr>
          <p:cNvPr id="4" name="Image 3">
            <a:extLst>
              <a:ext uri="{FF2B5EF4-FFF2-40B4-BE49-F238E27FC236}">
                <a16:creationId xmlns:a16="http://schemas.microsoft.com/office/drawing/2014/main" id="{78DCC9C3-6B81-21D7-F4BA-1579418671A0}"/>
              </a:ext>
            </a:extLst>
          </p:cNvPr>
          <p:cNvPicPr>
            <a:picLocks noChangeAspect="1"/>
          </p:cNvPicPr>
          <p:nvPr/>
        </p:nvPicPr>
        <p:blipFill>
          <a:blip r:embed="rId4"/>
          <a:stretch>
            <a:fillRect/>
          </a:stretch>
        </p:blipFill>
        <p:spPr>
          <a:xfrm>
            <a:off x="5720080" y="2759473"/>
            <a:ext cx="5262880" cy="330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83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630978"/>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0" y="2743200"/>
            <a:ext cx="12192000" cy="1064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600" b="1" dirty="0">
                <a:solidFill>
                  <a:schemeClr val="bg1"/>
                </a:solidFill>
                <a:latin typeface="Century Gothic" panose="020B0502020202020204" pitchFamily="34" charset="0"/>
              </a:rPr>
              <a:t>Anamnèse développementale</a:t>
            </a:r>
            <a:endParaRPr lang="fr-FR" sz="4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0338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9731E6-8062-4DCD-84BF-1E448DFDFCA5}"/>
              </a:ext>
            </a:extLst>
          </p:cNvPr>
          <p:cNvSpPr>
            <a:spLocks noGrp="1"/>
          </p:cNvSpPr>
          <p:nvPr>
            <p:ph type="title"/>
          </p:nvPr>
        </p:nvSpPr>
        <p:spPr>
          <a:xfrm>
            <a:off x="645065" y="1463040"/>
            <a:ext cx="3796306" cy="2690949"/>
          </a:xfrm>
        </p:spPr>
        <p:txBody>
          <a:bodyPr anchor="t">
            <a:normAutofit/>
          </a:bodyPr>
          <a:lstStyle/>
          <a:p>
            <a:r>
              <a:rPr lang="fr-FR" sz="4800" dirty="0">
                <a:latin typeface="Century Gothic" panose="020B0502020202020204" pitchFamily="34" charset="0"/>
                <a:ea typeface="+mn-ea"/>
                <a:cs typeface="+mn-cs"/>
              </a:rPr>
              <a:t>Modalités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C48CB2E-C762-479B-8599-AFC4CE6ED0FE}"/>
              </a:ext>
            </a:extLst>
          </p:cNvPr>
          <p:cNvSpPr>
            <a:spLocks noGrp="1"/>
          </p:cNvSpPr>
          <p:nvPr>
            <p:ph idx="1"/>
          </p:nvPr>
        </p:nvSpPr>
        <p:spPr>
          <a:xfrm>
            <a:off x="5448822" y="1152395"/>
            <a:ext cx="5749783" cy="4611091"/>
          </a:xfrm>
        </p:spPr>
        <p:txBody>
          <a:bodyPr anchor="t">
            <a:normAutofit/>
          </a:bodyPr>
          <a:lstStyle/>
          <a:p>
            <a:r>
              <a:rPr lang="fr-FR" sz="2200" dirty="0">
                <a:latin typeface="Century Gothic" panose="020B0502020202020204" pitchFamily="34" charset="0"/>
              </a:rPr>
              <a:t>Entretien avec l’enfant et ses parents.</a:t>
            </a:r>
          </a:p>
          <a:p>
            <a:endParaRPr lang="fr-FR" sz="2200" dirty="0">
              <a:latin typeface="Century Gothic" panose="020B0502020202020204" pitchFamily="34" charset="0"/>
            </a:endParaRPr>
          </a:p>
          <a:p>
            <a:r>
              <a:rPr lang="fr-FR" sz="2200" dirty="0">
                <a:latin typeface="Century Gothic" panose="020B0502020202020204" pitchFamily="34" charset="0"/>
              </a:rPr>
              <a:t>Questionnaire semi-dirigé qui doit vous renseigner sur toutes informations pouvant aider au diagnostic différentiel afin d’avoir une vue la plus globale possible des difficultés de l’enfant à l’école et à la maison.</a:t>
            </a:r>
          </a:p>
          <a:p>
            <a:endParaRPr lang="fr-FR" sz="2200" dirty="0">
              <a:latin typeface="Century Gothic" panose="020B0502020202020204" pitchFamily="34" charset="0"/>
            </a:endParaRPr>
          </a:p>
          <a:p>
            <a:r>
              <a:rPr lang="fr-FR" sz="2200" dirty="0">
                <a:latin typeface="Century Gothic" panose="020B0502020202020204" pitchFamily="34" charset="0"/>
              </a:rPr>
              <a:t>Confrontation nécessaire des points de vue en s’appuyant sur les écrits des professionnels, le carnet de santé, les livrets scolaires, les cahiers…</a:t>
            </a:r>
          </a:p>
          <a:p>
            <a:endParaRPr lang="fr-FR" sz="2200" dirty="0"/>
          </a:p>
        </p:txBody>
      </p:sp>
      <p:pic>
        <p:nvPicPr>
          <p:cNvPr id="4" name="Image 3" descr="Une image contenant logo&#10;&#10;Description générée automatiquement">
            <a:extLst>
              <a:ext uri="{FF2B5EF4-FFF2-40B4-BE49-F238E27FC236}">
                <a16:creationId xmlns:a16="http://schemas.microsoft.com/office/drawing/2014/main" id="{6C62854B-118E-ACF9-BBB9-B1094BF40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
        <p:nvSpPr>
          <p:cNvPr id="5" name="ZoneTexte 7">
            <a:extLst>
              <a:ext uri="{FF2B5EF4-FFF2-40B4-BE49-F238E27FC236}">
                <a16:creationId xmlns:a16="http://schemas.microsoft.com/office/drawing/2014/main" id="{50687AF0-FBF2-4480-1DA4-577A39728AE8}"/>
              </a:ext>
            </a:extLst>
          </p:cNvPr>
          <p:cNvSpPr txBox="1"/>
          <p:nvPr/>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Tree>
    <p:extLst>
      <p:ext uri="{BB962C8B-B14F-4D97-AF65-F5344CB8AC3E}">
        <p14:creationId xmlns:p14="http://schemas.microsoft.com/office/powerpoint/2010/main" val="687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79731E6-8062-4DCD-84BF-1E448DFDFCA5}"/>
              </a:ext>
            </a:extLst>
          </p:cNvPr>
          <p:cNvSpPr>
            <a:spLocks noGrp="1"/>
          </p:cNvSpPr>
          <p:nvPr>
            <p:ph type="title"/>
          </p:nvPr>
        </p:nvSpPr>
        <p:spPr>
          <a:xfrm>
            <a:off x="336301" y="354959"/>
            <a:ext cx="3796306" cy="852436"/>
          </a:xfrm>
        </p:spPr>
        <p:txBody>
          <a:bodyPr anchor="t">
            <a:normAutofit/>
          </a:bodyPr>
          <a:lstStyle/>
          <a:p>
            <a:r>
              <a:rPr lang="fr-FR" sz="4800" dirty="0">
                <a:latin typeface="Century Gothic" panose="020B0502020202020204" pitchFamily="34" charset="0"/>
                <a:ea typeface="+mn-ea"/>
                <a:cs typeface="+mn-cs"/>
              </a:rPr>
              <a:t>Trame</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3C48CB2E-C762-479B-8599-AFC4CE6ED0FE}"/>
              </a:ext>
            </a:extLst>
          </p:cNvPr>
          <p:cNvSpPr>
            <a:spLocks noGrp="1"/>
          </p:cNvSpPr>
          <p:nvPr>
            <p:ph idx="1"/>
          </p:nvPr>
        </p:nvSpPr>
        <p:spPr>
          <a:xfrm>
            <a:off x="5448822" y="1064712"/>
            <a:ext cx="6404464" cy="5205459"/>
          </a:xfrm>
        </p:spPr>
        <p:txBody>
          <a:bodyPr anchor="t">
            <a:normAutofit/>
          </a:bodyPr>
          <a:lstStyle/>
          <a:p>
            <a:r>
              <a:rPr lang="fr-FR" sz="2400" dirty="0">
                <a:latin typeface="Century Gothic" panose="020B0502020202020204" pitchFamily="34" charset="0"/>
              </a:rPr>
              <a:t>Antécédents = facteurs de risques (p.8)</a:t>
            </a:r>
          </a:p>
          <a:p>
            <a:endParaRPr lang="fr-FR" sz="2400" dirty="0">
              <a:latin typeface="Century Gothic" panose="020B0502020202020204" pitchFamily="34" charset="0"/>
            </a:endParaRPr>
          </a:p>
          <a:p>
            <a:r>
              <a:rPr lang="fr-FR" sz="2400" dirty="0">
                <a:latin typeface="Century Gothic" panose="020B0502020202020204" pitchFamily="34" charset="0"/>
              </a:rPr>
              <a:t>Comportements inadaptés (p.9 et +)</a:t>
            </a:r>
          </a:p>
          <a:p>
            <a:endParaRPr lang="fr-FR" sz="2400" dirty="0">
              <a:latin typeface="Century Gothic" panose="020B0502020202020204" pitchFamily="34" charset="0"/>
            </a:endParaRPr>
          </a:p>
          <a:p>
            <a:r>
              <a:rPr lang="fr-FR" sz="2400" dirty="0">
                <a:latin typeface="Century Gothic" panose="020B0502020202020204" pitchFamily="34" charset="0"/>
              </a:rPr>
              <a:t>Domaines selon l’âge : </a:t>
            </a:r>
          </a:p>
          <a:p>
            <a:pPr marL="0" indent="0">
              <a:buNone/>
            </a:pPr>
            <a:r>
              <a:rPr lang="fr-FR" sz="2400" dirty="0">
                <a:latin typeface="Century Gothic" panose="020B0502020202020204" pitchFamily="34" charset="0"/>
              </a:rPr>
              <a:t>	- MOTRICITE GLOBALE / POSTURALE</a:t>
            </a:r>
          </a:p>
          <a:p>
            <a:pPr marL="0" indent="0">
              <a:buNone/>
            </a:pPr>
            <a:r>
              <a:rPr lang="fr-FR" sz="2400" dirty="0">
                <a:latin typeface="Century Gothic" panose="020B0502020202020204" pitchFamily="34" charset="0"/>
              </a:rPr>
              <a:t>	- MOTRICITE FINE</a:t>
            </a:r>
          </a:p>
          <a:p>
            <a:pPr marL="0" indent="0">
              <a:buNone/>
            </a:pPr>
            <a:r>
              <a:rPr lang="fr-FR" sz="2400" dirty="0">
                <a:latin typeface="Century Gothic" panose="020B0502020202020204" pitchFamily="34" charset="0"/>
              </a:rPr>
              <a:t>	- LANGAGE </a:t>
            </a:r>
            <a:r>
              <a:rPr lang="fr-FR" sz="1800" dirty="0">
                <a:latin typeface="Century Gothic" panose="020B0502020202020204" pitchFamily="34" charset="0"/>
              </a:rPr>
              <a:t>(compréhension et expression)</a:t>
            </a:r>
          </a:p>
          <a:p>
            <a:pPr marL="0" indent="0">
              <a:buNone/>
            </a:pPr>
            <a:r>
              <a:rPr lang="fr-FR" sz="2400" dirty="0">
                <a:latin typeface="Century Gothic" panose="020B0502020202020204" pitchFamily="34" charset="0"/>
              </a:rPr>
              <a:t>	- SOCIALISATION</a:t>
            </a:r>
          </a:p>
          <a:p>
            <a:pPr marL="0" indent="0">
              <a:buNone/>
            </a:pPr>
            <a:r>
              <a:rPr lang="fr-FR" sz="2400" dirty="0">
                <a:latin typeface="Century Gothic" panose="020B0502020202020204" pitchFamily="34" charset="0"/>
              </a:rPr>
              <a:t>	- COGNITION</a:t>
            </a:r>
          </a:p>
          <a:p>
            <a:endParaRPr lang="fr-FR" sz="2200" dirty="0"/>
          </a:p>
        </p:txBody>
      </p:sp>
      <p:pic>
        <p:nvPicPr>
          <p:cNvPr id="5" name="Image 4" descr="Une image contenant logo&#10;&#10;Description générée automatiquement">
            <a:extLst>
              <a:ext uri="{FF2B5EF4-FFF2-40B4-BE49-F238E27FC236}">
                <a16:creationId xmlns:a16="http://schemas.microsoft.com/office/drawing/2014/main" id="{B9055DC2-48C8-B3A6-D6A9-26664EB1C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636" y="5816081"/>
            <a:ext cx="1870364" cy="1052080"/>
          </a:xfrm>
          <a:prstGeom prst="rect">
            <a:avLst/>
          </a:prstGeom>
        </p:spPr>
      </p:pic>
      <p:pic>
        <p:nvPicPr>
          <p:cNvPr id="7" name="Image 6">
            <a:extLst>
              <a:ext uri="{FF2B5EF4-FFF2-40B4-BE49-F238E27FC236}">
                <a16:creationId xmlns:a16="http://schemas.microsoft.com/office/drawing/2014/main" id="{EE094193-B99E-97AE-EDE8-F3CA00892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039" y="1340887"/>
            <a:ext cx="1425525" cy="2087795"/>
          </a:xfrm>
          <a:prstGeom prst="rect">
            <a:avLst/>
          </a:prstGeom>
        </p:spPr>
      </p:pic>
      <p:sp>
        <p:nvSpPr>
          <p:cNvPr id="4" name="ZoneTexte 7">
            <a:extLst>
              <a:ext uri="{FF2B5EF4-FFF2-40B4-BE49-F238E27FC236}">
                <a16:creationId xmlns:a16="http://schemas.microsoft.com/office/drawing/2014/main" id="{E8837162-EFB1-DE6D-A651-6346AAE98FD0}"/>
              </a:ext>
            </a:extLst>
          </p:cNvPr>
          <p:cNvSpPr txBox="1"/>
          <p:nvPr/>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err="1">
                <a:ln>
                  <a:noFill/>
                </a:ln>
                <a:solidFill>
                  <a:srgbClr val="EB6608"/>
                </a:solidFill>
                <a:effectLst/>
                <a:uLnTx/>
                <a:uFillTx/>
                <a:latin typeface="Century Gothic" panose="020B0502020202020204" pitchFamily="34" charset="0"/>
                <a:ea typeface="+mn-ea"/>
                <a:cs typeface="+mn-cs"/>
              </a:rPr>
              <a:t>Coridys</a:t>
            </a:r>
            <a:r>
              <a:rPr kumimoji="0" lang="fr-FR" sz="900" b="0" i="0" u="none" strike="noStrike" kern="1200" cap="none" spc="0" normalizeH="0" baseline="0" noProof="0" dirty="0">
                <a:ln>
                  <a:noFill/>
                </a:ln>
                <a:solidFill>
                  <a:srgbClr val="EB6608"/>
                </a:solidFill>
                <a:effectLst/>
                <a:uLnTx/>
                <a:uFillTx/>
                <a:latin typeface="Century Gothic" panose="020B0502020202020204" pitchFamily="34" charset="0"/>
                <a:ea typeface="+mn-ea"/>
                <a:cs typeface="+mn-cs"/>
              </a:rPr>
              <a:t> Formation - © Tous droits réservés - Les Troubles du </a:t>
            </a:r>
            <a:r>
              <a:rPr kumimoji="0" lang="fr-FR" sz="900" b="0" i="0" u="none" strike="noStrike" kern="1200" cap="none" spc="0" normalizeH="0" baseline="0" noProof="0" dirty="0" err="1">
                <a:ln>
                  <a:noFill/>
                </a:ln>
                <a:solidFill>
                  <a:srgbClr val="EB6608"/>
                </a:solidFill>
                <a:effectLst/>
                <a:uLnTx/>
                <a:uFillTx/>
                <a:latin typeface="Century Gothic" panose="020B0502020202020204" pitchFamily="34" charset="0"/>
                <a:ea typeface="+mn-ea"/>
                <a:cs typeface="+mn-cs"/>
              </a:rPr>
              <a:t>Neuro-Développement</a:t>
            </a:r>
            <a:r>
              <a:rPr kumimoji="0" lang="fr-FR" sz="900" b="0" i="0" u="none" strike="noStrike" kern="1200" cap="none" spc="0" normalizeH="0" baseline="0" noProof="0" dirty="0">
                <a:ln>
                  <a:noFill/>
                </a:ln>
                <a:solidFill>
                  <a:srgbClr val="EB6608"/>
                </a:solidFill>
                <a:effectLst/>
                <a:uLnTx/>
                <a:uFillTx/>
                <a:latin typeface="Century Gothic" panose="020B0502020202020204" pitchFamily="34" charset="0"/>
                <a:ea typeface="+mn-ea"/>
                <a:cs typeface="+mn-cs"/>
              </a:rPr>
              <a:t> - Séquence 1</a:t>
            </a:r>
          </a:p>
        </p:txBody>
      </p:sp>
    </p:spTree>
    <p:extLst>
      <p:ext uri="{BB962C8B-B14F-4D97-AF65-F5344CB8AC3E}">
        <p14:creationId xmlns:p14="http://schemas.microsoft.com/office/powerpoint/2010/main" val="11109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9AA3A-02D0-00B9-6C13-4B1C72DFD9A7}"/>
              </a:ext>
            </a:extLst>
          </p:cNvPr>
          <p:cNvSpPr>
            <a:spLocks noGrp="1"/>
          </p:cNvSpPr>
          <p:nvPr>
            <p:ph type="title"/>
          </p:nvPr>
        </p:nvSpPr>
        <p:spPr/>
        <p:txBody>
          <a:bodyPr>
            <a:normAutofit fontScale="90000"/>
          </a:bodyPr>
          <a:lstStyle/>
          <a:p>
            <a:r>
              <a:rPr lang="fr-FR" sz="4000" dirty="0">
                <a:solidFill>
                  <a:schemeClr val="accent2"/>
                </a:solidFill>
                <a:latin typeface="Century Gothic" panose="020B0502020202020204" pitchFamily="34" charset="0"/>
                <a:ea typeface="+mn-ea"/>
                <a:cs typeface="+mn-cs"/>
              </a:rPr>
              <a:t>La stratégie nationale pour </a:t>
            </a:r>
            <a:br>
              <a:rPr lang="fr-FR" sz="4000" dirty="0">
                <a:solidFill>
                  <a:schemeClr val="accent2"/>
                </a:solidFill>
                <a:latin typeface="Century Gothic" panose="020B0502020202020204" pitchFamily="34" charset="0"/>
                <a:ea typeface="+mn-ea"/>
                <a:cs typeface="+mn-cs"/>
              </a:rPr>
            </a:br>
            <a:r>
              <a:rPr lang="fr-FR" sz="4000" dirty="0">
                <a:solidFill>
                  <a:schemeClr val="accent2"/>
                </a:solidFill>
                <a:latin typeface="Century Gothic" panose="020B0502020202020204" pitchFamily="34" charset="0"/>
                <a:ea typeface="+mn-ea"/>
                <a:cs typeface="+mn-cs"/>
              </a:rPr>
              <a:t>les troubles du neurodéveloppement</a:t>
            </a:r>
            <a:br>
              <a:rPr lang="fr-FR" dirty="0">
                <a:latin typeface="Century Gothic" panose="020B0502020202020204" pitchFamily="34" charset="0"/>
              </a:rPr>
            </a:br>
            <a:endParaRPr lang="fr-FR" dirty="0">
              <a:latin typeface="Century Gothic" panose="020B0502020202020204" pitchFamily="34" charset="0"/>
            </a:endParaRPr>
          </a:p>
        </p:txBody>
      </p:sp>
      <p:sp>
        <p:nvSpPr>
          <p:cNvPr id="10" name="Arc 9">
            <a:extLst>
              <a:ext uri="{FF2B5EF4-FFF2-40B4-BE49-F238E27FC236}">
                <a16:creationId xmlns:a16="http://schemas.microsoft.com/office/drawing/2014/main" id="{79659B9B-BEFE-51AA-4739-D47B701D7F53}"/>
              </a:ext>
            </a:extLst>
          </p:cNvPr>
          <p:cNvSpPr/>
          <p:nvPr/>
        </p:nvSpPr>
        <p:spPr>
          <a:xfrm rot="3548275">
            <a:off x="9577764" y="4374356"/>
            <a:ext cx="1485900" cy="1796143"/>
          </a:xfrm>
          <a:prstGeom prst="arc">
            <a:avLst>
              <a:gd name="adj1" fmla="val 14908286"/>
              <a:gd name="adj2" fmla="val 17521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D89AAB95-B093-4190-495F-DCE2B6D27AC0}"/>
              </a:ext>
            </a:extLst>
          </p:cNvPr>
          <p:cNvSpPr txBox="1"/>
          <p:nvPr/>
        </p:nvSpPr>
        <p:spPr>
          <a:xfrm>
            <a:off x="8574724" y="5923397"/>
            <a:ext cx="1745991" cy="307777"/>
          </a:xfrm>
          <a:prstGeom prst="rect">
            <a:avLst/>
          </a:prstGeom>
          <a:noFill/>
        </p:spPr>
        <p:txBody>
          <a:bodyPr wrap="none" rtlCol="0">
            <a:spAutoFit/>
          </a:bodyPr>
          <a:lstStyle/>
          <a:p>
            <a:r>
              <a:rPr lang="fr-FR" sz="1400" dirty="0">
                <a:latin typeface="Century Gothic" panose="020B0502020202020204" pitchFamily="34" charset="0"/>
              </a:rPr>
              <a:t>Détails en annexe</a:t>
            </a:r>
          </a:p>
        </p:txBody>
      </p:sp>
      <p:pic>
        <p:nvPicPr>
          <p:cNvPr id="6" name="Image 5">
            <a:extLst>
              <a:ext uri="{FF2B5EF4-FFF2-40B4-BE49-F238E27FC236}">
                <a16:creationId xmlns:a16="http://schemas.microsoft.com/office/drawing/2014/main" id="{F2418785-7F27-224D-095A-2DE035A87081}"/>
              </a:ext>
            </a:extLst>
          </p:cNvPr>
          <p:cNvPicPr>
            <a:picLocks noChangeAspect="1"/>
          </p:cNvPicPr>
          <p:nvPr/>
        </p:nvPicPr>
        <p:blipFill>
          <a:blip r:embed="rId3"/>
          <a:stretch>
            <a:fillRect/>
          </a:stretch>
        </p:blipFill>
        <p:spPr>
          <a:xfrm rot="937424">
            <a:off x="8375390" y="1758155"/>
            <a:ext cx="2679403" cy="3805776"/>
          </a:xfrm>
          <a:prstGeom prst="rect">
            <a:avLst/>
          </a:prstGeom>
        </p:spPr>
      </p:pic>
      <p:pic>
        <p:nvPicPr>
          <p:cNvPr id="14" name="Image 13">
            <a:extLst>
              <a:ext uri="{FF2B5EF4-FFF2-40B4-BE49-F238E27FC236}">
                <a16:creationId xmlns:a16="http://schemas.microsoft.com/office/drawing/2014/main" id="{A91FECC8-3348-DA20-E21B-DF1B3A509749}"/>
              </a:ext>
            </a:extLst>
          </p:cNvPr>
          <p:cNvPicPr>
            <a:picLocks noChangeAspect="1"/>
          </p:cNvPicPr>
          <p:nvPr/>
        </p:nvPicPr>
        <p:blipFill rotWithShape="1">
          <a:blip r:embed="rId4"/>
          <a:srcRect t="17847" b="62833"/>
          <a:stretch/>
        </p:blipFill>
        <p:spPr>
          <a:xfrm>
            <a:off x="1423323" y="2218736"/>
            <a:ext cx="2804835" cy="949827"/>
          </a:xfrm>
          <a:prstGeom prst="rect">
            <a:avLst/>
          </a:prstGeom>
        </p:spPr>
      </p:pic>
      <p:pic>
        <p:nvPicPr>
          <p:cNvPr id="3" name="Image 2">
            <a:extLst>
              <a:ext uri="{FF2B5EF4-FFF2-40B4-BE49-F238E27FC236}">
                <a16:creationId xmlns:a16="http://schemas.microsoft.com/office/drawing/2014/main" id="{650B4881-DB37-40B7-B765-97EED85B0999}"/>
              </a:ext>
            </a:extLst>
          </p:cNvPr>
          <p:cNvPicPr>
            <a:picLocks noChangeAspect="1"/>
          </p:cNvPicPr>
          <p:nvPr/>
        </p:nvPicPr>
        <p:blipFill rotWithShape="1">
          <a:blip r:embed="rId4"/>
          <a:srcRect b="82153"/>
          <a:stretch/>
        </p:blipFill>
        <p:spPr>
          <a:xfrm>
            <a:off x="815005" y="1314952"/>
            <a:ext cx="2804835" cy="877406"/>
          </a:xfrm>
          <a:prstGeom prst="rect">
            <a:avLst/>
          </a:prstGeom>
        </p:spPr>
      </p:pic>
      <p:pic>
        <p:nvPicPr>
          <p:cNvPr id="4" name="Image 3">
            <a:extLst>
              <a:ext uri="{FF2B5EF4-FFF2-40B4-BE49-F238E27FC236}">
                <a16:creationId xmlns:a16="http://schemas.microsoft.com/office/drawing/2014/main" id="{72DF90DE-06D3-9D14-9309-A87B935A9B10}"/>
              </a:ext>
            </a:extLst>
          </p:cNvPr>
          <p:cNvPicPr>
            <a:picLocks noChangeAspect="1"/>
          </p:cNvPicPr>
          <p:nvPr/>
        </p:nvPicPr>
        <p:blipFill rotWithShape="1">
          <a:blip r:embed="rId4"/>
          <a:srcRect t="37382" b="48045"/>
          <a:stretch/>
        </p:blipFill>
        <p:spPr>
          <a:xfrm>
            <a:off x="2056920" y="3241711"/>
            <a:ext cx="2804835" cy="716478"/>
          </a:xfrm>
          <a:prstGeom prst="rect">
            <a:avLst/>
          </a:prstGeom>
        </p:spPr>
      </p:pic>
      <p:pic>
        <p:nvPicPr>
          <p:cNvPr id="5" name="Image 4">
            <a:extLst>
              <a:ext uri="{FF2B5EF4-FFF2-40B4-BE49-F238E27FC236}">
                <a16:creationId xmlns:a16="http://schemas.microsoft.com/office/drawing/2014/main" id="{57D3D83F-191F-AF6A-6777-39FCF55A32E3}"/>
              </a:ext>
            </a:extLst>
          </p:cNvPr>
          <p:cNvPicPr>
            <a:picLocks noChangeAspect="1"/>
          </p:cNvPicPr>
          <p:nvPr/>
        </p:nvPicPr>
        <p:blipFill rotWithShape="1">
          <a:blip r:embed="rId4"/>
          <a:srcRect t="51376" b="32292"/>
          <a:stretch/>
        </p:blipFill>
        <p:spPr>
          <a:xfrm>
            <a:off x="2646921" y="4046354"/>
            <a:ext cx="2804835" cy="802932"/>
          </a:xfrm>
          <a:prstGeom prst="rect">
            <a:avLst/>
          </a:prstGeom>
        </p:spPr>
      </p:pic>
      <p:pic>
        <p:nvPicPr>
          <p:cNvPr id="7" name="Image 6">
            <a:extLst>
              <a:ext uri="{FF2B5EF4-FFF2-40B4-BE49-F238E27FC236}">
                <a16:creationId xmlns:a16="http://schemas.microsoft.com/office/drawing/2014/main" id="{C3EA13A8-0156-129B-A3B5-CB4403AB91BA}"/>
              </a:ext>
            </a:extLst>
          </p:cNvPr>
          <p:cNvPicPr>
            <a:picLocks noChangeAspect="1"/>
          </p:cNvPicPr>
          <p:nvPr/>
        </p:nvPicPr>
        <p:blipFill rotWithShape="1">
          <a:blip r:embed="rId4"/>
          <a:srcRect t="67335" b="16333"/>
          <a:stretch/>
        </p:blipFill>
        <p:spPr>
          <a:xfrm>
            <a:off x="3459337" y="4850828"/>
            <a:ext cx="2804835" cy="802932"/>
          </a:xfrm>
          <a:prstGeom prst="rect">
            <a:avLst/>
          </a:prstGeom>
        </p:spPr>
      </p:pic>
      <p:pic>
        <p:nvPicPr>
          <p:cNvPr id="8" name="Image 7">
            <a:extLst>
              <a:ext uri="{FF2B5EF4-FFF2-40B4-BE49-F238E27FC236}">
                <a16:creationId xmlns:a16="http://schemas.microsoft.com/office/drawing/2014/main" id="{44DDF01B-C32F-D42F-A3A6-53FF2A556C22}"/>
              </a:ext>
            </a:extLst>
          </p:cNvPr>
          <p:cNvPicPr>
            <a:picLocks noChangeAspect="1"/>
          </p:cNvPicPr>
          <p:nvPr/>
        </p:nvPicPr>
        <p:blipFill rotWithShape="1">
          <a:blip r:embed="rId4"/>
          <a:srcRect t="83668"/>
          <a:stretch/>
        </p:blipFill>
        <p:spPr>
          <a:xfrm>
            <a:off x="4984664" y="5615941"/>
            <a:ext cx="2804835" cy="802932"/>
          </a:xfrm>
          <a:prstGeom prst="rect">
            <a:avLst/>
          </a:prstGeom>
        </p:spPr>
      </p:pic>
    </p:spTree>
    <p:extLst>
      <p:ext uri="{BB962C8B-B14F-4D97-AF65-F5344CB8AC3E}">
        <p14:creationId xmlns:p14="http://schemas.microsoft.com/office/powerpoint/2010/main" val="151251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5EA6DC0-EED2-C300-D65F-C19FFA774043}"/>
              </a:ext>
            </a:extLst>
          </p:cNvPr>
          <p:cNvPicPr>
            <a:picLocks noChangeAspect="1"/>
          </p:cNvPicPr>
          <p:nvPr/>
        </p:nvPicPr>
        <p:blipFill rotWithShape="1">
          <a:blip r:embed="rId2"/>
          <a:srcRect l="44655" t="20383" r="22931" b="6053"/>
          <a:stretch/>
        </p:blipFill>
        <p:spPr>
          <a:xfrm>
            <a:off x="977461" y="357352"/>
            <a:ext cx="4610538" cy="5885793"/>
          </a:xfrm>
          <a:prstGeom prst="rect">
            <a:avLst/>
          </a:prstGeom>
        </p:spPr>
      </p:pic>
      <p:pic>
        <p:nvPicPr>
          <p:cNvPr id="5" name="Image 4">
            <a:extLst>
              <a:ext uri="{FF2B5EF4-FFF2-40B4-BE49-F238E27FC236}">
                <a16:creationId xmlns:a16="http://schemas.microsoft.com/office/drawing/2014/main" id="{A80C6911-A497-1ACF-7253-F22B36259A14}"/>
              </a:ext>
            </a:extLst>
          </p:cNvPr>
          <p:cNvPicPr>
            <a:picLocks noChangeAspect="1"/>
          </p:cNvPicPr>
          <p:nvPr/>
        </p:nvPicPr>
        <p:blipFill rotWithShape="1">
          <a:blip r:embed="rId3"/>
          <a:srcRect l="46465" t="20383" r="24569" b="6513"/>
          <a:stretch/>
        </p:blipFill>
        <p:spPr>
          <a:xfrm>
            <a:off x="6442841" y="357352"/>
            <a:ext cx="4277710" cy="6072820"/>
          </a:xfrm>
          <a:prstGeom prst="rect">
            <a:avLst/>
          </a:prstGeom>
        </p:spPr>
      </p:pic>
      <p:sp>
        <p:nvSpPr>
          <p:cNvPr id="2" name="Ellipse 1">
            <a:extLst>
              <a:ext uri="{FF2B5EF4-FFF2-40B4-BE49-F238E27FC236}">
                <a16:creationId xmlns:a16="http://schemas.microsoft.com/office/drawing/2014/main" id="{E0163F82-3D30-985F-DF55-E108B61C9DE4}"/>
              </a:ext>
            </a:extLst>
          </p:cNvPr>
          <p:cNvSpPr/>
          <p:nvPr/>
        </p:nvSpPr>
        <p:spPr>
          <a:xfrm>
            <a:off x="6814457" y="1295401"/>
            <a:ext cx="3494316" cy="88174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17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5F1C0-CEB3-1837-A5A5-C7A7CAE4D6A0}"/>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A56D96-C4ED-C1C8-337F-64F144FB9755}"/>
              </a:ext>
            </a:extLst>
          </p:cNvPr>
          <p:cNvSpPr>
            <a:spLocks noGrp="1"/>
          </p:cNvSpPr>
          <p:nvPr>
            <p:ph idx="1"/>
          </p:nvPr>
        </p:nvSpPr>
        <p:spPr>
          <a:xfrm>
            <a:off x="303206" y="595905"/>
            <a:ext cx="11670932" cy="4351338"/>
          </a:xfrm>
        </p:spPr>
        <p:txBody>
          <a:bodyPr>
            <a:normAutofit fontScale="92500" lnSpcReduction="10000"/>
          </a:bodyPr>
          <a:lstStyle/>
          <a:p>
            <a:pPr marL="0" indent="0">
              <a:buNone/>
            </a:pPr>
            <a:r>
              <a:rPr lang="fr-FR" sz="3500" dirty="0">
                <a:solidFill>
                  <a:schemeClr val="accent2"/>
                </a:solidFill>
                <a:latin typeface="Century Gothic" panose="020B0502020202020204" pitchFamily="34" charset="0"/>
              </a:rPr>
              <a:t>Motifs d’orientation urgente en pédiatrie / neuropédiatrie </a:t>
            </a:r>
          </a:p>
          <a:p>
            <a:pPr marL="0" indent="0" algn="just">
              <a:buNone/>
            </a:pPr>
            <a:endParaRPr lang="fr-FR" dirty="0">
              <a:solidFill>
                <a:schemeClr val="accent2"/>
              </a:solidFill>
              <a:latin typeface="Century Gothic" panose="020B0502020202020204" pitchFamily="34" charset="0"/>
            </a:endParaRPr>
          </a:p>
          <a:p>
            <a:pPr algn="just"/>
            <a:r>
              <a:rPr lang="fr-FR" sz="2600" dirty="0">
                <a:latin typeface="Century Gothic" panose="020B0502020202020204" pitchFamily="34" charset="0"/>
              </a:rPr>
              <a:t>Régression sur le plan psychomoteur</a:t>
            </a:r>
          </a:p>
          <a:p>
            <a:pPr algn="just"/>
            <a:r>
              <a:rPr lang="fr-FR" sz="2600" dirty="0">
                <a:latin typeface="Century Gothic" panose="020B0502020202020204" pitchFamily="34" charset="0"/>
              </a:rPr>
              <a:t>Spasmes ou mouvements anormaux</a:t>
            </a:r>
          </a:p>
          <a:p>
            <a:pPr algn="just"/>
            <a:r>
              <a:rPr lang="fr-FR" sz="2600" dirty="0">
                <a:latin typeface="Century Gothic" panose="020B0502020202020204" pitchFamily="34" charset="0"/>
              </a:rPr>
              <a:t>Anomalies du périmètre crânien</a:t>
            </a:r>
          </a:p>
          <a:p>
            <a:pPr algn="just"/>
            <a:r>
              <a:rPr lang="fr-FR" sz="2600" dirty="0">
                <a:latin typeface="Century Gothic" panose="020B0502020202020204" pitchFamily="34" charset="0"/>
              </a:rPr>
              <a:t>Anomalies de l’examen neurologique </a:t>
            </a:r>
          </a:p>
          <a:p>
            <a:pPr algn="just"/>
            <a:r>
              <a:rPr lang="fr-FR" sz="2600" dirty="0">
                <a:latin typeface="Century Gothic" panose="020B0502020202020204" pitchFamily="34" charset="0"/>
              </a:rPr>
              <a:t>Signe neurologique aigu : perte de contact, mouvements oculaires anormaux…</a:t>
            </a:r>
          </a:p>
          <a:p>
            <a:pPr algn="just"/>
            <a:r>
              <a:rPr lang="fr-FR" sz="2600" dirty="0">
                <a:latin typeface="Century Gothic" panose="020B0502020202020204" pitchFamily="34" charset="0"/>
              </a:rPr>
              <a:t>Épisodes de décompensation métabolique répétés (possible pathologie métabolique sous-jacente)</a:t>
            </a:r>
          </a:p>
          <a:p>
            <a:pPr marL="0" indent="0" algn="just">
              <a:buNone/>
            </a:pPr>
            <a:endParaRPr lang="fr-FR" sz="2600" dirty="0">
              <a:latin typeface="Century Gothic" panose="020B0502020202020204" pitchFamily="34" charset="0"/>
            </a:endParaRPr>
          </a:p>
        </p:txBody>
      </p:sp>
      <p:grpSp>
        <p:nvGrpSpPr>
          <p:cNvPr id="9" name="Group 30">
            <a:extLst>
              <a:ext uri="{FF2B5EF4-FFF2-40B4-BE49-F238E27FC236}">
                <a16:creationId xmlns:a16="http://schemas.microsoft.com/office/drawing/2014/main" id="{9BE8C52D-ACD4-B644-033C-9641FA4BA3C3}"/>
              </a:ext>
            </a:extLst>
          </p:cNvPr>
          <p:cNvGrpSpPr/>
          <p:nvPr/>
        </p:nvGrpSpPr>
        <p:grpSpPr>
          <a:xfrm>
            <a:off x="10590359" y="4698912"/>
            <a:ext cx="1383779" cy="1301926"/>
            <a:chOff x="2771800" y="2060848"/>
            <a:chExt cx="3653928" cy="3884295"/>
          </a:xfrm>
        </p:grpSpPr>
        <p:sp>
          <p:nvSpPr>
            <p:cNvPr id="10" name="Freeform 11">
              <a:extLst>
                <a:ext uri="{FF2B5EF4-FFF2-40B4-BE49-F238E27FC236}">
                  <a16:creationId xmlns:a16="http://schemas.microsoft.com/office/drawing/2014/main" id="{AF821DD5-DC4B-AF4E-53FF-48C776859BD4}"/>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1" name="Pie 6">
              <a:extLst>
                <a:ext uri="{FF2B5EF4-FFF2-40B4-BE49-F238E27FC236}">
                  <a16:creationId xmlns:a16="http://schemas.microsoft.com/office/drawing/2014/main" id="{D9EB089B-0B70-9A68-3DCB-809261CD8CB5}"/>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2" name="Pie 13">
              <a:extLst>
                <a:ext uri="{FF2B5EF4-FFF2-40B4-BE49-F238E27FC236}">
                  <a16:creationId xmlns:a16="http://schemas.microsoft.com/office/drawing/2014/main" id="{E44F9FE2-8188-FB73-C227-BCA5E72AF44A}"/>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3" name="Pie 14">
              <a:extLst>
                <a:ext uri="{FF2B5EF4-FFF2-40B4-BE49-F238E27FC236}">
                  <a16:creationId xmlns:a16="http://schemas.microsoft.com/office/drawing/2014/main" id="{C52030E6-57E0-A877-7935-05C6F4DE0DCC}"/>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4" name="Pie 15">
              <a:extLst>
                <a:ext uri="{FF2B5EF4-FFF2-40B4-BE49-F238E27FC236}">
                  <a16:creationId xmlns:a16="http://schemas.microsoft.com/office/drawing/2014/main" id="{3D5CA775-E045-9639-4125-0A8424438D5C}"/>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grpSp>
    </p:spTree>
    <p:extLst>
      <p:ext uri="{BB962C8B-B14F-4D97-AF65-F5344CB8AC3E}">
        <p14:creationId xmlns:p14="http://schemas.microsoft.com/office/powerpoint/2010/main" val="253306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9731E6-8062-4DCD-84BF-1E448DFDFCA5}"/>
              </a:ext>
            </a:extLst>
          </p:cNvPr>
          <p:cNvSpPr>
            <a:spLocks noGrp="1"/>
          </p:cNvSpPr>
          <p:nvPr>
            <p:ph type="title"/>
          </p:nvPr>
        </p:nvSpPr>
        <p:spPr>
          <a:xfrm>
            <a:off x="784407" y="1887543"/>
            <a:ext cx="3796306" cy="852436"/>
          </a:xfrm>
        </p:spPr>
        <p:txBody>
          <a:bodyPr anchor="t">
            <a:normAutofit/>
          </a:bodyPr>
          <a:lstStyle/>
          <a:p>
            <a:r>
              <a:rPr lang="fr-FR" sz="4800" dirty="0">
                <a:latin typeface="Century Gothic" panose="020B0502020202020204" pitchFamily="34" charset="0"/>
                <a:ea typeface="+mn-ea"/>
                <a:cs typeface="+mn-cs"/>
              </a:rPr>
              <a:t>Mais aussi…</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C48CB2E-C762-479B-8599-AFC4CE6ED0FE}"/>
              </a:ext>
            </a:extLst>
          </p:cNvPr>
          <p:cNvSpPr>
            <a:spLocks noGrp="1"/>
          </p:cNvSpPr>
          <p:nvPr>
            <p:ph idx="1"/>
          </p:nvPr>
        </p:nvSpPr>
        <p:spPr>
          <a:xfrm>
            <a:off x="5448822" y="450938"/>
            <a:ext cx="6404464" cy="5819234"/>
          </a:xfrm>
        </p:spPr>
        <p:txBody>
          <a:bodyPr anchor="t">
            <a:normAutofit/>
          </a:bodyPr>
          <a:lstStyle/>
          <a:p>
            <a:pPr marL="0" indent="0">
              <a:buNone/>
            </a:pPr>
            <a:r>
              <a:rPr lang="fr-FR" sz="2400" dirty="0">
                <a:solidFill>
                  <a:srgbClr val="000000"/>
                </a:solidFill>
                <a:latin typeface="Century Gothic" panose="020B0502020202020204" pitchFamily="34" charset="0"/>
              </a:rPr>
              <a:t>+ Bilan pédiatrique complet  </a:t>
            </a:r>
          </a:p>
          <a:p>
            <a:pPr marL="0" indent="0">
              <a:buNone/>
            </a:pPr>
            <a:endParaRPr lang="fr-FR" sz="2400" dirty="0">
              <a:latin typeface="Century Gothic" panose="020B0502020202020204" pitchFamily="34" charset="0"/>
            </a:endParaRPr>
          </a:p>
          <a:p>
            <a:r>
              <a:rPr lang="fr-FR" sz="2400" dirty="0">
                <a:solidFill>
                  <a:srgbClr val="000000"/>
                </a:solidFill>
                <a:latin typeface="Century Gothic" panose="020B0502020202020204" pitchFamily="34" charset="0"/>
              </a:rPr>
              <a:t>Vision-audition ++</a:t>
            </a:r>
          </a:p>
          <a:p>
            <a:r>
              <a:rPr lang="fr-FR" sz="2400" dirty="0">
                <a:latin typeface="Century Gothic" panose="020B0502020202020204" pitchFamily="34" charset="0"/>
                <a:sym typeface="Wingdings" panose="05000000000000000000" pitchFamily="2" charset="2"/>
              </a:rPr>
              <a:t>Environnement /Sommeil / Alimentation </a:t>
            </a:r>
          </a:p>
          <a:p>
            <a:r>
              <a:rPr lang="fr-FR" sz="2400" dirty="0">
                <a:latin typeface="Century Gothic" panose="020B0502020202020204" pitchFamily="34" charset="0"/>
                <a:sym typeface="Wingdings" panose="05000000000000000000" pitchFamily="2" charset="2"/>
              </a:rPr>
              <a:t>Exercice physique -Loisirs </a:t>
            </a:r>
          </a:p>
          <a:p>
            <a:r>
              <a:rPr lang="fr-FR" sz="2400" dirty="0">
                <a:latin typeface="Century Gothic" panose="020B0502020202020204" pitchFamily="34" charset="0"/>
                <a:sym typeface="Wingdings" panose="05000000000000000000" pitchFamily="2" charset="2"/>
              </a:rPr>
              <a:t>Emotions</a:t>
            </a:r>
          </a:p>
          <a:p>
            <a:r>
              <a:rPr lang="fr-FR" sz="2400" dirty="0">
                <a:latin typeface="Century Gothic" panose="020B0502020202020204" pitchFamily="34" charset="0"/>
              </a:rPr>
              <a:t>Scolarité </a:t>
            </a:r>
            <a:r>
              <a:rPr lang="fr-FR" sz="2000" dirty="0">
                <a:latin typeface="Century Gothic" panose="020B0502020202020204" pitchFamily="34" charset="0"/>
              </a:rPr>
              <a:t>(lecture, calcul, apprentissages…)</a:t>
            </a:r>
          </a:p>
          <a:p>
            <a:r>
              <a:rPr lang="fr-FR" sz="2400" dirty="0">
                <a:latin typeface="Century Gothic" panose="020B0502020202020204" pitchFamily="34" charset="0"/>
                <a:sym typeface="Wingdings" panose="05000000000000000000" pitchFamily="2" charset="2"/>
              </a:rPr>
              <a:t>Exposition aux écrans </a:t>
            </a:r>
          </a:p>
          <a:p>
            <a:r>
              <a:rPr lang="fr-FR" sz="2400" dirty="0">
                <a:latin typeface="Century Gothic" panose="020B0502020202020204" pitchFamily="34" charset="0"/>
              </a:rPr>
              <a:t>Autonomie en VQ</a:t>
            </a:r>
          </a:p>
          <a:p>
            <a:r>
              <a:rPr lang="fr-FR" sz="2400" dirty="0">
                <a:latin typeface="Century Gothic" panose="020B0502020202020204" pitchFamily="34" charset="0"/>
                <a:sym typeface="Wingdings" panose="05000000000000000000" pitchFamily="2" charset="2"/>
              </a:rPr>
              <a:t>Conditions de vie </a:t>
            </a:r>
          </a:p>
          <a:p>
            <a:endParaRPr lang="fr-FR" sz="2200" dirty="0"/>
          </a:p>
        </p:txBody>
      </p:sp>
      <p:pic>
        <p:nvPicPr>
          <p:cNvPr id="4" name="Image 3" descr="Une image contenant logo&#10;&#10;Description générée automatiquement">
            <a:extLst>
              <a:ext uri="{FF2B5EF4-FFF2-40B4-BE49-F238E27FC236}">
                <a16:creationId xmlns:a16="http://schemas.microsoft.com/office/drawing/2014/main" id="{87411F70-4A99-B2BC-48FC-85F5684B6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636" y="5805921"/>
            <a:ext cx="1870364" cy="1052080"/>
          </a:xfrm>
          <a:prstGeom prst="rect">
            <a:avLst/>
          </a:prstGeom>
        </p:spPr>
      </p:pic>
      <p:sp>
        <p:nvSpPr>
          <p:cNvPr id="6" name="ZoneTexte 7">
            <a:extLst>
              <a:ext uri="{FF2B5EF4-FFF2-40B4-BE49-F238E27FC236}">
                <a16:creationId xmlns:a16="http://schemas.microsoft.com/office/drawing/2014/main" id="{360B23CF-C928-6FD5-EFDB-A93A4E05DEC1}"/>
              </a:ext>
            </a:extLst>
          </p:cNvPr>
          <p:cNvSpPr txBox="1"/>
          <p:nvPr/>
        </p:nvSpPr>
        <p:spPr>
          <a:xfrm>
            <a:off x="449251" y="6481403"/>
            <a:ext cx="11037861" cy="23083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dirty="0" err="1">
                <a:solidFill>
                  <a:srgbClr val="EB6608"/>
                </a:solidFill>
                <a:latin typeface="Century Gothic" panose="020B0502020202020204" pitchFamily="34" charset="0"/>
              </a:rPr>
              <a:t>Coridys</a:t>
            </a:r>
            <a:r>
              <a:rPr lang="fr-FR" sz="900" dirty="0">
                <a:solidFill>
                  <a:srgbClr val="EB6608"/>
                </a:solidFill>
                <a:latin typeface="Century Gothic" panose="020B0502020202020204" pitchFamily="34" charset="0"/>
              </a:rPr>
              <a:t> Formation </a:t>
            </a:r>
            <a:r>
              <a:rPr lang="fr-FR" sz="900" b="0" dirty="0">
                <a:solidFill>
                  <a:srgbClr val="EB6608"/>
                </a:solidFill>
                <a:latin typeface="Century Gothic" panose="020B0502020202020204" pitchFamily="34" charset="0"/>
              </a:rPr>
              <a:t>- © Tous droits réservés - L</a:t>
            </a:r>
            <a:r>
              <a:rPr lang="fr-FR" sz="900" dirty="0">
                <a:solidFill>
                  <a:srgbClr val="EB6608"/>
                </a:solidFill>
                <a:latin typeface="Century Gothic" panose="020B0502020202020204" pitchFamily="34" charset="0"/>
              </a:rPr>
              <a:t>es Troubles du </a:t>
            </a:r>
            <a:r>
              <a:rPr lang="fr-FR" sz="900" dirty="0" err="1">
                <a:solidFill>
                  <a:srgbClr val="EB6608"/>
                </a:solidFill>
                <a:latin typeface="Century Gothic" panose="020B0502020202020204" pitchFamily="34" charset="0"/>
              </a:rPr>
              <a:t>Neuro-Développement</a:t>
            </a:r>
            <a:r>
              <a:rPr lang="fr-FR" sz="900" dirty="0">
                <a:solidFill>
                  <a:srgbClr val="EB6608"/>
                </a:solidFill>
                <a:latin typeface="Century Gothic" panose="020B0502020202020204" pitchFamily="34" charset="0"/>
              </a:rPr>
              <a:t> - Séquence 1</a:t>
            </a:r>
            <a:endParaRPr lang="fr-FR" sz="900" b="0" dirty="0">
              <a:solidFill>
                <a:srgbClr val="EB6608"/>
              </a:solidFill>
              <a:latin typeface="Century Gothic" panose="020B0502020202020204" pitchFamily="34" charset="0"/>
            </a:endParaRPr>
          </a:p>
        </p:txBody>
      </p:sp>
      <p:sp>
        <p:nvSpPr>
          <p:cNvPr id="7" name="ZoneTexte 6">
            <a:extLst>
              <a:ext uri="{FF2B5EF4-FFF2-40B4-BE49-F238E27FC236}">
                <a16:creationId xmlns:a16="http://schemas.microsoft.com/office/drawing/2014/main" id="{C744A024-CFFE-BD2A-1325-07E2B033521F}"/>
              </a:ext>
            </a:extLst>
          </p:cNvPr>
          <p:cNvSpPr txBox="1"/>
          <p:nvPr/>
        </p:nvSpPr>
        <p:spPr>
          <a:xfrm>
            <a:off x="5343373" y="5391958"/>
            <a:ext cx="6505299" cy="461665"/>
          </a:xfrm>
          <a:prstGeom prst="rect">
            <a:avLst/>
          </a:prstGeom>
          <a:noFill/>
        </p:spPr>
        <p:txBody>
          <a:bodyPr wrap="square" rtlCol="0">
            <a:spAutoFit/>
          </a:bodyPr>
          <a:lstStyle/>
          <a:p>
            <a:r>
              <a:rPr lang="fr-FR" sz="2400" dirty="0">
                <a:latin typeface="Century Gothic" panose="020B0502020202020204" pitchFamily="34" charset="0"/>
              </a:rPr>
              <a:t>+ Observation de l’enfant en interaction </a:t>
            </a:r>
          </a:p>
        </p:txBody>
      </p:sp>
    </p:spTree>
    <p:extLst>
      <p:ext uri="{BB962C8B-B14F-4D97-AF65-F5344CB8AC3E}">
        <p14:creationId xmlns:p14="http://schemas.microsoft.com/office/powerpoint/2010/main" val="33600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7CDF00-355A-4FD2-BDBA-6294BB5486A7}"/>
              </a:ext>
            </a:extLst>
          </p:cNvPr>
          <p:cNvSpPr>
            <a:spLocks noGrp="1"/>
          </p:cNvSpPr>
          <p:nvPr>
            <p:ph idx="1"/>
          </p:nvPr>
        </p:nvSpPr>
        <p:spPr>
          <a:xfrm>
            <a:off x="771292" y="1033888"/>
            <a:ext cx="9978483" cy="4351338"/>
          </a:xfrm>
        </p:spPr>
        <p:txBody>
          <a:bodyPr>
            <a:normAutofit lnSpcReduction="10000"/>
          </a:bodyPr>
          <a:lstStyle/>
          <a:p>
            <a:pPr marL="0" indent="0" algn="just">
              <a:buNone/>
            </a:pPr>
            <a:r>
              <a:rPr lang="fr-FR" sz="3500" dirty="0">
                <a:solidFill>
                  <a:schemeClr val="accent2"/>
                </a:solidFill>
                <a:latin typeface="Century Gothic" panose="020B0502020202020204" pitchFamily="34" charset="0"/>
              </a:rPr>
              <a:t>Observation de l’enfant</a:t>
            </a:r>
          </a:p>
          <a:p>
            <a:pPr marL="0" indent="0" algn="just">
              <a:buNone/>
            </a:pPr>
            <a:endParaRPr lang="fr-FR" dirty="0">
              <a:solidFill>
                <a:schemeClr val="accent2"/>
              </a:solidFill>
              <a:latin typeface="Century Gothic" panose="020B0502020202020204" pitchFamily="34" charset="0"/>
            </a:endParaRPr>
          </a:p>
          <a:p>
            <a:pPr algn="just"/>
            <a:r>
              <a:rPr lang="fr-FR" sz="2600" dirty="0">
                <a:latin typeface="Century Gothic" panose="020B0502020202020204" pitchFamily="34" charset="0"/>
              </a:rPr>
              <a:t>Coopération, fatigabilité, agitation, somnolence</a:t>
            </a:r>
          </a:p>
          <a:p>
            <a:pPr algn="just"/>
            <a:endParaRPr lang="fr-FR" sz="2600" dirty="0">
              <a:latin typeface="Century Gothic" panose="020B0502020202020204" pitchFamily="34" charset="0"/>
            </a:endParaRPr>
          </a:p>
          <a:p>
            <a:pPr algn="just"/>
            <a:r>
              <a:rPr lang="fr-FR" sz="2600" dirty="0">
                <a:latin typeface="Century Gothic" panose="020B0502020202020204" pitchFamily="34" charset="0"/>
              </a:rPr>
              <a:t>Comportement vis-à-vis des parents : positionnement, échanges verbaux et non-verbaux</a:t>
            </a:r>
          </a:p>
          <a:p>
            <a:pPr algn="just"/>
            <a:endParaRPr lang="fr-FR" sz="2600" dirty="0">
              <a:latin typeface="Century Gothic" panose="020B0502020202020204" pitchFamily="34" charset="0"/>
            </a:endParaRPr>
          </a:p>
          <a:p>
            <a:pPr algn="just"/>
            <a:r>
              <a:rPr lang="fr-FR" sz="2600" dirty="0">
                <a:latin typeface="Century Gothic" panose="020B0502020202020204" pitchFamily="34" charset="0"/>
              </a:rPr>
              <a:t>Comportement vis-à-vis du médecin (en présence puis en l’absence de ses parents) : qualité du discours, discours spontané ou non, distance </a:t>
            </a:r>
            <a:r>
              <a:rPr lang="fr-FR" sz="2600" dirty="0" err="1">
                <a:latin typeface="Century Gothic" panose="020B0502020202020204" pitchFamily="34" charset="0"/>
              </a:rPr>
              <a:t>inter-personnelle</a:t>
            </a:r>
            <a:r>
              <a:rPr lang="fr-FR" sz="2600" dirty="0">
                <a:latin typeface="Century Gothic" panose="020B0502020202020204" pitchFamily="34" charset="0"/>
              </a:rPr>
              <a:t>…</a:t>
            </a:r>
          </a:p>
          <a:p>
            <a:endParaRPr lang="fr-FR" dirty="0"/>
          </a:p>
        </p:txBody>
      </p:sp>
      <p:grpSp>
        <p:nvGrpSpPr>
          <p:cNvPr id="9" name="Group 30">
            <a:extLst>
              <a:ext uri="{FF2B5EF4-FFF2-40B4-BE49-F238E27FC236}">
                <a16:creationId xmlns:a16="http://schemas.microsoft.com/office/drawing/2014/main" id="{C2D6C202-F12B-FCE2-830C-96596C60789C}"/>
              </a:ext>
            </a:extLst>
          </p:cNvPr>
          <p:cNvGrpSpPr/>
          <p:nvPr/>
        </p:nvGrpSpPr>
        <p:grpSpPr>
          <a:xfrm>
            <a:off x="10590359" y="4698912"/>
            <a:ext cx="1383779" cy="1301926"/>
            <a:chOff x="2771800" y="2060848"/>
            <a:chExt cx="3653928" cy="3884295"/>
          </a:xfrm>
        </p:grpSpPr>
        <p:sp>
          <p:nvSpPr>
            <p:cNvPr id="10" name="Freeform 11">
              <a:extLst>
                <a:ext uri="{FF2B5EF4-FFF2-40B4-BE49-F238E27FC236}">
                  <a16:creationId xmlns:a16="http://schemas.microsoft.com/office/drawing/2014/main" id="{FEBFCD15-F15E-A24F-2883-A7B0E6B9039D}"/>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1" name="Pie 6">
              <a:extLst>
                <a:ext uri="{FF2B5EF4-FFF2-40B4-BE49-F238E27FC236}">
                  <a16:creationId xmlns:a16="http://schemas.microsoft.com/office/drawing/2014/main" id="{903ADD10-066F-3498-F2B3-D44506D66569}"/>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2" name="Pie 13">
              <a:extLst>
                <a:ext uri="{FF2B5EF4-FFF2-40B4-BE49-F238E27FC236}">
                  <a16:creationId xmlns:a16="http://schemas.microsoft.com/office/drawing/2014/main" id="{24BBB92D-C139-E7B1-8961-62317B6688F5}"/>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3" name="Pie 14">
              <a:extLst>
                <a:ext uri="{FF2B5EF4-FFF2-40B4-BE49-F238E27FC236}">
                  <a16:creationId xmlns:a16="http://schemas.microsoft.com/office/drawing/2014/main" id="{4551AF89-6B78-DE0C-4411-66189CA2B641}"/>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4" name="Pie 15">
              <a:extLst>
                <a:ext uri="{FF2B5EF4-FFF2-40B4-BE49-F238E27FC236}">
                  <a16:creationId xmlns:a16="http://schemas.microsoft.com/office/drawing/2014/main" id="{72313C53-105D-3540-3D99-7BEE6763D19C}"/>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spTree>
    <p:extLst>
      <p:ext uri="{BB962C8B-B14F-4D97-AF65-F5344CB8AC3E}">
        <p14:creationId xmlns:p14="http://schemas.microsoft.com/office/powerpoint/2010/main" val="7776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1393;p33">
            <a:extLst>
              <a:ext uri="{FF2B5EF4-FFF2-40B4-BE49-F238E27FC236}">
                <a16:creationId xmlns:a16="http://schemas.microsoft.com/office/drawing/2014/main" id="{D11991A3-CDFB-49DB-9150-35604D2A42A9}"/>
              </a:ext>
            </a:extLst>
          </p:cNvPr>
          <p:cNvSpPr/>
          <p:nvPr/>
        </p:nvSpPr>
        <p:spPr>
          <a:xfrm>
            <a:off x="1335598" y="799586"/>
            <a:ext cx="7203358" cy="458602"/>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5" name="Google Shape;1394;p33">
            <a:extLst>
              <a:ext uri="{FF2B5EF4-FFF2-40B4-BE49-F238E27FC236}">
                <a16:creationId xmlns:a16="http://schemas.microsoft.com/office/drawing/2014/main" id="{8DB76C56-B34C-4CB8-B4F0-46BDBD8EC380}"/>
              </a:ext>
            </a:extLst>
          </p:cNvPr>
          <p:cNvSpPr/>
          <p:nvPr/>
        </p:nvSpPr>
        <p:spPr>
          <a:xfrm>
            <a:off x="1328272" y="1378885"/>
            <a:ext cx="7203358" cy="458602"/>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6" name="Google Shape;1395;p33">
            <a:extLst>
              <a:ext uri="{FF2B5EF4-FFF2-40B4-BE49-F238E27FC236}">
                <a16:creationId xmlns:a16="http://schemas.microsoft.com/office/drawing/2014/main" id="{DE0120B9-9E2C-46DB-9A0A-43D25BADC979}"/>
              </a:ext>
            </a:extLst>
          </p:cNvPr>
          <p:cNvSpPr/>
          <p:nvPr/>
        </p:nvSpPr>
        <p:spPr>
          <a:xfrm>
            <a:off x="1328272" y="1978607"/>
            <a:ext cx="7203358" cy="457200"/>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7" name="Google Shape;1399;p33">
            <a:extLst>
              <a:ext uri="{FF2B5EF4-FFF2-40B4-BE49-F238E27FC236}">
                <a16:creationId xmlns:a16="http://schemas.microsoft.com/office/drawing/2014/main" id="{B71F757B-8802-4640-AA73-3D76F7EDAF3A}"/>
              </a:ext>
            </a:extLst>
          </p:cNvPr>
          <p:cNvSpPr txBox="1"/>
          <p:nvPr/>
        </p:nvSpPr>
        <p:spPr>
          <a:xfrm>
            <a:off x="1843042" y="799586"/>
            <a:ext cx="4610121" cy="400069"/>
          </a:xfrm>
          <a:prstGeom prst="rect">
            <a:avLst/>
          </a:prstGeom>
          <a:noFill/>
          <a:ln>
            <a:noFill/>
          </a:ln>
        </p:spPr>
        <p:txBody>
          <a:bodyPr spcFirstLastPara="1" wrap="square" lIns="91425" tIns="45700" rIns="91425" bIns="45700" anchor="t" anchorCtr="0">
            <a:spAutoFit/>
          </a:bodyPr>
          <a:lstStyle/>
          <a:p>
            <a:pPr marL="0" indent="0">
              <a:buNone/>
            </a:pPr>
            <a:r>
              <a:rPr lang="fr-FR" sz="20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Plainte des parents </a:t>
            </a:r>
            <a:r>
              <a:rPr lang="fr-FR"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8" name="Google Shape;1400;p33">
            <a:extLst>
              <a:ext uri="{FF2B5EF4-FFF2-40B4-BE49-F238E27FC236}">
                <a16:creationId xmlns:a16="http://schemas.microsoft.com/office/drawing/2014/main" id="{34FF0918-BCDA-45DF-88FA-68AC36196384}"/>
              </a:ext>
            </a:extLst>
          </p:cNvPr>
          <p:cNvSpPr txBox="1"/>
          <p:nvPr/>
        </p:nvSpPr>
        <p:spPr>
          <a:xfrm>
            <a:off x="1737783" y="1394190"/>
            <a:ext cx="4610121" cy="400069"/>
          </a:xfrm>
          <a:prstGeom prst="rect">
            <a:avLst/>
          </a:prstGeom>
          <a:noFill/>
          <a:ln>
            <a:noFill/>
          </a:ln>
        </p:spPr>
        <p:txBody>
          <a:bodyPr spcFirstLastPara="1" wrap="square" lIns="91425" tIns="45700" rIns="91425" bIns="45700" anchor="t" anchorCtr="0">
            <a:spAutoFit/>
          </a:bodyPr>
          <a:lstStyle/>
          <a:p>
            <a:pPr marL="0" indent="0">
              <a:buNone/>
            </a:pPr>
            <a:r>
              <a:rPr lang="fr-FR" sz="20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Contexte Familial : </a:t>
            </a:r>
            <a:endParaRPr lang="fr-FR"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Google Shape;1401;p33">
            <a:extLst>
              <a:ext uri="{FF2B5EF4-FFF2-40B4-BE49-F238E27FC236}">
                <a16:creationId xmlns:a16="http://schemas.microsoft.com/office/drawing/2014/main" id="{67A7EE35-A058-4741-8C91-44386F68E512}"/>
              </a:ext>
            </a:extLst>
          </p:cNvPr>
          <p:cNvSpPr txBox="1"/>
          <p:nvPr/>
        </p:nvSpPr>
        <p:spPr>
          <a:xfrm>
            <a:off x="1718537" y="2007172"/>
            <a:ext cx="5349191" cy="400069"/>
          </a:xfrm>
          <a:prstGeom prst="rect">
            <a:avLst/>
          </a:prstGeom>
          <a:noFill/>
          <a:ln>
            <a:noFill/>
          </a:ln>
        </p:spPr>
        <p:txBody>
          <a:bodyPr spcFirstLastPara="1" wrap="square" lIns="91425" tIns="45700" rIns="91425" bIns="45700" anchor="t" anchorCtr="0">
            <a:spAutoFit/>
          </a:bodyPr>
          <a:lstStyle/>
          <a:p>
            <a:pPr marL="0" indent="0">
              <a:buNone/>
            </a:pPr>
            <a:r>
              <a:rPr lang="fr-FR" sz="20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Sur le plan médical et paramédical : </a:t>
            </a:r>
            <a:endParaRPr lang="fr-FR"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0" name="ZoneTexte 29">
            <a:extLst>
              <a:ext uri="{FF2B5EF4-FFF2-40B4-BE49-F238E27FC236}">
                <a16:creationId xmlns:a16="http://schemas.microsoft.com/office/drawing/2014/main" id="{DB57602F-AC20-4475-9740-B9E3DD460B0A}"/>
              </a:ext>
            </a:extLst>
          </p:cNvPr>
          <p:cNvSpPr txBox="1"/>
          <p:nvPr/>
        </p:nvSpPr>
        <p:spPr>
          <a:xfrm>
            <a:off x="2625997" y="2477741"/>
            <a:ext cx="6144322" cy="1877437"/>
          </a:xfrm>
          <a:prstGeom prst="rect">
            <a:avLst/>
          </a:prstGeom>
          <a:noFill/>
        </p:spPr>
        <p:txBody>
          <a:bodyPr wrap="square" rtlCol="0">
            <a:spAutoFit/>
          </a:bodyPr>
          <a:lstStyle/>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Grossesse / accouchement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Etat de santé global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Sommeil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Alimentation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Vision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Audition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Rééducations :</a:t>
            </a:r>
          </a:p>
          <a:p>
            <a:endParaRPr lang="fr-FR" dirty="0"/>
          </a:p>
        </p:txBody>
      </p:sp>
      <p:sp>
        <p:nvSpPr>
          <p:cNvPr id="31" name="Google Shape;1395;p33">
            <a:extLst>
              <a:ext uri="{FF2B5EF4-FFF2-40B4-BE49-F238E27FC236}">
                <a16:creationId xmlns:a16="http://schemas.microsoft.com/office/drawing/2014/main" id="{477862C9-2B08-4C77-AC65-BCBDA01D18D6}"/>
              </a:ext>
            </a:extLst>
          </p:cNvPr>
          <p:cNvSpPr/>
          <p:nvPr/>
        </p:nvSpPr>
        <p:spPr>
          <a:xfrm>
            <a:off x="1634775" y="4150119"/>
            <a:ext cx="6904182" cy="457200"/>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32" name="Google Shape;1401;p33">
            <a:extLst>
              <a:ext uri="{FF2B5EF4-FFF2-40B4-BE49-F238E27FC236}">
                <a16:creationId xmlns:a16="http://schemas.microsoft.com/office/drawing/2014/main" id="{B4B1D309-BC3E-4EDA-9650-9B3650199D80}"/>
              </a:ext>
            </a:extLst>
          </p:cNvPr>
          <p:cNvSpPr txBox="1"/>
          <p:nvPr/>
        </p:nvSpPr>
        <p:spPr>
          <a:xfrm>
            <a:off x="1695427" y="4165654"/>
            <a:ext cx="6164526" cy="400069"/>
          </a:xfrm>
          <a:prstGeom prst="rect">
            <a:avLst/>
          </a:prstGeom>
          <a:noFill/>
          <a:ln>
            <a:noFill/>
          </a:ln>
        </p:spPr>
        <p:txBody>
          <a:bodyPr spcFirstLastPara="1" wrap="square" lIns="91425" tIns="45700" rIns="91425" bIns="45700" anchor="t" anchorCtr="0">
            <a:spAutoFit/>
          </a:bodyPr>
          <a:lstStyle/>
          <a:p>
            <a:pPr marL="0" indent="0">
              <a:buNone/>
            </a:pPr>
            <a:r>
              <a:rPr lang="fr-FR" sz="20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Sur le plan du développement psychomoteur : </a:t>
            </a:r>
            <a:endParaRPr lang="fr-FR"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3" name="ZoneTexte 32">
            <a:extLst>
              <a:ext uri="{FF2B5EF4-FFF2-40B4-BE49-F238E27FC236}">
                <a16:creationId xmlns:a16="http://schemas.microsoft.com/office/drawing/2014/main" id="{C64C5CB4-AAAC-4A44-A4F1-A9D52FDBA65D}"/>
              </a:ext>
            </a:extLst>
          </p:cNvPr>
          <p:cNvSpPr txBox="1"/>
          <p:nvPr/>
        </p:nvSpPr>
        <p:spPr>
          <a:xfrm>
            <a:off x="2625997" y="4686000"/>
            <a:ext cx="6130080" cy="1446550"/>
          </a:xfrm>
          <a:prstGeom prst="rect">
            <a:avLst/>
          </a:prstGeom>
          <a:noFill/>
        </p:spPr>
        <p:txBody>
          <a:bodyPr wrap="square" rtlCol="0">
            <a:spAutoFit/>
          </a:bodyPr>
          <a:lstStyle/>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Age des premiers pas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Aisance dans les sports /Coordination /Equilibre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Motricité fine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Graphisme / Ecriture : </a:t>
            </a: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Repérage dans le temps / Repérage dans l’espace : </a:t>
            </a:r>
          </a:p>
          <a:p>
            <a:endParaRPr lang="fr-FR" dirty="0"/>
          </a:p>
        </p:txBody>
      </p:sp>
      <p:sp>
        <p:nvSpPr>
          <p:cNvPr id="35" name="ZoneTexte 34">
            <a:extLst>
              <a:ext uri="{FF2B5EF4-FFF2-40B4-BE49-F238E27FC236}">
                <a16:creationId xmlns:a16="http://schemas.microsoft.com/office/drawing/2014/main" id="{97EFC6E2-F2FD-4638-BE9A-3B458A78C3CA}"/>
              </a:ext>
            </a:extLst>
          </p:cNvPr>
          <p:cNvSpPr txBox="1"/>
          <p:nvPr/>
        </p:nvSpPr>
        <p:spPr>
          <a:xfrm>
            <a:off x="3406093" y="79167"/>
            <a:ext cx="6094140" cy="369332"/>
          </a:xfrm>
          <a:prstGeom prst="rect">
            <a:avLst/>
          </a:prstGeom>
          <a:noFill/>
        </p:spPr>
        <p:txBody>
          <a:bodyPr wrap="square">
            <a:spAutoFit/>
          </a:bodyPr>
          <a:lstStyle/>
          <a:p>
            <a:pPr marL="0" indent="0" algn="ctr">
              <a:spcBef>
                <a:spcPts val="600"/>
              </a:spcBef>
              <a:spcAft>
                <a:spcPts val="600"/>
              </a:spcAft>
              <a:buNone/>
            </a:pPr>
            <a:r>
              <a:rPr lang="fr-FR" sz="1800" b="1" kern="0" dirty="0">
                <a:effectLst/>
                <a:latin typeface="Century Gothic" panose="020B0502020202020204" pitchFamily="34" charset="0"/>
                <a:ea typeface="Times New Roman" panose="02020603050405020304" pitchFamily="18" charset="0"/>
                <a:cs typeface="Times New Roman" panose="02020603050405020304" pitchFamily="18" charset="0"/>
              </a:rPr>
              <a:t>Synthèse des éléments recueillis lors de l’entretien </a:t>
            </a:r>
          </a:p>
        </p:txBody>
      </p:sp>
      <p:grpSp>
        <p:nvGrpSpPr>
          <p:cNvPr id="8" name="Group 30">
            <a:extLst>
              <a:ext uri="{FF2B5EF4-FFF2-40B4-BE49-F238E27FC236}">
                <a16:creationId xmlns:a16="http://schemas.microsoft.com/office/drawing/2014/main" id="{5D7766C5-2D05-618A-E397-8F2C782B57D1}"/>
              </a:ext>
            </a:extLst>
          </p:cNvPr>
          <p:cNvGrpSpPr/>
          <p:nvPr/>
        </p:nvGrpSpPr>
        <p:grpSpPr>
          <a:xfrm>
            <a:off x="10590359" y="4698912"/>
            <a:ext cx="1383779" cy="1301926"/>
            <a:chOff x="2771800" y="2060848"/>
            <a:chExt cx="3653928" cy="3884295"/>
          </a:xfrm>
        </p:grpSpPr>
        <p:sp>
          <p:nvSpPr>
            <p:cNvPr id="9" name="Freeform 11">
              <a:extLst>
                <a:ext uri="{FF2B5EF4-FFF2-40B4-BE49-F238E27FC236}">
                  <a16:creationId xmlns:a16="http://schemas.microsoft.com/office/drawing/2014/main" id="{05BCC6B9-7348-8A1E-0AD6-9833EA31016A}"/>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0" name="Pie 6">
              <a:extLst>
                <a:ext uri="{FF2B5EF4-FFF2-40B4-BE49-F238E27FC236}">
                  <a16:creationId xmlns:a16="http://schemas.microsoft.com/office/drawing/2014/main" id="{F733E59A-D323-12AF-5FA0-DF877230174F}"/>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1" name="Pie 13">
              <a:extLst>
                <a:ext uri="{FF2B5EF4-FFF2-40B4-BE49-F238E27FC236}">
                  <a16:creationId xmlns:a16="http://schemas.microsoft.com/office/drawing/2014/main" id="{61046056-C7FC-CD39-B6C2-DE768351E39D}"/>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2" name="Pie 14">
              <a:extLst>
                <a:ext uri="{FF2B5EF4-FFF2-40B4-BE49-F238E27FC236}">
                  <a16:creationId xmlns:a16="http://schemas.microsoft.com/office/drawing/2014/main" id="{4C974847-FD5E-7C40-AA46-ADB5BEACBB4E}"/>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3" name="Pie 15">
              <a:extLst>
                <a:ext uri="{FF2B5EF4-FFF2-40B4-BE49-F238E27FC236}">
                  <a16:creationId xmlns:a16="http://schemas.microsoft.com/office/drawing/2014/main" id="{06F82421-EB99-D987-9D37-CD68BE1C63B8}"/>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spTree>
    <p:extLst>
      <p:ext uri="{BB962C8B-B14F-4D97-AF65-F5344CB8AC3E}">
        <p14:creationId xmlns:p14="http://schemas.microsoft.com/office/powerpoint/2010/main" val="191094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395;p33">
            <a:extLst>
              <a:ext uri="{FF2B5EF4-FFF2-40B4-BE49-F238E27FC236}">
                <a16:creationId xmlns:a16="http://schemas.microsoft.com/office/drawing/2014/main" id="{DE0120B9-9E2C-46DB-9A0A-43D25BADC979}"/>
              </a:ext>
            </a:extLst>
          </p:cNvPr>
          <p:cNvSpPr/>
          <p:nvPr/>
        </p:nvSpPr>
        <p:spPr>
          <a:xfrm>
            <a:off x="1265177" y="684666"/>
            <a:ext cx="7452000" cy="457200"/>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29" name="Google Shape;1401;p33">
            <a:extLst>
              <a:ext uri="{FF2B5EF4-FFF2-40B4-BE49-F238E27FC236}">
                <a16:creationId xmlns:a16="http://schemas.microsoft.com/office/drawing/2014/main" id="{67A7EE35-A058-4741-8C91-44386F68E512}"/>
              </a:ext>
            </a:extLst>
          </p:cNvPr>
          <p:cNvSpPr txBox="1"/>
          <p:nvPr/>
        </p:nvSpPr>
        <p:spPr>
          <a:xfrm>
            <a:off x="1664079" y="690478"/>
            <a:ext cx="5349191" cy="400069"/>
          </a:xfrm>
          <a:prstGeom prst="rect">
            <a:avLst/>
          </a:prstGeom>
          <a:noFill/>
          <a:ln>
            <a:noFill/>
          </a:ln>
        </p:spPr>
        <p:txBody>
          <a:bodyPr spcFirstLastPara="1" wrap="square" lIns="91425" tIns="45700" rIns="91425" bIns="45700" anchor="t" anchorCtr="0">
            <a:spAutoFit/>
          </a:bodyPr>
          <a:lstStyle/>
          <a:p>
            <a:pPr marL="0" indent="0">
              <a:buNone/>
            </a:pPr>
            <a:r>
              <a:rPr lang="fr-FR" sz="20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Sur le plan des apprentissages : </a:t>
            </a:r>
            <a:endParaRPr lang="fr-FR"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0" name="ZoneTexte 29">
            <a:extLst>
              <a:ext uri="{FF2B5EF4-FFF2-40B4-BE49-F238E27FC236}">
                <a16:creationId xmlns:a16="http://schemas.microsoft.com/office/drawing/2014/main" id="{DB57602F-AC20-4475-9740-B9E3DD460B0A}"/>
              </a:ext>
            </a:extLst>
          </p:cNvPr>
          <p:cNvSpPr txBox="1"/>
          <p:nvPr/>
        </p:nvSpPr>
        <p:spPr>
          <a:xfrm>
            <a:off x="2579421" y="1236747"/>
            <a:ext cx="6144322" cy="2954655"/>
          </a:xfrm>
          <a:prstGeom prst="rect">
            <a:avLst/>
          </a:prstGeom>
          <a:noFill/>
        </p:spPr>
        <p:txBody>
          <a:bodyPr wrap="square" rtlCol="0">
            <a:spAutoFit/>
          </a:bodyPr>
          <a:lstStyle/>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Acquisition langage oral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Ecole maternelle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	- Comportement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	- Acquisitions/graphisme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Ecole primaire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	- Comportement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	- Acquisitions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Calibri" panose="020F0502020204030204" pitchFamily="34" charset="0"/>
              </a:rPr>
              <a:t>Collège/ lycée : </a:t>
            </a:r>
          </a:p>
          <a:p>
            <a:pPr indent="0">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	- Comportement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fr-FR" sz="1400" dirty="0">
                <a:effectLst/>
                <a:latin typeface="Century Gothic" panose="020B0502020202020204" pitchFamily="34" charset="0"/>
                <a:ea typeface="Calibri" panose="020F0502020204030204" pitchFamily="34" charset="0"/>
                <a:cs typeface="Calibri" panose="020F0502020204030204" pitchFamily="34" charset="0"/>
              </a:rPr>
              <a:t>	- Acquisitions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Calibri" panose="020F0502020204030204" pitchFamily="34" charset="0"/>
              </a:rPr>
              <a:t>Aides mises en place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Devoirs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31" name="Google Shape;1395;p33">
            <a:extLst>
              <a:ext uri="{FF2B5EF4-FFF2-40B4-BE49-F238E27FC236}">
                <a16:creationId xmlns:a16="http://schemas.microsoft.com/office/drawing/2014/main" id="{477862C9-2B08-4C77-AC65-BCBDA01D18D6}"/>
              </a:ext>
            </a:extLst>
          </p:cNvPr>
          <p:cNvSpPr/>
          <p:nvPr/>
        </p:nvSpPr>
        <p:spPr>
          <a:xfrm>
            <a:off x="1265177" y="4149963"/>
            <a:ext cx="7452000" cy="457200"/>
          </a:xfrm>
          <a:prstGeom prst="rect">
            <a:avLst/>
          </a:prstGeom>
          <a:solidFill>
            <a:srgbClr val="EB6608"/>
          </a:solidFill>
          <a:ln>
            <a:noFill/>
          </a:ln>
        </p:spPr>
        <p:txBody>
          <a:bodyPr spcFirstLastPara="1" wrap="square" lIns="121900" tIns="60950" rIns="121900" bIns="609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ea typeface="Calibri"/>
              <a:cs typeface="Calibri"/>
              <a:sym typeface="Calibri"/>
            </a:endParaRPr>
          </a:p>
        </p:txBody>
      </p:sp>
      <p:sp>
        <p:nvSpPr>
          <p:cNvPr id="32" name="Google Shape;1401;p33">
            <a:extLst>
              <a:ext uri="{FF2B5EF4-FFF2-40B4-BE49-F238E27FC236}">
                <a16:creationId xmlns:a16="http://schemas.microsoft.com/office/drawing/2014/main" id="{B4B1D309-BC3E-4EDA-9650-9B3650199D80}"/>
              </a:ext>
            </a:extLst>
          </p:cNvPr>
          <p:cNvSpPr txBox="1"/>
          <p:nvPr/>
        </p:nvSpPr>
        <p:spPr>
          <a:xfrm>
            <a:off x="1664079" y="4178528"/>
            <a:ext cx="7213102" cy="400069"/>
          </a:xfrm>
          <a:prstGeom prst="rect">
            <a:avLst/>
          </a:prstGeom>
          <a:noFill/>
          <a:ln>
            <a:noFill/>
          </a:ln>
        </p:spPr>
        <p:txBody>
          <a:bodyPr spcFirstLastPara="1" wrap="square" lIns="91425" tIns="45700" rIns="91425" bIns="45700" anchor="t" anchorCtr="0">
            <a:spAutoFit/>
          </a:bodyPr>
          <a:lstStyle/>
          <a:p>
            <a:pPr marL="0" indent="0">
              <a:buNone/>
            </a:pPr>
            <a:r>
              <a:rPr lang="fr-FR" sz="2000" b="1"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Sur le plan du comportement et des habiletés sociales : </a:t>
            </a:r>
            <a:endParaRPr lang="fr-FR"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4" name="ZoneTexte 33">
            <a:extLst>
              <a:ext uri="{FF2B5EF4-FFF2-40B4-BE49-F238E27FC236}">
                <a16:creationId xmlns:a16="http://schemas.microsoft.com/office/drawing/2014/main" id="{DEA6D254-3944-41F9-B610-F9BB471D2710}"/>
              </a:ext>
            </a:extLst>
          </p:cNvPr>
          <p:cNvSpPr txBox="1"/>
          <p:nvPr/>
        </p:nvSpPr>
        <p:spPr>
          <a:xfrm>
            <a:off x="2579421" y="4736782"/>
            <a:ext cx="6094140" cy="1384995"/>
          </a:xfrm>
          <a:prstGeom prst="rect">
            <a:avLst/>
          </a:prstGeom>
          <a:noFill/>
        </p:spPr>
        <p:txBody>
          <a:bodyPr wrap="square">
            <a:spAutoFit/>
          </a:bodyPr>
          <a:lstStyle/>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Gestion des émotions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Vie quotidienne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Habiletés sociales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Particularités sensorielles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Centres d’intérêt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entury Gothic" panose="020B0502020202020204" pitchFamily="34" charset="0"/>
                <a:ea typeface="Calibri" panose="020F0502020204030204" pitchFamily="34" charset="0"/>
                <a:cs typeface="Times New Roman" panose="02020603050405020304" pitchFamily="18" charset="0"/>
              </a:rPr>
              <a:t>Activités extrascolaires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30">
            <a:extLst>
              <a:ext uri="{FF2B5EF4-FFF2-40B4-BE49-F238E27FC236}">
                <a16:creationId xmlns:a16="http://schemas.microsoft.com/office/drawing/2014/main" id="{028FC347-AFCA-9BC0-A55D-A43473927FAE}"/>
              </a:ext>
            </a:extLst>
          </p:cNvPr>
          <p:cNvGrpSpPr/>
          <p:nvPr/>
        </p:nvGrpSpPr>
        <p:grpSpPr>
          <a:xfrm>
            <a:off x="10590359" y="4698912"/>
            <a:ext cx="1383779" cy="1301926"/>
            <a:chOff x="2771800" y="2060848"/>
            <a:chExt cx="3653928" cy="3884295"/>
          </a:xfrm>
        </p:grpSpPr>
        <p:sp>
          <p:nvSpPr>
            <p:cNvPr id="9" name="Freeform 11">
              <a:extLst>
                <a:ext uri="{FF2B5EF4-FFF2-40B4-BE49-F238E27FC236}">
                  <a16:creationId xmlns:a16="http://schemas.microsoft.com/office/drawing/2014/main" id="{2DC7CDAE-9815-788D-E331-291EEEF21DCC}"/>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0" name="Pie 6">
              <a:extLst>
                <a:ext uri="{FF2B5EF4-FFF2-40B4-BE49-F238E27FC236}">
                  <a16:creationId xmlns:a16="http://schemas.microsoft.com/office/drawing/2014/main" id="{47ED069C-686C-4822-B961-9C618DEEB78A}"/>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1" name="Pie 13">
              <a:extLst>
                <a:ext uri="{FF2B5EF4-FFF2-40B4-BE49-F238E27FC236}">
                  <a16:creationId xmlns:a16="http://schemas.microsoft.com/office/drawing/2014/main" id="{5E125CA9-1C5C-F2F2-8E9D-FE642CC09B6C}"/>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2" name="Pie 14">
              <a:extLst>
                <a:ext uri="{FF2B5EF4-FFF2-40B4-BE49-F238E27FC236}">
                  <a16:creationId xmlns:a16="http://schemas.microsoft.com/office/drawing/2014/main" id="{C64ABB8C-C118-BE8F-B536-5C567A026E0F}"/>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3" name="Pie 15">
              <a:extLst>
                <a:ext uri="{FF2B5EF4-FFF2-40B4-BE49-F238E27FC236}">
                  <a16:creationId xmlns:a16="http://schemas.microsoft.com/office/drawing/2014/main" id="{887C6812-FD3A-EBB5-12BD-EB926503B510}"/>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spTree>
    <p:extLst>
      <p:ext uri="{BB962C8B-B14F-4D97-AF65-F5344CB8AC3E}">
        <p14:creationId xmlns:p14="http://schemas.microsoft.com/office/powerpoint/2010/main" val="1199282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8D010-0E04-C269-974D-FED56EA37628}"/>
              </a:ext>
            </a:extLst>
          </p:cNvPr>
          <p:cNvSpPr>
            <a:spLocks noGrp="1"/>
          </p:cNvSpPr>
          <p:nvPr>
            <p:ph type="title"/>
          </p:nvPr>
        </p:nvSpPr>
        <p:spPr/>
        <p:txBody>
          <a:bodyPr/>
          <a:lstStyle/>
          <a:p>
            <a:r>
              <a:rPr lang="fr-FR" dirty="0">
                <a:latin typeface="Century Gothic" panose="020B0502020202020204" pitchFamily="34" charset="0"/>
              </a:rPr>
              <a:t>Exercices </a:t>
            </a:r>
          </a:p>
        </p:txBody>
      </p:sp>
      <p:sp>
        <p:nvSpPr>
          <p:cNvPr id="3" name="Espace réservé du contenu 2">
            <a:extLst>
              <a:ext uri="{FF2B5EF4-FFF2-40B4-BE49-F238E27FC236}">
                <a16:creationId xmlns:a16="http://schemas.microsoft.com/office/drawing/2014/main" id="{0F548453-4D29-75B6-27F5-AF2C9B6C7842}"/>
              </a:ext>
            </a:extLst>
          </p:cNvPr>
          <p:cNvSpPr>
            <a:spLocks noGrp="1"/>
          </p:cNvSpPr>
          <p:nvPr>
            <p:ph idx="1"/>
          </p:nvPr>
        </p:nvSpPr>
        <p:spPr/>
        <p:txBody>
          <a:bodyPr/>
          <a:lstStyle/>
          <a:p>
            <a:pPr marL="0" indent="0">
              <a:buNone/>
            </a:pPr>
            <a:r>
              <a:rPr lang="fr-FR" dirty="0">
                <a:latin typeface="Century Gothic" panose="020B0502020202020204" pitchFamily="34" charset="0"/>
              </a:rPr>
              <a:t>Cf. anamnèses détaillées de </a:t>
            </a:r>
            <a:r>
              <a:rPr lang="fr-FR" dirty="0" err="1">
                <a:latin typeface="Century Gothic" panose="020B0502020202020204" pitchFamily="34" charset="0"/>
              </a:rPr>
              <a:t>Lysie</a:t>
            </a:r>
            <a:r>
              <a:rPr lang="fr-FR" dirty="0">
                <a:latin typeface="Century Gothic" panose="020B0502020202020204" pitchFamily="34" charset="0"/>
              </a:rPr>
              <a:t> et Mohamed </a:t>
            </a:r>
            <a:r>
              <a:rPr lang="fr-FR" dirty="0" err="1">
                <a:latin typeface="Century Gothic" panose="020B0502020202020204" pitchFamily="34" charset="0"/>
              </a:rPr>
              <a:t>Adenane</a:t>
            </a:r>
            <a:endParaRPr lang="fr-FR" dirty="0">
              <a:latin typeface="Century Gothic" panose="020B0502020202020204" pitchFamily="34" charset="0"/>
            </a:endParaRPr>
          </a:p>
        </p:txBody>
      </p:sp>
    </p:spTree>
    <p:extLst>
      <p:ext uri="{BB962C8B-B14F-4D97-AF65-F5344CB8AC3E}">
        <p14:creationId xmlns:p14="http://schemas.microsoft.com/office/powerpoint/2010/main" val="4239453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FE695-5209-442C-BB09-6CDE67BA9CA5}"/>
              </a:ext>
            </a:extLst>
          </p:cNvPr>
          <p:cNvSpPr>
            <a:spLocks noGrp="1"/>
          </p:cNvSpPr>
          <p:nvPr>
            <p:ph type="title"/>
          </p:nvPr>
        </p:nvSpPr>
        <p:spPr>
          <a:xfrm>
            <a:off x="838200" y="17649"/>
            <a:ext cx="10515600" cy="1332123"/>
          </a:xfrm>
        </p:spPr>
        <p:txBody>
          <a:bodyPr>
            <a:normAutofit/>
          </a:bodyPr>
          <a:lstStyle/>
          <a:p>
            <a:r>
              <a:rPr lang="fr-FR" dirty="0">
                <a:solidFill>
                  <a:schemeClr val="accent2"/>
                </a:solidFill>
                <a:latin typeface="Century Gothic" panose="020B0502020202020204" pitchFamily="34" charset="0"/>
              </a:rPr>
              <a:t>Les différents professionnels</a:t>
            </a:r>
          </a:p>
        </p:txBody>
      </p:sp>
      <p:pic>
        <p:nvPicPr>
          <p:cNvPr id="1026" name="Picture 2" descr="Image associée">
            <a:extLst>
              <a:ext uri="{FF2B5EF4-FFF2-40B4-BE49-F238E27FC236}">
                <a16:creationId xmlns:a16="http://schemas.microsoft.com/office/drawing/2014/main" id="{A2D5D41A-CC55-4617-AD84-E7A9C4038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034" y="1861344"/>
            <a:ext cx="6785925" cy="3830764"/>
          </a:xfrm>
          <a:prstGeom prst="rect">
            <a:avLst/>
          </a:prstGeom>
          <a:noFill/>
          <a:extLst>
            <a:ext uri="{909E8E84-426E-40DD-AFC4-6F175D3DCCD1}">
              <a14:hiddenFill xmlns:a14="http://schemas.microsoft.com/office/drawing/2010/main">
                <a:solidFill>
                  <a:srgbClr val="FFFFFF"/>
                </a:solidFill>
              </a14:hiddenFill>
            </a:ext>
          </a:extLst>
        </p:spPr>
      </p:pic>
      <p:sp>
        <p:nvSpPr>
          <p:cNvPr id="13" name="Bulle narrative : rectangle 12">
            <a:extLst>
              <a:ext uri="{FF2B5EF4-FFF2-40B4-BE49-F238E27FC236}">
                <a16:creationId xmlns:a16="http://schemas.microsoft.com/office/drawing/2014/main" id="{18C23D7B-6866-4A8F-99E5-6E1DD51A2560}"/>
              </a:ext>
            </a:extLst>
          </p:cNvPr>
          <p:cNvSpPr/>
          <p:nvPr/>
        </p:nvSpPr>
        <p:spPr>
          <a:xfrm>
            <a:off x="9277348" y="1437905"/>
            <a:ext cx="2777115" cy="2072184"/>
          </a:xfrm>
          <a:prstGeom prst="wedgeRectCallout">
            <a:avLst>
              <a:gd name="adj1" fmla="val -65871"/>
              <a:gd name="adj2" fmla="val 27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Century Gothic" panose="020B0502020202020204" pitchFamily="34" charset="0"/>
              </a:rPr>
              <a:t>Médecins (traitant, scolaire, pédiatre, neurologue, psychiatre, ophtalmologiste, oto-rhino-laryngologiste)</a:t>
            </a:r>
          </a:p>
        </p:txBody>
      </p:sp>
      <p:sp>
        <p:nvSpPr>
          <p:cNvPr id="14" name="Bulle narrative : rectangle 13">
            <a:extLst>
              <a:ext uri="{FF2B5EF4-FFF2-40B4-BE49-F238E27FC236}">
                <a16:creationId xmlns:a16="http://schemas.microsoft.com/office/drawing/2014/main" id="{A7D624BB-46AE-4C83-9B10-61EF4107F460}"/>
              </a:ext>
            </a:extLst>
          </p:cNvPr>
          <p:cNvSpPr/>
          <p:nvPr/>
        </p:nvSpPr>
        <p:spPr>
          <a:xfrm>
            <a:off x="6393333" y="1349772"/>
            <a:ext cx="2343150" cy="1023144"/>
          </a:xfrm>
          <a:prstGeom prst="wedgeRectCallout">
            <a:avLst>
              <a:gd name="adj1" fmla="val 9414"/>
              <a:gd name="adj2" fmla="val 7598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600" dirty="0">
                <a:latin typeface="Century Gothic" panose="020B0502020202020204" pitchFamily="34" charset="0"/>
              </a:rPr>
              <a:t>Psychologues (cliniciens, neuropsys…)</a:t>
            </a:r>
          </a:p>
        </p:txBody>
      </p:sp>
      <p:sp>
        <p:nvSpPr>
          <p:cNvPr id="15" name="Bulle narrative : rectangle 14">
            <a:extLst>
              <a:ext uri="{FF2B5EF4-FFF2-40B4-BE49-F238E27FC236}">
                <a16:creationId xmlns:a16="http://schemas.microsoft.com/office/drawing/2014/main" id="{EA19CD78-8A0C-40F1-82A9-1C88A922B3E3}"/>
              </a:ext>
            </a:extLst>
          </p:cNvPr>
          <p:cNvSpPr/>
          <p:nvPr/>
        </p:nvSpPr>
        <p:spPr>
          <a:xfrm>
            <a:off x="3923785" y="1355726"/>
            <a:ext cx="2106057" cy="876300"/>
          </a:xfrm>
          <a:prstGeom prst="wedgeRectCallout">
            <a:avLst>
              <a:gd name="adj1" fmla="val 43389"/>
              <a:gd name="adj2" fmla="val 7337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600" dirty="0">
                <a:latin typeface="Century Gothic" panose="020B0502020202020204" pitchFamily="34" charset="0"/>
              </a:rPr>
              <a:t>Ergothérapeutes</a:t>
            </a:r>
          </a:p>
        </p:txBody>
      </p:sp>
      <p:sp>
        <p:nvSpPr>
          <p:cNvPr id="16" name="Bulle narrative : rectangle 15">
            <a:extLst>
              <a:ext uri="{FF2B5EF4-FFF2-40B4-BE49-F238E27FC236}">
                <a16:creationId xmlns:a16="http://schemas.microsoft.com/office/drawing/2014/main" id="{82DECF64-AE83-4A75-A15B-1D5FBA1D65B2}"/>
              </a:ext>
            </a:extLst>
          </p:cNvPr>
          <p:cNvSpPr/>
          <p:nvPr/>
        </p:nvSpPr>
        <p:spPr>
          <a:xfrm>
            <a:off x="1538863" y="2119128"/>
            <a:ext cx="2255243" cy="625846"/>
          </a:xfrm>
          <a:prstGeom prst="wedgeRectCallout">
            <a:avLst>
              <a:gd name="adj1" fmla="val 74618"/>
              <a:gd name="adj2" fmla="val 1379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a:latin typeface="Century Gothic" panose="020B0502020202020204" pitchFamily="34" charset="0"/>
              </a:rPr>
              <a:t>Psychomotriciens</a:t>
            </a:r>
          </a:p>
        </p:txBody>
      </p:sp>
      <p:sp>
        <p:nvSpPr>
          <p:cNvPr id="17" name="Bulle narrative : rectangle 16">
            <a:extLst>
              <a:ext uri="{FF2B5EF4-FFF2-40B4-BE49-F238E27FC236}">
                <a16:creationId xmlns:a16="http://schemas.microsoft.com/office/drawing/2014/main" id="{EBB3E07D-66CD-4DD6-80E2-980646247109}"/>
              </a:ext>
            </a:extLst>
          </p:cNvPr>
          <p:cNvSpPr/>
          <p:nvPr/>
        </p:nvSpPr>
        <p:spPr>
          <a:xfrm>
            <a:off x="939849" y="3038477"/>
            <a:ext cx="2362200" cy="824706"/>
          </a:xfrm>
          <a:prstGeom prst="wedgeRectCallout">
            <a:avLst>
              <a:gd name="adj1" fmla="val 63038"/>
              <a:gd name="adj2" fmla="val -3220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latin typeface="Century Gothic" panose="020B0502020202020204" pitchFamily="34" charset="0"/>
              </a:rPr>
              <a:t>Orthophonistes</a:t>
            </a:r>
          </a:p>
        </p:txBody>
      </p:sp>
      <p:sp>
        <p:nvSpPr>
          <p:cNvPr id="18" name="Bulle narrative : rectangle 17">
            <a:extLst>
              <a:ext uri="{FF2B5EF4-FFF2-40B4-BE49-F238E27FC236}">
                <a16:creationId xmlns:a16="http://schemas.microsoft.com/office/drawing/2014/main" id="{7BBA9840-74CF-4541-AFB2-32B2621CD595}"/>
              </a:ext>
            </a:extLst>
          </p:cNvPr>
          <p:cNvSpPr/>
          <p:nvPr/>
        </p:nvSpPr>
        <p:spPr>
          <a:xfrm>
            <a:off x="1538863" y="4552950"/>
            <a:ext cx="2076904" cy="647700"/>
          </a:xfrm>
          <a:prstGeom prst="wedgeRectCallout">
            <a:avLst>
              <a:gd name="adj1" fmla="val 69056"/>
              <a:gd name="adj2" fmla="val -4632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latin typeface="Century Gothic" panose="020B0502020202020204" pitchFamily="34" charset="0"/>
              </a:rPr>
              <a:t>Orthoptistes</a:t>
            </a:r>
          </a:p>
        </p:txBody>
      </p:sp>
      <p:sp>
        <p:nvSpPr>
          <p:cNvPr id="19" name="Bulle narrative : rectangle 18">
            <a:extLst>
              <a:ext uri="{FF2B5EF4-FFF2-40B4-BE49-F238E27FC236}">
                <a16:creationId xmlns:a16="http://schemas.microsoft.com/office/drawing/2014/main" id="{8128AEF0-57E7-4B27-A0EF-32F6F5B9C74B}"/>
              </a:ext>
            </a:extLst>
          </p:cNvPr>
          <p:cNvSpPr/>
          <p:nvPr/>
        </p:nvSpPr>
        <p:spPr>
          <a:xfrm>
            <a:off x="8576235" y="3853259"/>
            <a:ext cx="3317981" cy="2047082"/>
          </a:xfrm>
          <a:prstGeom prst="wedgeRectCallout">
            <a:avLst>
              <a:gd name="adj1" fmla="val -74523"/>
              <a:gd name="adj2" fmla="val -495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dirty="0">
                <a:latin typeface="Century Gothic" panose="020B0502020202020204" pitchFamily="34" charset="0"/>
              </a:rPr>
              <a:t>Et + encore : infirmières, éducateurs, kinésithérapeutes, ostéopathes, enseignants référents, AESH, enseignants, parents, centres référents, réseaux, associations</a:t>
            </a:r>
          </a:p>
        </p:txBody>
      </p:sp>
    </p:spTree>
    <p:extLst>
      <p:ext uri="{BB962C8B-B14F-4D97-AF65-F5344CB8AC3E}">
        <p14:creationId xmlns:p14="http://schemas.microsoft.com/office/powerpoint/2010/main" val="315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oogle Shape;1547;p37">
            <a:extLst>
              <a:ext uri="{FF2B5EF4-FFF2-40B4-BE49-F238E27FC236}">
                <a16:creationId xmlns:a16="http://schemas.microsoft.com/office/drawing/2014/main" id="{D0538E8B-8A6C-4005-A369-0BF57DEBD3C7}"/>
              </a:ext>
            </a:extLst>
          </p:cNvPr>
          <p:cNvGrpSpPr/>
          <p:nvPr/>
        </p:nvGrpSpPr>
        <p:grpSpPr>
          <a:xfrm>
            <a:off x="3535469" y="1189605"/>
            <a:ext cx="5121061" cy="3515307"/>
            <a:chOff x="3707214" y="2406771"/>
            <a:chExt cx="5121061" cy="3515307"/>
          </a:xfrm>
        </p:grpSpPr>
        <p:grpSp>
          <p:nvGrpSpPr>
            <p:cNvPr id="26" name="Google Shape;1548;p37">
              <a:extLst>
                <a:ext uri="{FF2B5EF4-FFF2-40B4-BE49-F238E27FC236}">
                  <a16:creationId xmlns:a16="http://schemas.microsoft.com/office/drawing/2014/main" id="{8F54B303-4518-4B73-A5A9-DFB04223AA88}"/>
                </a:ext>
              </a:extLst>
            </p:cNvPr>
            <p:cNvGrpSpPr/>
            <p:nvPr/>
          </p:nvGrpSpPr>
          <p:grpSpPr>
            <a:xfrm>
              <a:off x="5390140" y="2406771"/>
              <a:ext cx="2287151" cy="1583744"/>
              <a:chOff x="5390140" y="2406771"/>
              <a:chExt cx="2287151" cy="1583744"/>
            </a:xfrm>
          </p:grpSpPr>
          <p:sp>
            <p:nvSpPr>
              <p:cNvPr id="32" name="Google Shape;1549;p37">
                <a:extLst>
                  <a:ext uri="{FF2B5EF4-FFF2-40B4-BE49-F238E27FC236}">
                    <a16:creationId xmlns:a16="http://schemas.microsoft.com/office/drawing/2014/main" id="{CBB7E0E0-4EA8-44F8-B8E2-E1E0C042245F}"/>
                  </a:ext>
                </a:extLst>
              </p:cNvPr>
              <p:cNvSpPr/>
              <p:nvPr/>
            </p:nvSpPr>
            <p:spPr>
              <a:xfrm>
                <a:off x="5390140" y="2406771"/>
                <a:ext cx="2287151" cy="1583744"/>
              </a:xfrm>
              <a:custGeom>
                <a:avLst/>
                <a:gdLst/>
                <a:ahLst/>
                <a:cxnLst/>
                <a:rect l="l" t="t" r="r" b="b"/>
                <a:pathLst>
                  <a:path w="2287150" h="1583743" extrusionOk="0">
                    <a:moveTo>
                      <a:pt x="2277727" y="1025376"/>
                    </a:moveTo>
                    <a:cubicBezTo>
                      <a:pt x="2257876" y="1001210"/>
                      <a:pt x="1986438" y="688345"/>
                      <a:pt x="1967882" y="663316"/>
                    </a:cubicBezTo>
                    <a:cubicBezTo>
                      <a:pt x="2008447" y="665905"/>
                      <a:pt x="2044264" y="662885"/>
                      <a:pt x="2080082" y="654685"/>
                    </a:cubicBezTo>
                    <a:cubicBezTo>
                      <a:pt x="2118489" y="646486"/>
                      <a:pt x="2170273" y="614984"/>
                      <a:pt x="2192713" y="589955"/>
                    </a:cubicBezTo>
                    <a:cubicBezTo>
                      <a:pt x="2223353" y="548096"/>
                      <a:pt x="2233278" y="501921"/>
                      <a:pt x="2211701" y="454020"/>
                    </a:cubicBezTo>
                    <a:cubicBezTo>
                      <a:pt x="2193145" y="413024"/>
                      <a:pt x="2163800" y="377638"/>
                      <a:pt x="2124531" y="354767"/>
                    </a:cubicBezTo>
                    <a:cubicBezTo>
                      <a:pt x="2011899" y="290036"/>
                      <a:pt x="1896678" y="276658"/>
                      <a:pt x="1779300" y="344410"/>
                    </a:cubicBezTo>
                    <a:cubicBezTo>
                      <a:pt x="1764196" y="358650"/>
                      <a:pt x="1745209" y="369439"/>
                      <a:pt x="1736578" y="390584"/>
                    </a:cubicBezTo>
                    <a:cubicBezTo>
                      <a:pt x="1718885" y="381953"/>
                      <a:pt x="1467730" y="81603"/>
                      <a:pt x="1443995" y="54416"/>
                    </a:cubicBezTo>
                    <a:cubicBezTo>
                      <a:pt x="1421555" y="28955"/>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6"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3"/>
                      <a:pt x="507126" y="370302"/>
                      <a:pt x="501948" y="334053"/>
                    </a:cubicBezTo>
                    <a:cubicBezTo>
                      <a:pt x="499359" y="314634"/>
                      <a:pt x="491159" y="315497"/>
                      <a:pt x="478213" y="322401"/>
                    </a:cubicBezTo>
                    <a:cubicBezTo>
                      <a:pt x="441532" y="342683"/>
                      <a:pt x="95439" y="469987"/>
                      <a:pt x="31140" y="495448"/>
                    </a:cubicBezTo>
                    <a:cubicBezTo>
                      <a:pt x="-2088"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1" y="1259701"/>
                      <a:pt x="334080" y="1276963"/>
                    </a:cubicBezTo>
                    <a:cubicBezTo>
                      <a:pt x="367739" y="1282141"/>
                      <a:pt x="400968" y="1281278"/>
                      <a:pt x="433765" y="1276531"/>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4" y="1426707"/>
                      <a:pt x="1431480" y="1406424"/>
                    </a:cubicBezTo>
                    <a:cubicBezTo>
                      <a:pt x="1421987" y="1400814"/>
                      <a:pt x="1352941" y="1360681"/>
                      <a:pt x="1333090" y="1336947"/>
                    </a:cubicBezTo>
                    <a:cubicBezTo>
                      <a:pt x="1289505" y="1293361"/>
                      <a:pt x="1283894" y="1222158"/>
                      <a:pt x="1289505"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3"/>
                      <a:pt x="2256581" y="1096149"/>
                    </a:cubicBezTo>
                    <a:cubicBezTo>
                      <a:pt x="2293262" y="1081476"/>
                      <a:pt x="2301461" y="1054289"/>
                      <a:pt x="2277727" y="1025376"/>
                    </a:cubicBezTo>
                    <a:close/>
                  </a:path>
                </a:pathLst>
              </a:custGeom>
              <a:solidFill>
                <a:srgbClr val="FFCB00"/>
              </a:solidFill>
              <a:ln>
                <a:noFill/>
              </a:ln>
              <a:effectLst>
                <a:outerShdw blurRad="1270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3" name="Google Shape;1550;p37">
                <a:extLst>
                  <a:ext uri="{FF2B5EF4-FFF2-40B4-BE49-F238E27FC236}">
                    <a16:creationId xmlns:a16="http://schemas.microsoft.com/office/drawing/2014/main" id="{8F389714-2EB3-4A79-967F-CBDD5B577475}"/>
                  </a:ext>
                </a:extLst>
              </p:cNvPr>
              <p:cNvSpPr/>
              <p:nvPr/>
            </p:nvSpPr>
            <p:spPr>
              <a:xfrm>
                <a:off x="6088869" y="2914733"/>
                <a:ext cx="4315" cy="4315"/>
              </a:xfrm>
              <a:custGeom>
                <a:avLst/>
                <a:gdLst/>
                <a:ahLst/>
                <a:cxnLst/>
                <a:rect l="l" t="t" r="r" b="b"/>
                <a:pathLst>
                  <a:path w="120000" h="120000" extrusionOk="0">
                    <a:moveTo>
                      <a:pt x="0" y="0"/>
                    </a:moveTo>
                    <a:cubicBezTo>
                      <a:pt x="0" y="12014"/>
                      <a:pt x="11986" y="12014"/>
                      <a:pt x="0" y="0"/>
                    </a:cubicBezTo>
                    <a:cubicBezTo>
                      <a:pt x="11986" y="12014"/>
                      <a:pt x="11986" y="12014"/>
                      <a:pt x="0" y="0"/>
                    </a:cubicBezTo>
                    <a:cubicBezTo>
                      <a:pt x="11986" y="12014"/>
                      <a:pt x="0" y="0"/>
                      <a:pt x="0" y="0"/>
                    </a:cubicBezTo>
                    <a:close/>
                  </a:path>
                </a:pathLst>
              </a:custGeom>
              <a:solidFill>
                <a:srgbClr val="DA4848"/>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27" name="Google Shape;1551;p37">
              <a:extLst>
                <a:ext uri="{FF2B5EF4-FFF2-40B4-BE49-F238E27FC236}">
                  <a16:creationId xmlns:a16="http://schemas.microsoft.com/office/drawing/2014/main" id="{A4952160-027E-434F-BDC0-2E8A29772116}"/>
                </a:ext>
              </a:extLst>
            </p:cNvPr>
            <p:cNvSpPr/>
            <p:nvPr/>
          </p:nvSpPr>
          <p:spPr>
            <a:xfrm>
              <a:off x="6532493" y="3681695"/>
              <a:ext cx="2295782" cy="1618267"/>
            </a:xfrm>
            <a:custGeom>
              <a:avLst/>
              <a:gdLst/>
              <a:ahLst/>
              <a:cxnLst/>
              <a:rect l="l" t="t" r="r" b="b"/>
              <a:pathLst>
                <a:path w="2295781" h="1618267" extrusionOk="0">
                  <a:moveTo>
                    <a:pt x="2284127" y="1054560"/>
                  </a:moveTo>
                  <a:cubicBezTo>
                    <a:pt x="2268592" y="1041182"/>
                    <a:pt x="2008806" y="741263"/>
                    <a:pt x="1982482" y="703719"/>
                  </a:cubicBezTo>
                  <a:cubicBezTo>
                    <a:pt x="1977304" y="696383"/>
                    <a:pt x="1966947" y="683869"/>
                    <a:pt x="1957453" y="698541"/>
                  </a:cubicBezTo>
                  <a:cubicBezTo>
                    <a:pt x="1944939"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2"/>
                    <a:pt x="1520737" y="673512"/>
                  </a:cubicBezTo>
                  <a:cubicBezTo>
                    <a:pt x="1503907" y="652798"/>
                    <a:pt x="1489235" y="613528"/>
                    <a:pt x="1484056" y="592814"/>
                  </a:cubicBezTo>
                  <a:cubicBezTo>
                    <a:pt x="1476720" y="519453"/>
                    <a:pt x="1518579" y="458174"/>
                    <a:pt x="1594098" y="432714"/>
                  </a:cubicBezTo>
                  <a:cubicBezTo>
                    <a:pt x="1606613" y="426672"/>
                    <a:pt x="1693784" y="418473"/>
                    <a:pt x="1717950" y="415884"/>
                  </a:cubicBezTo>
                  <a:cubicBezTo>
                    <a:pt x="1733916" y="414157"/>
                    <a:pt x="1727443" y="404664"/>
                    <a:pt x="1724854" y="401643"/>
                  </a:cubicBezTo>
                  <a:cubicBezTo>
                    <a:pt x="1667891" y="331302"/>
                    <a:pt x="1615243" y="276928"/>
                    <a:pt x="1560870" y="213924"/>
                  </a:cubicBezTo>
                  <a:cubicBezTo>
                    <a:pt x="1518147"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3" y="516000"/>
                    <a:pt x="22006" y="523337"/>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5" y="878492"/>
                    <a:pt x="731886" y="928982"/>
                  </a:cubicBezTo>
                  <a:cubicBezTo>
                    <a:pt x="755620" y="947107"/>
                    <a:pt x="773313" y="970410"/>
                    <a:pt x="790575" y="994144"/>
                  </a:cubicBezTo>
                  <a:cubicBezTo>
                    <a:pt x="799637" y="1012269"/>
                    <a:pt x="804384" y="1030825"/>
                    <a:pt x="805678" y="1051539"/>
                  </a:cubicBezTo>
                  <a:cubicBezTo>
                    <a:pt x="811288" y="1121017"/>
                    <a:pt x="775039" y="1162444"/>
                    <a:pt x="718076" y="1191789"/>
                  </a:cubicBezTo>
                  <a:cubicBezTo>
                    <a:pt x="691321" y="1206461"/>
                    <a:pt x="586026" y="1219839"/>
                    <a:pt x="562291" y="1222859"/>
                  </a:cubicBezTo>
                  <a:cubicBezTo>
                    <a:pt x="569627" y="1239689"/>
                    <a:pt x="821645" y="1529683"/>
                    <a:pt x="872135" y="1583193"/>
                  </a:cubicBezTo>
                  <a:cubicBezTo>
                    <a:pt x="895438" y="1608223"/>
                    <a:pt x="924783" y="1622464"/>
                    <a:pt x="964053" y="1606497"/>
                  </a:cubicBezTo>
                  <a:cubicBezTo>
                    <a:pt x="1096103" y="1553418"/>
                    <a:pt x="1391707" y="1443375"/>
                    <a:pt x="1405948" y="1436902"/>
                  </a:cubicBezTo>
                  <a:cubicBezTo>
                    <a:pt x="1420189" y="1430429"/>
                    <a:pt x="1427093" y="1434745"/>
                    <a:pt x="1430545" y="1448985"/>
                  </a:cubicBezTo>
                  <a:cubicBezTo>
                    <a:pt x="1440039" y="1488255"/>
                    <a:pt x="1464637" y="1519326"/>
                    <a:pt x="1493550" y="1544787"/>
                  </a:cubicBezTo>
                  <a:cubicBezTo>
                    <a:pt x="1528504" y="1575426"/>
                    <a:pt x="1572090" y="1593119"/>
                    <a:pt x="1617401" y="1605634"/>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8" y="1376918"/>
                  </a:cubicBezTo>
                  <a:cubicBezTo>
                    <a:pt x="1899627" y="1357931"/>
                    <a:pt x="1875461" y="1338943"/>
                    <a:pt x="1857336" y="1325565"/>
                  </a:cubicBezTo>
                  <a:cubicBezTo>
                    <a:pt x="1839643" y="1313914"/>
                    <a:pt x="1821519" y="1302262"/>
                    <a:pt x="1800373" y="1288453"/>
                  </a:cubicBezTo>
                  <a:cubicBezTo>
                    <a:pt x="1829286" y="1277233"/>
                    <a:pt x="2235795" y="1119290"/>
                    <a:pt x="2258235" y="1117996"/>
                  </a:cubicBezTo>
                  <a:cubicBezTo>
                    <a:pt x="2265571" y="1115407"/>
                    <a:pt x="2272476" y="1112386"/>
                    <a:pt x="2279812" y="1109796"/>
                  </a:cubicBezTo>
                  <a:cubicBezTo>
                    <a:pt x="2300095" y="1100734"/>
                    <a:pt x="2302252" y="1077000"/>
                    <a:pt x="2284127" y="1054560"/>
                  </a:cubicBezTo>
                  <a:close/>
                </a:path>
              </a:pathLst>
            </a:custGeom>
            <a:solidFill>
              <a:srgbClr val="EB6608"/>
            </a:solidFill>
            <a:ln>
              <a:noFill/>
            </a:ln>
            <a:effectLst>
              <a:outerShdw blurRad="1270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1552;p37">
              <a:extLst>
                <a:ext uri="{FF2B5EF4-FFF2-40B4-BE49-F238E27FC236}">
                  <a16:creationId xmlns:a16="http://schemas.microsoft.com/office/drawing/2014/main" id="{B9B8A3CE-FAB0-4F38-8BE1-2FA3EF0C16A0}"/>
                </a:ext>
              </a:extLst>
            </p:cNvPr>
            <p:cNvSpPr/>
            <p:nvPr/>
          </p:nvSpPr>
          <p:spPr>
            <a:xfrm>
              <a:off x="3707214" y="3015400"/>
              <a:ext cx="2295782" cy="1618267"/>
            </a:xfrm>
            <a:custGeom>
              <a:avLst/>
              <a:gdLst/>
              <a:ahLst/>
              <a:cxnLst/>
              <a:rect l="l" t="t" r="r" b="b"/>
              <a:pathLst>
                <a:path w="2295781" h="1618267" extrusionOk="0">
                  <a:moveTo>
                    <a:pt x="2284127" y="1054560"/>
                  </a:moveTo>
                  <a:cubicBezTo>
                    <a:pt x="2268592" y="1041182"/>
                    <a:pt x="2008806" y="741263"/>
                    <a:pt x="1982482" y="703719"/>
                  </a:cubicBezTo>
                  <a:cubicBezTo>
                    <a:pt x="1977304" y="696383"/>
                    <a:pt x="1966947" y="683869"/>
                    <a:pt x="1957453" y="698541"/>
                  </a:cubicBezTo>
                  <a:cubicBezTo>
                    <a:pt x="1944938"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3"/>
                    <a:pt x="1520737" y="673512"/>
                  </a:cubicBezTo>
                  <a:cubicBezTo>
                    <a:pt x="1503907" y="652798"/>
                    <a:pt x="1489235" y="613528"/>
                    <a:pt x="1484056" y="592814"/>
                  </a:cubicBezTo>
                  <a:cubicBezTo>
                    <a:pt x="1476720" y="519453"/>
                    <a:pt x="1518579" y="458174"/>
                    <a:pt x="1594098" y="432714"/>
                  </a:cubicBezTo>
                  <a:cubicBezTo>
                    <a:pt x="1606613" y="426672"/>
                    <a:pt x="1693783" y="418473"/>
                    <a:pt x="1717950" y="415884"/>
                  </a:cubicBezTo>
                  <a:cubicBezTo>
                    <a:pt x="1733916" y="414157"/>
                    <a:pt x="1727443" y="404664"/>
                    <a:pt x="1724854" y="401643"/>
                  </a:cubicBezTo>
                  <a:cubicBezTo>
                    <a:pt x="1667891" y="331302"/>
                    <a:pt x="1615244" y="276928"/>
                    <a:pt x="1560870" y="213924"/>
                  </a:cubicBezTo>
                  <a:cubicBezTo>
                    <a:pt x="1518148"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2" y="516000"/>
                    <a:pt x="22006" y="523336"/>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6" y="878492"/>
                    <a:pt x="731885" y="928982"/>
                  </a:cubicBezTo>
                  <a:cubicBezTo>
                    <a:pt x="755620" y="947107"/>
                    <a:pt x="773313" y="970410"/>
                    <a:pt x="790575" y="994144"/>
                  </a:cubicBezTo>
                  <a:cubicBezTo>
                    <a:pt x="799637" y="1012269"/>
                    <a:pt x="804384" y="1030825"/>
                    <a:pt x="805678" y="1051539"/>
                  </a:cubicBezTo>
                  <a:cubicBezTo>
                    <a:pt x="811288" y="1121016"/>
                    <a:pt x="775039" y="1162444"/>
                    <a:pt x="718076" y="1191789"/>
                  </a:cubicBezTo>
                  <a:cubicBezTo>
                    <a:pt x="691321" y="1206461"/>
                    <a:pt x="586026" y="1219839"/>
                    <a:pt x="562291" y="1222859"/>
                  </a:cubicBezTo>
                  <a:cubicBezTo>
                    <a:pt x="569627" y="1239689"/>
                    <a:pt x="821645" y="1529683"/>
                    <a:pt x="872135" y="1583194"/>
                  </a:cubicBezTo>
                  <a:cubicBezTo>
                    <a:pt x="895438" y="1608223"/>
                    <a:pt x="924783" y="1622464"/>
                    <a:pt x="964053" y="1606497"/>
                  </a:cubicBezTo>
                  <a:cubicBezTo>
                    <a:pt x="1096103" y="1553417"/>
                    <a:pt x="1391707" y="1443375"/>
                    <a:pt x="1405948" y="1436902"/>
                  </a:cubicBezTo>
                  <a:cubicBezTo>
                    <a:pt x="1420188" y="1430429"/>
                    <a:pt x="1427093" y="1434745"/>
                    <a:pt x="1430545" y="1448985"/>
                  </a:cubicBezTo>
                  <a:cubicBezTo>
                    <a:pt x="1440039" y="1488255"/>
                    <a:pt x="1464637" y="1519326"/>
                    <a:pt x="1493550" y="1544787"/>
                  </a:cubicBezTo>
                  <a:cubicBezTo>
                    <a:pt x="1528504" y="1575426"/>
                    <a:pt x="1572090" y="1593119"/>
                    <a:pt x="1617401" y="1605633"/>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9" y="1376919"/>
                  </a:cubicBezTo>
                  <a:cubicBezTo>
                    <a:pt x="1899627" y="1357931"/>
                    <a:pt x="1875461" y="1338943"/>
                    <a:pt x="1857336" y="1325566"/>
                  </a:cubicBezTo>
                  <a:cubicBezTo>
                    <a:pt x="1839643" y="1313914"/>
                    <a:pt x="1821519" y="1302262"/>
                    <a:pt x="1800373" y="1288453"/>
                  </a:cubicBezTo>
                  <a:cubicBezTo>
                    <a:pt x="1829286" y="1277233"/>
                    <a:pt x="2235795" y="1119290"/>
                    <a:pt x="2258235" y="1117996"/>
                  </a:cubicBezTo>
                  <a:cubicBezTo>
                    <a:pt x="2265571" y="1115407"/>
                    <a:pt x="2272476" y="1112386"/>
                    <a:pt x="2279812" y="1109797"/>
                  </a:cubicBezTo>
                  <a:cubicBezTo>
                    <a:pt x="2300094" y="1100734"/>
                    <a:pt x="2302252" y="1077000"/>
                    <a:pt x="2284127" y="1054560"/>
                  </a:cubicBezTo>
                  <a:close/>
                </a:path>
              </a:pathLst>
            </a:custGeom>
            <a:solidFill>
              <a:srgbClr val="BBBBBB"/>
            </a:solidFill>
            <a:ln>
              <a:noFill/>
            </a:ln>
            <a:effectLst>
              <a:outerShdw blurRad="1270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nvGrpSpPr>
            <p:cNvPr id="29" name="Google Shape;1553;p37">
              <a:extLst>
                <a:ext uri="{FF2B5EF4-FFF2-40B4-BE49-F238E27FC236}">
                  <a16:creationId xmlns:a16="http://schemas.microsoft.com/office/drawing/2014/main" id="{2E864D83-27DE-4813-8F49-268B3700C71A}"/>
                </a:ext>
              </a:extLst>
            </p:cNvPr>
            <p:cNvGrpSpPr/>
            <p:nvPr/>
          </p:nvGrpSpPr>
          <p:grpSpPr>
            <a:xfrm>
              <a:off x="4847266" y="4338334"/>
              <a:ext cx="2287151" cy="1583744"/>
              <a:chOff x="4847266" y="4338334"/>
              <a:chExt cx="2287151" cy="1583744"/>
            </a:xfrm>
          </p:grpSpPr>
          <p:sp>
            <p:nvSpPr>
              <p:cNvPr id="30" name="Google Shape;1554;p37">
                <a:extLst>
                  <a:ext uri="{FF2B5EF4-FFF2-40B4-BE49-F238E27FC236}">
                    <a16:creationId xmlns:a16="http://schemas.microsoft.com/office/drawing/2014/main" id="{2D26D6A5-4F86-4FF2-A4A4-9238FB7D3616}"/>
                  </a:ext>
                </a:extLst>
              </p:cNvPr>
              <p:cNvSpPr/>
              <p:nvPr/>
            </p:nvSpPr>
            <p:spPr>
              <a:xfrm>
                <a:off x="4847266" y="4338334"/>
                <a:ext cx="2287151" cy="1583744"/>
              </a:xfrm>
              <a:custGeom>
                <a:avLst/>
                <a:gdLst/>
                <a:ahLst/>
                <a:cxnLst/>
                <a:rect l="l" t="t" r="r" b="b"/>
                <a:pathLst>
                  <a:path w="2287150" h="1583743" extrusionOk="0">
                    <a:moveTo>
                      <a:pt x="2278158" y="1025808"/>
                    </a:moveTo>
                    <a:cubicBezTo>
                      <a:pt x="2258307" y="1001642"/>
                      <a:pt x="1986870" y="688777"/>
                      <a:pt x="1968314" y="663748"/>
                    </a:cubicBezTo>
                    <a:cubicBezTo>
                      <a:pt x="2008878" y="666337"/>
                      <a:pt x="2044696" y="663316"/>
                      <a:pt x="2080514" y="655117"/>
                    </a:cubicBezTo>
                    <a:cubicBezTo>
                      <a:pt x="2118920" y="646918"/>
                      <a:pt x="2170705" y="615415"/>
                      <a:pt x="2193145" y="590386"/>
                    </a:cubicBezTo>
                    <a:cubicBezTo>
                      <a:pt x="2223784" y="548527"/>
                      <a:pt x="2233710" y="502352"/>
                      <a:pt x="2212133" y="454452"/>
                    </a:cubicBezTo>
                    <a:cubicBezTo>
                      <a:pt x="2193576" y="413456"/>
                      <a:pt x="2164232" y="378070"/>
                      <a:pt x="2124962" y="355198"/>
                    </a:cubicBezTo>
                    <a:cubicBezTo>
                      <a:pt x="2012330" y="290467"/>
                      <a:pt x="1897110" y="277090"/>
                      <a:pt x="1779732" y="344841"/>
                    </a:cubicBezTo>
                    <a:cubicBezTo>
                      <a:pt x="1764628" y="359082"/>
                      <a:pt x="1745640" y="369870"/>
                      <a:pt x="1737009" y="391016"/>
                    </a:cubicBezTo>
                    <a:cubicBezTo>
                      <a:pt x="1719316" y="382385"/>
                      <a:pt x="1468161" y="82035"/>
                      <a:pt x="1444427" y="54848"/>
                    </a:cubicBezTo>
                    <a:cubicBezTo>
                      <a:pt x="1421555" y="28524"/>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7"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2"/>
                      <a:pt x="507126" y="370302"/>
                      <a:pt x="501948" y="334053"/>
                    </a:cubicBezTo>
                    <a:cubicBezTo>
                      <a:pt x="499359" y="314633"/>
                      <a:pt x="491159" y="315497"/>
                      <a:pt x="478213" y="322401"/>
                    </a:cubicBezTo>
                    <a:cubicBezTo>
                      <a:pt x="441533" y="342683"/>
                      <a:pt x="95439" y="469987"/>
                      <a:pt x="31140" y="495448"/>
                    </a:cubicBezTo>
                    <a:cubicBezTo>
                      <a:pt x="-2089"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0" y="1259701"/>
                      <a:pt x="334080" y="1276963"/>
                    </a:cubicBezTo>
                    <a:cubicBezTo>
                      <a:pt x="367739" y="1282141"/>
                      <a:pt x="400968" y="1281278"/>
                      <a:pt x="433765" y="1276532"/>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5" y="1426707"/>
                      <a:pt x="1431480" y="1406424"/>
                    </a:cubicBezTo>
                    <a:cubicBezTo>
                      <a:pt x="1421987" y="1400814"/>
                      <a:pt x="1352941" y="1360681"/>
                      <a:pt x="1333090" y="1336947"/>
                    </a:cubicBezTo>
                    <a:cubicBezTo>
                      <a:pt x="1289504" y="1293361"/>
                      <a:pt x="1283894" y="1222158"/>
                      <a:pt x="1289504"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2"/>
                      <a:pt x="2256581" y="1096149"/>
                    </a:cubicBezTo>
                    <a:cubicBezTo>
                      <a:pt x="2293262" y="1081908"/>
                      <a:pt x="2301461" y="1054721"/>
                      <a:pt x="2278158" y="1025808"/>
                    </a:cubicBezTo>
                    <a:close/>
                  </a:path>
                </a:pathLst>
              </a:custGeom>
              <a:solidFill>
                <a:srgbClr val="AAAAAA"/>
              </a:solidFill>
              <a:ln>
                <a:noFill/>
              </a:ln>
              <a:effectLst>
                <a:outerShdw blurRad="1270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31" name="Google Shape;1555;p37">
                <a:extLst>
                  <a:ext uri="{FF2B5EF4-FFF2-40B4-BE49-F238E27FC236}">
                    <a16:creationId xmlns:a16="http://schemas.microsoft.com/office/drawing/2014/main" id="{50B37D17-F704-4DC3-8098-962B617C99FE}"/>
                  </a:ext>
                </a:extLst>
              </p:cNvPr>
              <p:cNvSpPr/>
              <p:nvPr/>
            </p:nvSpPr>
            <p:spPr>
              <a:xfrm>
                <a:off x="5546426" y="4847160"/>
                <a:ext cx="4315" cy="4315"/>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close/>
                  </a:path>
                </a:pathLst>
              </a:custGeom>
              <a:solidFill>
                <a:srgbClr val="DA4848"/>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grpSp>
      </p:grpSp>
      <p:grpSp>
        <p:nvGrpSpPr>
          <p:cNvPr id="34" name="Google Shape;1560;p37">
            <a:extLst>
              <a:ext uri="{FF2B5EF4-FFF2-40B4-BE49-F238E27FC236}">
                <a16:creationId xmlns:a16="http://schemas.microsoft.com/office/drawing/2014/main" id="{B0139174-CD9A-4E6F-84F5-9AA31F955CC4}"/>
              </a:ext>
            </a:extLst>
          </p:cNvPr>
          <p:cNvGrpSpPr/>
          <p:nvPr/>
        </p:nvGrpSpPr>
        <p:grpSpPr>
          <a:xfrm flipH="1">
            <a:off x="64912" y="1968232"/>
            <a:ext cx="2880445" cy="990785"/>
            <a:chOff x="2739468" y="6037772"/>
            <a:chExt cx="1891141" cy="990785"/>
          </a:xfrm>
        </p:grpSpPr>
        <p:sp>
          <p:nvSpPr>
            <p:cNvPr id="35" name="Google Shape;1561;p37">
              <a:extLst>
                <a:ext uri="{FF2B5EF4-FFF2-40B4-BE49-F238E27FC236}">
                  <a16:creationId xmlns:a16="http://schemas.microsoft.com/office/drawing/2014/main" id="{BE558A09-81BE-4783-9E90-6C822FAF3D62}"/>
                </a:ext>
              </a:extLst>
            </p:cNvPr>
            <p:cNvSpPr txBox="1"/>
            <p:nvPr/>
          </p:nvSpPr>
          <p:spPr>
            <a:xfrm>
              <a:off x="2743757" y="6505377"/>
              <a:ext cx="1886852" cy="523180"/>
            </a:xfrm>
            <a:prstGeom prst="rect">
              <a:avLst/>
            </a:prstGeom>
            <a:noFill/>
            <a:ln>
              <a:noFill/>
            </a:ln>
          </p:spPr>
          <p:txBody>
            <a:bodyPr spcFirstLastPara="1" wrap="square" lIns="91425" tIns="45700" rIns="91425" bIns="45700" anchor="t" anchorCtr="0">
              <a:spAutoFit/>
            </a:bodyPr>
            <a:lstStyle/>
            <a:p>
              <a:pPr algn="r">
                <a:buClr>
                  <a:srgbClr val="000000"/>
                </a:buClr>
                <a:buFont typeface="Arial"/>
                <a:buNone/>
              </a:pPr>
              <a:r>
                <a:rPr lang="fr-FR" sz="1400" dirty="0">
                  <a:effectLst/>
                  <a:latin typeface="Century Gothic" panose="020B0502020202020204" pitchFamily="34" charset="0"/>
                </a:rPr>
                <a:t>En cas de suspicion de troubles moteurs</a:t>
              </a:r>
              <a:endParaRPr sz="1050" kern="0" dirty="0">
                <a:solidFill>
                  <a:srgbClr val="3F3F3F"/>
                </a:solidFill>
                <a:ea typeface="Calibri"/>
                <a:cs typeface="Calibri"/>
                <a:sym typeface="Calibri"/>
              </a:endParaRPr>
            </a:p>
          </p:txBody>
        </p:sp>
        <p:sp>
          <p:nvSpPr>
            <p:cNvPr id="36" name="Google Shape;1562;p37">
              <a:extLst>
                <a:ext uri="{FF2B5EF4-FFF2-40B4-BE49-F238E27FC236}">
                  <a16:creationId xmlns:a16="http://schemas.microsoft.com/office/drawing/2014/main" id="{02EFFD55-3BB7-4DC3-BD79-A40AF810A6C2}"/>
                </a:ext>
              </a:extLst>
            </p:cNvPr>
            <p:cNvSpPr txBox="1"/>
            <p:nvPr/>
          </p:nvSpPr>
          <p:spPr>
            <a:xfrm>
              <a:off x="2739468" y="6037772"/>
              <a:ext cx="1870812" cy="523180"/>
            </a:xfrm>
            <a:prstGeom prst="rect">
              <a:avLst/>
            </a:prstGeom>
            <a:noFill/>
            <a:ln>
              <a:noFill/>
            </a:ln>
          </p:spPr>
          <p:txBody>
            <a:bodyPr spcFirstLastPara="1" wrap="square" lIns="91425" tIns="45700" rIns="91425" bIns="45700" anchor="t" anchorCtr="0">
              <a:spAutoFit/>
            </a:bodyPr>
            <a:lstStyle/>
            <a:p>
              <a:pPr algn="r">
                <a:buClr>
                  <a:srgbClr val="000000"/>
                </a:buClr>
                <a:buFont typeface="Arial"/>
                <a:buNone/>
              </a:pPr>
              <a:r>
                <a:rPr lang="fr-FR" sz="1400" dirty="0">
                  <a:solidFill>
                    <a:schemeClr val="accent2"/>
                  </a:solidFill>
                  <a:effectLst/>
                  <a:latin typeface="Century Gothic" panose="020B0502020202020204" pitchFamily="34" charset="0"/>
                </a:rPr>
                <a:t>Psychomotriciens et/ou ergothérapeute</a:t>
              </a:r>
              <a:endParaRPr sz="1400" b="1" kern="0" dirty="0">
                <a:solidFill>
                  <a:srgbClr val="3F3F3F"/>
                </a:solidFill>
                <a:ea typeface="Calibri"/>
                <a:cs typeface="Calibri"/>
                <a:sym typeface="Calibri"/>
              </a:endParaRPr>
            </a:p>
          </p:txBody>
        </p:sp>
      </p:grpSp>
      <p:grpSp>
        <p:nvGrpSpPr>
          <p:cNvPr id="37" name="Google Shape;1563;p37">
            <a:extLst>
              <a:ext uri="{FF2B5EF4-FFF2-40B4-BE49-F238E27FC236}">
                <a16:creationId xmlns:a16="http://schemas.microsoft.com/office/drawing/2014/main" id="{B4AFD25A-1B6F-41A6-B4F1-A0924E594091}"/>
              </a:ext>
            </a:extLst>
          </p:cNvPr>
          <p:cNvGrpSpPr/>
          <p:nvPr/>
        </p:nvGrpSpPr>
        <p:grpSpPr>
          <a:xfrm flipH="1">
            <a:off x="8853950" y="2317010"/>
            <a:ext cx="2849630" cy="2585283"/>
            <a:chOff x="2966689" y="4618847"/>
            <a:chExt cx="1870910" cy="2585283"/>
          </a:xfrm>
        </p:grpSpPr>
        <p:sp>
          <p:nvSpPr>
            <p:cNvPr id="38" name="Google Shape;1564;p37">
              <a:extLst>
                <a:ext uri="{FF2B5EF4-FFF2-40B4-BE49-F238E27FC236}">
                  <a16:creationId xmlns:a16="http://schemas.microsoft.com/office/drawing/2014/main" id="{8D28F90C-5AAD-4038-AD2B-559E51073217}"/>
                </a:ext>
              </a:extLst>
            </p:cNvPr>
            <p:cNvSpPr txBox="1"/>
            <p:nvPr/>
          </p:nvSpPr>
          <p:spPr>
            <a:xfrm>
              <a:off x="2970686" y="4895846"/>
              <a:ext cx="1866913" cy="2308284"/>
            </a:xfrm>
            <a:prstGeom prst="rect">
              <a:avLst/>
            </a:prstGeom>
            <a:noFill/>
            <a:ln>
              <a:noFill/>
            </a:ln>
          </p:spPr>
          <p:txBody>
            <a:bodyPr spcFirstLastPara="1" wrap="square" lIns="91425" tIns="45700" rIns="91425" bIns="45700" anchor="t" anchorCtr="0">
              <a:spAutoFit/>
            </a:bodyPr>
            <a:lstStyle/>
            <a:p>
              <a:r>
                <a:rPr lang="fr-FR" sz="1400" dirty="0">
                  <a:effectLst/>
                  <a:latin typeface="Century Gothic" panose="020B0502020202020204" pitchFamily="34" charset="0"/>
                </a:rPr>
                <a:t>En cas de suspicion de trouble sensoriel visuel </a:t>
              </a:r>
            </a:p>
            <a:p>
              <a:endParaRPr lang="fr-FR" sz="800" dirty="0">
                <a:latin typeface="Century Gothic" panose="020B0502020202020204" pitchFamily="34" charset="0"/>
              </a:endParaRPr>
            </a:p>
            <a:p>
              <a:r>
                <a:rPr lang="fr-FR" sz="1400" dirty="0">
                  <a:solidFill>
                    <a:schemeClr val="accent2"/>
                  </a:solidFill>
                  <a:latin typeface="Century Gothic" panose="020B0502020202020204" pitchFamily="34" charset="0"/>
                </a:rPr>
                <a:t>Orthoptiste </a:t>
              </a:r>
            </a:p>
            <a:p>
              <a:r>
                <a:rPr lang="fr-FR" sz="1400" dirty="0">
                  <a:latin typeface="Century Gothic" panose="020B0502020202020204" pitchFamily="34" charset="0"/>
                </a:rPr>
                <a:t>En cas de trouble de la fonction visuelle</a:t>
              </a:r>
            </a:p>
            <a:p>
              <a:endParaRPr lang="fr-FR" sz="800" dirty="0">
                <a:latin typeface="Century Gothic" panose="020B0502020202020204" pitchFamily="34" charset="0"/>
              </a:endParaRPr>
            </a:p>
            <a:p>
              <a:r>
                <a:rPr lang="fr-FR" sz="1400" dirty="0">
                  <a:solidFill>
                    <a:schemeClr val="accent2"/>
                  </a:solidFill>
                  <a:latin typeface="Century Gothic" panose="020B0502020202020204" pitchFamily="34" charset="0"/>
                </a:rPr>
                <a:t>O</a:t>
              </a:r>
              <a:r>
                <a:rPr lang="fr-FR" sz="1400" dirty="0">
                  <a:solidFill>
                    <a:schemeClr val="accent2"/>
                  </a:solidFill>
                  <a:effectLst/>
                  <a:latin typeface="Century Gothic" panose="020B0502020202020204" pitchFamily="34" charset="0"/>
                </a:rPr>
                <a:t>RL </a:t>
              </a:r>
            </a:p>
            <a:p>
              <a:r>
                <a:rPr lang="fr-FR" sz="1400" dirty="0">
                  <a:latin typeface="Century Gothic" panose="020B0502020202020204" pitchFamily="34" charset="0"/>
                </a:rPr>
                <a:t>En cas de trouble sensoriel </a:t>
              </a:r>
              <a:r>
                <a:rPr lang="fr-FR" sz="1400" dirty="0">
                  <a:effectLst/>
                  <a:latin typeface="Century Gothic" panose="020B0502020202020204" pitchFamily="34" charset="0"/>
                </a:rPr>
                <a:t>auditif </a:t>
              </a:r>
            </a:p>
            <a:p>
              <a:endParaRPr lang="fr-FR" sz="1200" dirty="0">
                <a:latin typeface="Century Gothic" panose="020B0502020202020204" pitchFamily="34" charset="0"/>
              </a:endParaRPr>
            </a:p>
          </p:txBody>
        </p:sp>
        <p:sp>
          <p:nvSpPr>
            <p:cNvPr id="39" name="Google Shape;1565;p37">
              <a:extLst>
                <a:ext uri="{FF2B5EF4-FFF2-40B4-BE49-F238E27FC236}">
                  <a16:creationId xmlns:a16="http://schemas.microsoft.com/office/drawing/2014/main" id="{99ADB12B-6FD5-4729-B643-02583B132719}"/>
                </a:ext>
              </a:extLst>
            </p:cNvPr>
            <p:cNvSpPr txBox="1"/>
            <p:nvPr/>
          </p:nvSpPr>
          <p:spPr>
            <a:xfrm>
              <a:off x="2966689" y="4618847"/>
              <a:ext cx="1870812" cy="30773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1400" kern="0" dirty="0" err="1">
                  <a:solidFill>
                    <a:schemeClr val="accent2"/>
                  </a:solidFill>
                  <a:latin typeface="Century Gothic" panose="020B0502020202020204" pitchFamily="34" charset="0"/>
                  <a:ea typeface="Calibri"/>
                  <a:cs typeface="Calibri"/>
                  <a:sym typeface="Calibri"/>
                </a:rPr>
                <a:t>Ophtalmologue</a:t>
              </a:r>
              <a:endParaRPr sz="1400" kern="0" dirty="0">
                <a:solidFill>
                  <a:schemeClr val="accent2"/>
                </a:solidFill>
                <a:latin typeface="Century Gothic" panose="020B0502020202020204" pitchFamily="34" charset="0"/>
                <a:ea typeface="Calibri"/>
                <a:cs typeface="Calibri"/>
                <a:sym typeface="Calibri"/>
              </a:endParaRPr>
            </a:p>
          </p:txBody>
        </p:sp>
      </p:grpSp>
      <p:grpSp>
        <p:nvGrpSpPr>
          <p:cNvPr id="40" name="Google Shape;1566;p37">
            <a:extLst>
              <a:ext uri="{FF2B5EF4-FFF2-40B4-BE49-F238E27FC236}">
                <a16:creationId xmlns:a16="http://schemas.microsoft.com/office/drawing/2014/main" id="{28F18978-74BB-4510-AD6E-1B4FC2431F11}"/>
              </a:ext>
            </a:extLst>
          </p:cNvPr>
          <p:cNvGrpSpPr/>
          <p:nvPr/>
        </p:nvGrpSpPr>
        <p:grpSpPr>
          <a:xfrm flipH="1">
            <a:off x="1198135" y="3748151"/>
            <a:ext cx="2880000" cy="584735"/>
            <a:chOff x="3017859" y="4283314"/>
            <a:chExt cx="1890849" cy="584735"/>
          </a:xfrm>
        </p:grpSpPr>
        <p:sp>
          <p:nvSpPr>
            <p:cNvPr id="41" name="Google Shape;1567;p37">
              <a:extLst>
                <a:ext uri="{FF2B5EF4-FFF2-40B4-BE49-F238E27FC236}">
                  <a16:creationId xmlns:a16="http://schemas.microsoft.com/office/drawing/2014/main" id="{476DDEEB-7758-49F0-89C7-20A56963EB89}"/>
                </a:ext>
              </a:extLst>
            </p:cNvPr>
            <p:cNvSpPr txBox="1"/>
            <p:nvPr/>
          </p:nvSpPr>
          <p:spPr>
            <a:xfrm>
              <a:off x="3021856" y="4560313"/>
              <a:ext cx="1886852" cy="307736"/>
            </a:xfrm>
            <a:prstGeom prst="rect">
              <a:avLst/>
            </a:prstGeom>
            <a:noFill/>
            <a:ln>
              <a:noFill/>
            </a:ln>
          </p:spPr>
          <p:txBody>
            <a:bodyPr spcFirstLastPara="1" wrap="square" lIns="91425" tIns="45700" rIns="91425" bIns="45700" anchor="t" anchorCtr="0">
              <a:spAutoFit/>
            </a:bodyPr>
            <a:lstStyle/>
            <a:p>
              <a:pPr algn="r">
                <a:buClr>
                  <a:srgbClr val="000000"/>
                </a:buClr>
                <a:buFont typeface="Arial"/>
                <a:buNone/>
              </a:pPr>
              <a:endParaRPr sz="1400" kern="0" dirty="0">
                <a:solidFill>
                  <a:srgbClr val="3F3F3F"/>
                </a:solidFill>
                <a:latin typeface="Century Gothic" panose="020B0502020202020204" pitchFamily="34" charset="0"/>
                <a:ea typeface="Calibri"/>
                <a:cs typeface="Calibri"/>
                <a:sym typeface="Calibri"/>
              </a:endParaRPr>
            </a:p>
          </p:txBody>
        </p:sp>
        <p:sp>
          <p:nvSpPr>
            <p:cNvPr id="42" name="Google Shape;1568;p37">
              <a:extLst>
                <a:ext uri="{FF2B5EF4-FFF2-40B4-BE49-F238E27FC236}">
                  <a16:creationId xmlns:a16="http://schemas.microsoft.com/office/drawing/2014/main" id="{19D8956E-5DAA-4D8B-B585-55E6F863BC1F}"/>
                </a:ext>
              </a:extLst>
            </p:cNvPr>
            <p:cNvSpPr txBox="1"/>
            <p:nvPr/>
          </p:nvSpPr>
          <p:spPr>
            <a:xfrm>
              <a:off x="3017859" y="4283314"/>
              <a:ext cx="1870812" cy="307736"/>
            </a:xfrm>
            <a:prstGeom prst="rect">
              <a:avLst/>
            </a:prstGeom>
            <a:noFill/>
            <a:ln>
              <a:noFill/>
            </a:ln>
          </p:spPr>
          <p:txBody>
            <a:bodyPr spcFirstLastPara="1" wrap="square" lIns="91425" tIns="45700" rIns="91425" bIns="45700" anchor="t" anchorCtr="0">
              <a:spAutoFit/>
            </a:bodyPr>
            <a:lstStyle/>
            <a:p>
              <a:pPr algn="r">
                <a:buClr>
                  <a:srgbClr val="000000"/>
                </a:buClr>
                <a:buFont typeface="Arial"/>
                <a:buNone/>
              </a:pPr>
              <a:r>
                <a:rPr lang="fr-FR" sz="1400" dirty="0">
                  <a:solidFill>
                    <a:schemeClr val="accent2"/>
                  </a:solidFill>
                  <a:effectLst/>
                  <a:latin typeface="Century Gothic" panose="020B0502020202020204" pitchFamily="34" charset="0"/>
                </a:rPr>
                <a:t>Neuropédiatre ou Neurologue</a:t>
              </a:r>
              <a:endParaRPr sz="1050" b="1" kern="0" dirty="0">
                <a:solidFill>
                  <a:srgbClr val="3F3F3F"/>
                </a:solidFill>
                <a:latin typeface="Century Gothic" panose="020B0502020202020204" pitchFamily="34" charset="0"/>
                <a:ea typeface="Calibri"/>
                <a:cs typeface="Calibri"/>
                <a:sym typeface="Calibri"/>
              </a:endParaRPr>
            </a:p>
          </p:txBody>
        </p:sp>
      </p:grpSp>
      <p:grpSp>
        <p:nvGrpSpPr>
          <p:cNvPr id="43" name="Google Shape;1569;p37">
            <a:extLst>
              <a:ext uri="{FF2B5EF4-FFF2-40B4-BE49-F238E27FC236}">
                <a16:creationId xmlns:a16="http://schemas.microsoft.com/office/drawing/2014/main" id="{BD20FC0E-80F4-4D8E-8EB3-03F37A5DEA26}"/>
              </a:ext>
            </a:extLst>
          </p:cNvPr>
          <p:cNvGrpSpPr/>
          <p:nvPr/>
        </p:nvGrpSpPr>
        <p:grpSpPr>
          <a:xfrm flipH="1">
            <a:off x="7887918" y="800509"/>
            <a:ext cx="3782973" cy="1167723"/>
            <a:chOff x="2655522" y="4994716"/>
            <a:chExt cx="1886852" cy="1606587"/>
          </a:xfrm>
        </p:grpSpPr>
        <p:sp>
          <p:nvSpPr>
            <p:cNvPr id="44" name="Google Shape;1570;p37">
              <a:extLst>
                <a:ext uri="{FF2B5EF4-FFF2-40B4-BE49-F238E27FC236}">
                  <a16:creationId xmlns:a16="http://schemas.microsoft.com/office/drawing/2014/main" id="{BF6AEFEE-226F-48E2-9C98-79F7E1061188}"/>
                </a:ext>
              </a:extLst>
            </p:cNvPr>
            <p:cNvSpPr txBox="1"/>
            <p:nvPr/>
          </p:nvSpPr>
          <p:spPr>
            <a:xfrm>
              <a:off x="2655522" y="5288670"/>
              <a:ext cx="1886852" cy="1312633"/>
            </a:xfrm>
            <a:prstGeom prst="rect">
              <a:avLst/>
            </a:prstGeom>
            <a:noFill/>
            <a:ln>
              <a:noFill/>
            </a:ln>
          </p:spPr>
          <p:txBody>
            <a:bodyPr spcFirstLastPara="1" wrap="square" lIns="91425" tIns="45700" rIns="91425" bIns="45700" anchor="t" anchorCtr="0">
              <a:spAutoFit/>
            </a:bodyPr>
            <a:lstStyle/>
            <a:p>
              <a:r>
                <a:rPr lang="fr-FR" sz="1400" dirty="0">
                  <a:effectLst/>
                  <a:latin typeface="Century Gothic" panose="020B0502020202020204" pitchFamily="34" charset="0"/>
                </a:rPr>
                <a:t>En cas de caractère global des troubles ou si doute sur l’efficience intellectuelle : évaluation des compétences intellectuelles de l’enfant</a:t>
              </a:r>
              <a:endParaRPr lang="fr-FR" sz="1400" dirty="0">
                <a:solidFill>
                  <a:schemeClr val="accent2"/>
                </a:solidFill>
                <a:effectLst/>
                <a:latin typeface="Century Gothic" panose="020B0502020202020204" pitchFamily="34" charset="0"/>
              </a:endParaRPr>
            </a:p>
          </p:txBody>
        </p:sp>
        <p:sp>
          <p:nvSpPr>
            <p:cNvPr id="45" name="Google Shape;1571;p37">
              <a:extLst>
                <a:ext uri="{FF2B5EF4-FFF2-40B4-BE49-F238E27FC236}">
                  <a16:creationId xmlns:a16="http://schemas.microsoft.com/office/drawing/2014/main" id="{BF401D76-72C9-4119-922E-C82C48710973}"/>
                </a:ext>
              </a:extLst>
            </p:cNvPr>
            <p:cNvSpPr txBox="1"/>
            <p:nvPr/>
          </p:nvSpPr>
          <p:spPr>
            <a:xfrm>
              <a:off x="2671562" y="4994716"/>
              <a:ext cx="1870812" cy="42339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fr-FR" sz="1400" dirty="0">
                  <a:solidFill>
                    <a:schemeClr val="accent2"/>
                  </a:solidFill>
                  <a:latin typeface="Century Gothic" panose="020B0502020202020204" pitchFamily="34" charset="0"/>
                </a:rPr>
                <a:t>Psychologue et/ou neuropsychologue</a:t>
              </a:r>
              <a:endParaRPr sz="1400" b="1" kern="0" dirty="0">
                <a:solidFill>
                  <a:srgbClr val="3F3F3F"/>
                </a:solidFill>
                <a:ea typeface="Calibri"/>
                <a:cs typeface="Calibri"/>
                <a:sym typeface="Calibri"/>
              </a:endParaRPr>
            </a:p>
          </p:txBody>
        </p:sp>
      </p:grpSp>
      <p:sp>
        <p:nvSpPr>
          <p:cNvPr id="47" name="ZoneTexte 46">
            <a:extLst>
              <a:ext uri="{FF2B5EF4-FFF2-40B4-BE49-F238E27FC236}">
                <a16:creationId xmlns:a16="http://schemas.microsoft.com/office/drawing/2014/main" id="{AC8043E2-133F-4850-AB49-183FD6B6AE60}"/>
              </a:ext>
            </a:extLst>
          </p:cNvPr>
          <p:cNvSpPr txBox="1"/>
          <p:nvPr/>
        </p:nvSpPr>
        <p:spPr>
          <a:xfrm>
            <a:off x="488420" y="3933645"/>
            <a:ext cx="3615313" cy="1169551"/>
          </a:xfrm>
          <a:prstGeom prst="rect">
            <a:avLst/>
          </a:prstGeom>
          <a:noFill/>
        </p:spPr>
        <p:txBody>
          <a:bodyPr wrap="square">
            <a:spAutoFit/>
          </a:bodyPr>
          <a:lstStyle/>
          <a:p>
            <a:pPr algn="r"/>
            <a:r>
              <a:rPr lang="fr-FR" sz="1400" dirty="0">
                <a:effectLst/>
                <a:latin typeface="Century Gothic" panose="020B0502020202020204" pitchFamily="34" charset="0"/>
              </a:rPr>
              <a:t>En cas de pathologie neurologique associée (paralysie cérébrale, épilepsie</a:t>
            </a:r>
            <a:r>
              <a:rPr lang="fr-FR" sz="1400" dirty="0">
                <a:latin typeface="Century Gothic" panose="020B0502020202020204" pitchFamily="34" charset="0"/>
              </a:rPr>
              <a:t> </a:t>
            </a:r>
            <a:r>
              <a:rPr lang="fr-FR" sz="1400" dirty="0">
                <a:effectLst/>
                <a:latin typeface="Century Gothic" panose="020B0502020202020204" pitchFamily="34" charset="0"/>
              </a:rPr>
              <a:t>ou toute cause génétique de pathologie mentale) ou de trouble du sommeil</a:t>
            </a:r>
            <a:endParaRPr lang="fr-FR" sz="1400" dirty="0">
              <a:latin typeface="Century Gothic" panose="020B0502020202020204" pitchFamily="34" charset="0"/>
            </a:endParaRPr>
          </a:p>
        </p:txBody>
      </p:sp>
      <p:sp>
        <p:nvSpPr>
          <p:cNvPr id="48" name="Google Shape;1551;p37">
            <a:extLst>
              <a:ext uri="{FF2B5EF4-FFF2-40B4-BE49-F238E27FC236}">
                <a16:creationId xmlns:a16="http://schemas.microsoft.com/office/drawing/2014/main" id="{F0CB8F47-EC73-44C1-AAF8-274BF24695E5}"/>
              </a:ext>
            </a:extLst>
          </p:cNvPr>
          <p:cNvSpPr/>
          <p:nvPr/>
        </p:nvSpPr>
        <p:spPr>
          <a:xfrm>
            <a:off x="5819096" y="4423092"/>
            <a:ext cx="2295782" cy="1618267"/>
          </a:xfrm>
          <a:custGeom>
            <a:avLst/>
            <a:gdLst/>
            <a:ahLst/>
            <a:cxnLst/>
            <a:rect l="l" t="t" r="r" b="b"/>
            <a:pathLst>
              <a:path w="2295781" h="1618267" extrusionOk="0">
                <a:moveTo>
                  <a:pt x="2284127" y="1054560"/>
                </a:moveTo>
                <a:cubicBezTo>
                  <a:pt x="2268592" y="1041182"/>
                  <a:pt x="2008806" y="741263"/>
                  <a:pt x="1982482" y="703719"/>
                </a:cubicBezTo>
                <a:cubicBezTo>
                  <a:pt x="1977304" y="696383"/>
                  <a:pt x="1966947" y="683869"/>
                  <a:pt x="1957453" y="698541"/>
                </a:cubicBezTo>
                <a:cubicBezTo>
                  <a:pt x="1944939" y="717097"/>
                  <a:pt x="1927246" y="728317"/>
                  <a:pt x="1909121" y="739537"/>
                </a:cubicBezTo>
                <a:cubicBezTo>
                  <a:pt x="1876324" y="758956"/>
                  <a:pt x="1849137" y="770176"/>
                  <a:pt x="1810730" y="773197"/>
                </a:cubicBezTo>
                <a:cubicBezTo>
                  <a:pt x="1783112" y="775786"/>
                  <a:pt x="1737800" y="774060"/>
                  <a:pt x="1705866" y="768450"/>
                </a:cubicBezTo>
                <a:cubicBezTo>
                  <a:pt x="1670912" y="762409"/>
                  <a:pt x="1619559" y="752052"/>
                  <a:pt x="1588920" y="730906"/>
                </a:cubicBezTo>
                <a:cubicBezTo>
                  <a:pt x="1566048" y="714939"/>
                  <a:pt x="1536272" y="693362"/>
                  <a:pt x="1520737" y="673512"/>
                </a:cubicBezTo>
                <a:cubicBezTo>
                  <a:pt x="1503907" y="652798"/>
                  <a:pt x="1489235" y="613528"/>
                  <a:pt x="1484056" y="592814"/>
                </a:cubicBezTo>
                <a:cubicBezTo>
                  <a:pt x="1476720" y="519453"/>
                  <a:pt x="1518579" y="458174"/>
                  <a:pt x="1594098" y="432714"/>
                </a:cubicBezTo>
                <a:cubicBezTo>
                  <a:pt x="1606613" y="426672"/>
                  <a:pt x="1693784" y="418473"/>
                  <a:pt x="1717950" y="415884"/>
                </a:cubicBezTo>
                <a:cubicBezTo>
                  <a:pt x="1733916" y="414157"/>
                  <a:pt x="1727443" y="404664"/>
                  <a:pt x="1724854" y="401643"/>
                </a:cubicBezTo>
                <a:cubicBezTo>
                  <a:pt x="1667891" y="331302"/>
                  <a:pt x="1615243" y="276928"/>
                  <a:pt x="1560870" y="213924"/>
                </a:cubicBezTo>
                <a:cubicBezTo>
                  <a:pt x="1518147" y="164297"/>
                  <a:pt x="1473268" y="116396"/>
                  <a:pt x="1432703" y="65043"/>
                </a:cubicBezTo>
                <a:cubicBezTo>
                  <a:pt x="1400338" y="24479"/>
                  <a:pt x="1368404" y="15416"/>
                  <a:pt x="1318777" y="30952"/>
                </a:cubicBezTo>
                <a:cubicBezTo>
                  <a:pt x="1304536" y="35267"/>
                  <a:pt x="941181" y="172928"/>
                  <a:pt x="869978" y="200115"/>
                </a:cubicBezTo>
                <a:cubicBezTo>
                  <a:pt x="856168" y="205293"/>
                  <a:pt x="849264" y="202272"/>
                  <a:pt x="847969" y="188463"/>
                </a:cubicBezTo>
                <a:cubicBezTo>
                  <a:pt x="843222" y="131500"/>
                  <a:pt x="816035" y="90504"/>
                  <a:pt x="771587" y="59865"/>
                </a:cubicBezTo>
                <a:cubicBezTo>
                  <a:pt x="761230" y="52529"/>
                  <a:pt x="733612" y="32678"/>
                  <a:pt x="712035" y="27931"/>
                </a:cubicBezTo>
                <a:cubicBezTo>
                  <a:pt x="655072" y="8512"/>
                  <a:pt x="597246" y="-3140"/>
                  <a:pt x="536830" y="744"/>
                </a:cubicBezTo>
                <a:cubicBezTo>
                  <a:pt x="504033" y="3333"/>
                  <a:pt x="473826" y="7217"/>
                  <a:pt x="442755" y="24047"/>
                </a:cubicBezTo>
                <a:cubicBezTo>
                  <a:pt x="406074" y="43035"/>
                  <a:pt x="375004" y="67633"/>
                  <a:pt x="356016" y="105608"/>
                </a:cubicBezTo>
                <a:cubicBezTo>
                  <a:pt x="347385" y="127616"/>
                  <a:pt x="341344" y="150056"/>
                  <a:pt x="346091" y="174222"/>
                </a:cubicBezTo>
                <a:cubicBezTo>
                  <a:pt x="358174" y="230322"/>
                  <a:pt x="388813" y="288148"/>
                  <a:pt x="501876" y="339933"/>
                </a:cubicBezTo>
                <a:cubicBezTo>
                  <a:pt x="440597" y="362804"/>
                  <a:pt x="43583" y="516000"/>
                  <a:pt x="22006" y="523337"/>
                </a:cubicBezTo>
                <a:cubicBezTo>
                  <a:pt x="-1729" y="534988"/>
                  <a:pt x="-5181" y="562175"/>
                  <a:pt x="6470" y="579436"/>
                </a:cubicBezTo>
                <a:cubicBezTo>
                  <a:pt x="16827" y="590656"/>
                  <a:pt x="294306" y="914310"/>
                  <a:pt x="307684" y="930277"/>
                </a:cubicBezTo>
                <a:cubicBezTo>
                  <a:pt x="315883" y="940634"/>
                  <a:pt x="323219" y="945812"/>
                  <a:pt x="334439" y="932003"/>
                </a:cubicBezTo>
                <a:cubicBezTo>
                  <a:pt x="378456" y="878061"/>
                  <a:pt x="439303" y="862957"/>
                  <a:pt x="504465" y="859936"/>
                </a:cubicBezTo>
                <a:cubicBezTo>
                  <a:pt x="588183" y="856052"/>
                  <a:pt x="664565" y="878492"/>
                  <a:pt x="731886" y="928982"/>
                </a:cubicBezTo>
                <a:cubicBezTo>
                  <a:pt x="755620" y="947107"/>
                  <a:pt x="773313" y="970410"/>
                  <a:pt x="790575" y="994144"/>
                </a:cubicBezTo>
                <a:cubicBezTo>
                  <a:pt x="799637" y="1012269"/>
                  <a:pt x="804384" y="1030825"/>
                  <a:pt x="805678" y="1051539"/>
                </a:cubicBezTo>
                <a:cubicBezTo>
                  <a:pt x="811288" y="1121017"/>
                  <a:pt x="775039" y="1162444"/>
                  <a:pt x="718076" y="1191789"/>
                </a:cubicBezTo>
                <a:cubicBezTo>
                  <a:pt x="691321" y="1206461"/>
                  <a:pt x="586026" y="1219839"/>
                  <a:pt x="562291" y="1222859"/>
                </a:cubicBezTo>
                <a:cubicBezTo>
                  <a:pt x="569627" y="1239689"/>
                  <a:pt x="821645" y="1529683"/>
                  <a:pt x="872135" y="1583193"/>
                </a:cubicBezTo>
                <a:cubicBezTo>
                  <a:pt x="895438" y="1608223"/>
                  <a:pt x="924783" y="1622464"/>
                  <a:pt x="964053" y="1606497"/>
                </a:cubicBezTo>
                <a:cubicBezTo>
                  <a:pt x="1096103" y="1553418"/>
                  <a:pt x="1391707" y="1443375"/>
                  <a:pt x="1405948" y="1436902"/>
                </a:cubicBezTo>
                <a:cubicBezTo>
                  <a:pt x="1420189" y="1430429"/>
                  <a:pt x="1427093" y="1434745"/>
                  <a:pt x="1430545" y="1448985"/>
                </a:cubicBezTo>
                <a:cubicBezTo>
                  <a:pt x="1440039" y="1488255"/>
                  <a:pt x="1464637" y="1519326"/>
                  <a:pt x="1493550" y="1544787"/>
                </a:cubicBezTo>
                <a:cubicBezTo>
                  <a:pt x="1528504" y="1575426"/>
                  <a:pt x="1572090" y="1593119"/>
                  <a:pt x="1617401" y="1605634"/>
                </a:cubicBezTo>
                <a:cubicBezTo>
                  <a:pt x="1655808" y="1616422"/>
                  <a:pt x="1695078" y="1619443"/>
                  <a:pt x="1733916" y="1620306"/>
                </a:cubicBezTo>
                <a:cubicBezTo>
                  <a:pt x="1747726" y="1620737"/>
                  <a:pt x="1768008" y="1618580"/>
                  <a:pt x="1782680" y="1614264"/>
                </a:cubicBezTo>
                <a:cubicBezTo>
                  <a:pt x="1805120" y="1608654"/>
                  <a:pt x="1824108" y="1600455"/>
                  <a:pt x="1844390" y="1589235"/>
                </a:cubicBezTo>
                <a:cubicBezTo>
                  <a:pt x="1872009" y="1574563"/>
                  <a:pt x="1893585" y="1552554"/>
                  <a:pt x="1913436" y="1528820"/>
                </a:cubicBezTo>
                <a:cubicBezTo>
                  <a:pt x="1936739" y="1493865"/>
                  <a:pt x="1934150" y="1461500"/>
                  <a:pt x="1929403" y="1425251"/>
                </a:cubicBezTo>
                <a:cubicBezTo>
                  <a:pt x="1925951" y="1401516"/>
                  <a:pt x="1919909" y="1394180"/>
                  <a:pt x="1911278" y="1376918"/>
                </a:cubicBezTo>
                <a:cubicBezTo>
                  <a:pt x="1899627" y="1357931"/>
                  <a:pt x="1875461" y="1338943"/>
                  <a:pt x="1857336" y="1325565"/>
                </a:cubicBezTo>
                <a:cubicBezTo>
                  <a:pt x="1839643" y="1313914"/>
                  <a:pt x="1821519" y="1302262"/>
                  <a:pt x="1800373" y="1288453"/>
                </a:cubicBezTo>
                <a:cubicBezTo>
                  <a:pt x="1829286" y="1277233"/>
                  <a:pt x="2235795" y="1119290"/>
                  <a:pt x="2258235" y="1117996"/>
                </a:cubicBezTo>
                <a:cubicBezTo>
                  <a:pt x="2265571" y="1115407"/>
                  <a:pt x="2272476" y="1112386"/>
                  <a:pt x="2279812" y="1109796"/>
                </a:cubicBezTo>
                <a:cubicBezTo>
                  <a:pt x="2300095" y="1100734"/>
                  <a:pt x="2302252" y="1077000"/>
                  <a:pt x="2284127" y="1054560"/>
                </a:cubicBezTo>
                <a:close/>
              </a:path>
            </a:pathLst>
          </a:custGeom>
          <a:solidFill>
            <a:srgbClr val="EB6608"/>
          </a:solidFill>
          <a:ln>
            <a:noFill/>
          </a:ln>
          <a:effectLst>
            <a:outerShdw blurRad="1270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49" name="Google Shape;1554;p37">
            <a:extLst>
              <a:ext uri="{FF2B5EF4-FFF2-40B4-BE49-F238E27FC236}">
                <a16:creationId xmlns:a16="http://schemas.microsoft.com/office/drawing/2014/main" id="{FA15BAE8-988B-4D72-88A7-5C9DC6A18309}"/>
              </a:ext>
            </a:extLst>
          </p:cNvPr>
          <p:cNvSpPr/>
          <p:nvPr/>
        </p:nvSpPr>
        <p:spPr>
          <a:xfrm>
            <a:off x="2412596" y="487775"/>
            <a:ext cx="2287151" cy="1583744"/>
          </a:xfrm>
          <a:custGeom>
            <a:avLst/>
            <a:gdLst/>
            <a:ahLst/>
            <a:cxnLst/>
            <a:rect l="l" t="t" r="r" b="b"/>
            <a:pathLst>
              <a:path w="2287150" h="1583743" extrusionOk="0">
                <a:moveTo>
                  <a:pt x="2278158" y="1025808"/>
                </a:moveTo>
                <a:cubicBezTo>
                  <a:pt x="2258307" y="1001642"/>
                  <a:pt x="1986870" y="688777"/>
                  <a:pt x="1968314" y="663748"/>
                </a:cubicBezTo>
                <a:cubicBezTo>
                  <a:pt x="2008878" y="666337"/>
                  <a:pt x="2044696" y="663316"/>
                  <a:pt x="2080514" y="655117"/>
                </a:cubicBezTo>
                <a:cubicBezTo>
                  <a:pt x="2118920" y="646918"/>
                  <a:pt x="2170705" y="615415"/>
                  <a:pt x="2193145" y="590386"/>
                </a:cubicBezTo>
                <a:cubicBezTo>
                  <a:pt x="2223784" y="548527"/>
                  <a:pt x="2233710" y="502352"/>
                  <a:pt x="2212133" y="454452"/>
                </a:cubicBezTo>
                <a:cubicBezTo>
                  <a:pt x="2193576" y="413456"/>
                  <a:pt x="2164232" y="378070"/>
                  <a:pt x="2124962" y="355198"/>
                </a:cubicBezTo>
                <a:cubicBezTo>
                  <a:pt x="2012330" y="290467"/>
                  <a:pt x="1897110" y="277090"/>
                  <a:pt x="1779732" y="344841"/>
                </a:cubicBezTo>
                <a:cubicBezTo>
                  <a:pt x="1764628" y="359082"/>
                  <a:pt x="1745640" y="369870"/>
                  <a:pt x="1737009" y="391016"/>
                </a:cubicBezTo>
                <a:cubicBezTo>
                  <a:pt x="1719316" y="382385"/>
                  <a:pt x="1468161" y="82035"/>
                  <a:pt x="1444427" y="54848"/>
                </a:cubicBezTo>
                <a:cubicBezTo>
                  <a:pt x="1421555" y="28524"/>
                  <a:pt x="1399547" y="1337"/>
                  <a:pt x="1359845" y="42"/>
                </a:cubicBezTo>
                <a:cubicBezTo>
                  <a:pt x="1333090" y="-821"/>
                  <a:pt x="1310650" y="11694"/>
                  <a:pt x="1286484" y="19462"/>
                </a:cubicBezTo>
                <a:cubicBezTo>
                  <a:pt x="1150118" y="71246"/>
                  <a:pt x="866166" y="179562"/>
                  <a:pt x="859261" y="182151"/>
                </a:cubicBezTo>
                <a:cubicBezTo>
                  <a:pt x="878249" y="193371"/>
                  <a:pt x="943411" y="234799"/>
                  <a:pt x="954200" y="249040"/>
                </a:cubicBezTo>
                <a:cubicBezTo>
                  <a:pt x="990449" y="276658"/>
                  <a:pt x="1005984" y="317654"/>
                  <a:pt x="1008142" y="359082"/>
                </a:cubicBezTo>
                <a:cubicBezTo>
                  <a:pt x="1009868" y="400941"/>
                  <a:pt x="985270" y="435464"/>
                  <a:pt x="953337" y="466103"/>
                </a:cubicBezTo>
                <a:cubicBezTo>
                  <a:pt x="937801" y="481639"/>
                  <a:pt x="873502" y="509257"/>
                  <a:pt x="845883" y="512278"/>
                </a:cubicBezTo>
                <a:cubicBezTo>
                  <a:pt x="798414" y="522635"/>
                  <a:pt x="699592" y="510552"/>
                  <a:pt x="698729" y="508394"/>
                </a:cubicBezTo>
                <a:cubicBezTo>
                  <a:pt x="640040" y="498900"/>
                  <a:pt x="593002" y="468261"/>
                  <a:pt x="551575" y="427265"/>
                </a:cubicBezTo>
                <a:cubicBezTo>
                  <a:pt x="525682" y="401372"/>
                  <a:pt x="507126" y="370302"/>
                  <a:pt x="501948" y="334053"/>
                </a:cubicBezTo>
                <a:cubicBezTo>
                  <a:pt x="499359" y="314633"/>
                  <a:pt x="491159" y="315497"/>
                  <a:pt x="478213" y="322401"/>
                </a:cubicBezTo>
                <a:cubicBezTo>
                  <a:pt x="441533" y="342683"/>
                  <a:pt x="95439" y="469987"/>
                  <a:pt x="31140" y="495448"/>
                </a:cubicBezTo>
                <a:cubicBezTo>
                  <a:pt x="-2089" y="508394"/>
                  <a:pt x="-8993" y="534718"/>
                  <a:pt x="11721" y="563199"/>
                </a:cubicBezTo>
                <a:cubicBezTo>
                  <a:pt x="28551" y="574851"/>
                  <a:pt x="281432" y="876064"/>
                  <a:pt x="306030" y="903683"/>
                </a:cubicBezTo>
                <a:cubicBezTo>
                  <a:pt x="315092" y="913608"/>
                  <a:pt x="312934" y="917060"/>
                  <a:pt x="301283" y="920081"/>
                </a:cubicBezTo>
                <a:cubicBezTo>
                  <a:pt x="283158" y="924828"/>
                  <a:pt x="266328" y="920081"/>
                  <a:pt x="246477" y="921807"/>
                </a:cubicBezTo>
                <a:cubicBezTo>
                  <a:pt x="207639" y="925691"/>
                  <a:pt x="177000" y="942521"/>
                  <a:pt x="145066" y="965393"/>
                </a:cubicBezTo>
                <a:cubicBezTo>
                  <a:pt x="97597" y="1002505"/>
                  <a:pt x="76451" y="1064215"/>
                  <a:pt x="89829" y="1107369"/>
                </a:cubicBezTo>
                <a:cubicBezTo>
                  <a:pt x="132983" y="1219137"/>
                  <a:pt x="224900" y="1259701"/>
                  <a:pt x="334080" y="1276963"/>
                </a:cubicBezTo>
                <a:cubicBezTo>
                  <a:pt x="367739" y="1282141"/>
                  <a:pt x="400968" y="1281278"/>
                  <a:pt x="433765" y="1276532"/>
                </a:cubicBezTo>
                <a:cubicBezTo>
                  <a:pt x="479508" y="1270058"/>
                  <a:pt x="518346" y="1247187"/>
                  <a:pt x="552438" y="1216979"/>
                </a:cubicBezTo>
                <a:cubicBezTo>
                  <a:pt x="561932" y="1208348"/>
                  <a:pt x="565815" y="1207054"/>
                  <a:pt x="575309" y="1218274"/>
                </a:cubicBezTo>
                <a:cubicBezTo>
                  <a:pt x="642198" y="1296814"/>
                  <a:pt x="836821" y="1522508"/>
                  <a:pt x="866166" y="1557894"/>
                </a:cubicBezTo>
                <a:cubicBezTo>
                  <a:pt x="888174" y="1583786"/>
                  <a:pt x="927444" y="1595438"/>
                  <a:pt x="962399" y="1582923"/>
                </a:cubicBezTo>
                <a:cubicBezTo>
                  <a:pt x="1026266" y="1559620"/>
                  <a:pt x="1379265" y="1426707"/>
                  <a:pt x="1431480" y="1406424"/>
                </a:cubicBezTo>
                <a:cubicBezTo>
                  <a:pt x="1421987" y="1400814"/>
                  <a:pt x="1352941" y="1360681"/>
                  <a:pt x="1333090" y="1336947"/>
                </a:cubicBezTo>
                <a:cubicBezTo>
                  <a:pt x="1289504" y="1293361"/>
                  <a:pt x="1283894" y="1222158"/>
                  <a:pt x="1289504" y="1198855"/>
                </a:cubicBezTo>
                <a:cubicBezTo>
                  <a:pt x="1298135" y="1163037"/>
                  <a:pt x="1315397" y="1139734"/>
                  <a:pt x="1341289" y="1120315"/>
                </a:cubicBezTo>
                <a:cubicBezTo>
                  <a:pt x="1399547" y="1076729"/>
                  <a:pt x="1466435" y="1064646"/>
                  <a:pt x="1538070" y="1072414"/>
                </a:cubicBezTo>
                <a:cubicBezTo>
                  <a:pt x="1594602" y="1078456"/>
                  <a:pt x="1647681" y="1093991"/>
                  <a:pt x="1695150" y="1125925"/>
                </a:cubicBezTo>
                <a:cubicBezTo>
                  <a:pt x="1746072" y="1160448"/>
                  <a:pt x="1784478" y="1204033"/>
                  <a:pt x="1791383" y="1270921"/>
                </a:cubicBezTo>
                <a:cubicBezTo>
                  <a:pt x="1859566" y="1245029"/>
                  <a:pt x="2231983" y="1105642"/>
                  <a:pt x="2256581" y="1096149"/>
                </a:cubicBezTo>
                <a:cubicBezTo>
                  <a:pt x="2293262" y="1081908"/>
                  <a:pt x="2301461" y="1054721"/>
                  <a:pt x="2278158" y="1025808"/>
                </a:cubicBezTo>
                <a:close/>
              </a:path>
            </a:pathLst>
          </a:custGeom>
          <a:solidFill>
            <a:srgbClr val="AAAAAA"/>
          </a:solidFill>
          <a:ln>
            <a:noFill/>
          </a:ln>
          <a:effectLst>
            <a:outerShdw blurRad="1270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ea typeface="Calibri"/>
              <a:cs typeface="Calibri"/>
              <a:sym typeface="Calibri"/>
            </a:endParaRPr>
          </a:p>
        </p:txBody>
      </p:sp>
      <p:sp>
        <p:nvSpPr>
          <p:cNvPr id="50" name="Google Shape;1570;p37">
            <a:extLst>
              <a:ext uri="{FF2B5EF4-FFF2-40B4-BE49-F238E27FC236}">
                <a16:creationId xmlns:a16="http://schemas.microsoft.com/office/drawing/2014/main" id="{E0898266-B7A1-468D-9DDE-BB963A1C47F6}"/>
              </a:ext>
            </a:extLst>
          </p:cNvPr>
          <p:cNvSpPr txBox="1"/>
          <p:nvPr/>
        </p:nvSpPr>
        <p:spPr>
          <a:xfrm flipH="1">
            <a:off x="8282358" y="4958024"/>
            <a:ext cx="3918110" cy="1169511"/>
          </a:xfrm>
          <a:prstGeom prst="rect">
            <a:avLst/>
          </a:prstGeom>
          <a:noFill/>
          <a:ln>
            <a:noFill/>
          </a:ln>
        </p:spPr>
        <p:txBody>
          <a:bodyPr spcFirstLastPara="1" wrap="square" lIns="91425" tIns="45700" rIns="91425" bIns="45700" anchor="t" anchorCtr="0">
            <a:spAutoFit/>
          </a:bodyPr>
          <a:lstStyle/>
          <a:p>
            <a:r>
              <a:rPr lang="fr-FR" sz="1400" dirty="0">
                <a:effectLst/>
                <a:latin typeface="Century Gothic" panose="020B0502020202020204" pitchFamily="34" charset="0"/>
              </a:rPr>
              <a:t>En cas de trouble du développement de la personnalité, de trouble de l’humeur ou de souffrance psychique de l’enfant associée, et/ou en cas de difficultés relationnelles à l’école ou dans la famille</a:t>
            </a:r>
            <a:endParaRPr lang="fr-FR" sz="1050" dirty="0">
              <a:solidFill>
                <a:schemeClr val="accent2"/>
              </a:solidFill>
              <a:effectLst/>
              <a:latin typeface="Century Gothic" panose="020B0502020202020204" pitchFamily="34" charset="0"/>
            </a:endParaRPr>
          </a:p>
        </p:txBody>
      </p:sp>
      <p:sp>
        <p:nvSpPr>
          <p:cNvPr id="51" name="Google Shape;1571;p37">
            <a:extLst>
              <a:ext uri="{FF2B5EF4-FFF2-40B4-BE49-F238E27FC236}">
                <a16:creationId xmlns:a16="http://schemas.microsoft.com/office/drawing/2014/main" id="{B7660EE0-C76D-461C-9EAE-8E6C40023930}"/>
              </a:ext>
            </a:extLst>
          </p:cNvPr>
          <p:cNvSpPr txBox="1"/>
          <p:nvPr/>
        </p:nvSpPr>
        <p:spPr>
          <a:xfrm flipH="1">
            <a:off x="8268740" y="4704912"/>
            <a:ext cx="3750814" cy="30773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fr-FR" sz="1400" dirty="0">
                <a:solidFill>
                  <a:schemeClr val="accent2"/>
                </a:solidFill>
                <a:latin typeface="Century Gothic" panose="020B0502020202020204" pitchFamily="34" charset="0"/>
              </a:rPr>
              <a:t>Psychologue et/ou Pédopsychiatre</a:t>
            </a:r>
            <a:endParaRPr sz="1400" b="1" kern="0" dirty="0">
              <a:solidFill>
                <a:srgbClr val="3F3F3F"/>
              </a:solidFill>
              <a:ea typeface="Calibri"/>
              <a:cs typeface="Calibri"/>
              <a:sym typeface="Calibri"/>
            </a:endParaRPr>
          </a:p>
        </p:txBody>
      </p:sp>
      <p:sp>
        <p:nvSpPr>
          <p:cNvPr id="52" name="Google Shape;1570;p37">
            <a:extLst>
              <a:ext uri="{FF2B5EF4-FFF2-40B4-BE49-F238E27FC236}">
                <a16:creationId xmlns:a16="http://schemas.microsoft.com/office/drawing/2014/main" id="{F547FAF3-4D53-4E62-B720-359ECC77408D}"/>
              </a:ext>
            </a:extLst>
          </p:cNvPr>
          <p:cNvSpPr txBox="1"/>
          <p:nvPr/>
        </p:nvSpPr>
        <p:spPr>
          <a:xfrm flipH="1">
            <a:off x="1964205" y="5843716"/>
            <a:ext cx="3918110" cy="307736"/>
          </a:xfrm>
          <a:prstGeom prst="rect">
            <a:avLst/>
          </a:prstGeom>
          <a:noFill/>
          <a:ln>
            <a:noFill/>
          </a:ln>
        </p:spPr>
        <p:txBody>
          <a:bodyPr spcFirstLastPara="1" wrap="square" lIns="91425" tIns="45700" rIns="91425" bIns="45700" anchor="t" anchorCtr="0">
            <a:spAutoFit/>
          </a:bodyPr>
          <a:lstStyle/>
          <a:p>
            <a:r>
              <a:rPr lang="fr-FR" sz="1400" dirty="0">
                <a:effectLst/>
                <a:latin typeface="Century Gothic" panose="020B0502020202020204" pitchFamily="34" charset="0"/>
              </a:rPr>
              <a:t>En cas de trouble du langage oral ou écrit</a:t>
            </a:r>
            <a:endParaRPr lang="fr-FR" sz="1050" dirty="0">
              <a:solidFill>
                <a:schemeClr val="accent2"/>
              </a:solidFill>
              <a:effectLst/>
              <a:latin typeface="Century Gothic" panose="020B0502020202020204" pitchFamily="34" charset="0"/>
            </a:endParaRPr>
          </a:p>
        </p:txBody>
      </p:sp>
      <p:sp>
        <p:nvSpPr>
          <p:cNvPr id="53" name="Google Shape;1571;p37">
            <a:extLst>
              <a:ext uri="{FF2B5EF4-FFF2-40B4-BE49-F238E27FC236}">
                <a16:creationId xmlns:a16="http://schemas.microsoft.com/office/drawing/2014/main" id="{F990F4E8-AE2B-4991-A96B-444AB290C39B}"/>
              </a:ext>
            </a:extLst>
          </p:cNvPr>
          <p:cNvSpPr txBox="1"/>
          <p:nvPr/>
        </p:nvSpPr>
        <p:spPr>
          <a:xfrm flipH="1">
            <a:off x="2047853" y="5625908"/>
            <a:ext cx="3750814" cy="307736"/>
          </a:xfrm>
          <a:prstGeom prst="rect">
            <a:avLst/>
          </a:prstGeom>
          <a:noFill/>
          <a:ln>
            <a:noFill/>
          </a:ln>
        </p:spPr>
        <p:txBody>
          <a:bodyPr spcFirstLastPara="1" wrap="square" lIns="91425" tIns="45700" rIns="91425" bIns="45700" anchor="t" anchorCtr="0">
            <a:spAutoFit/>
          </a:bodyPr>
          <a:lstStyle/>
          <a:p>
            <a:pPr algn="r">
              <a:buClr>
                <a:srgbClr val="000000"/>
              </a:buClr>
              <a:buFont typeface="Arial"/>
              <a:buNone/>
            </a:pPr>
            <a:r>
              <a:rPr lang="fr-FR" sz="1400" kern="0" dirty="0">
                <a:solidFill>
                  <a:schemeClr val="accent2"/>
                </a:solidFill>
                <a:latin typeface="Century Gothic" panose="020B0502020202020204" pitchFamily="34" charset="0"/>
                <a:ea typeface="Calibri"/>
                <a:cs typeface="Calibri"/>
                <a:sym typeface="Calibri"/>
              </a:rPr>
              <a:t>Orthophoniste</a:t>
            </a:r>
            <a:endParaRPr sz="1400" kern="0" dirty="0">
              <a:solidFill>
                <a:schemeClr val="accent2"/>
              </a:solidFill>
              <a:latin typeface="Century Gothic" panose="020B0502020202020204" pitchFamily="34" charset="0"/>
              <a:ea typeface="Calibri"/>
              <a:cs typeface="Calibri"/>
              <a:sym typeface="Calibri"/>
            </a:endParaRPr>
          </a:p>
        </p:txBody>
      </p:sp>
      <p:sp>
        <p:nvSpPr>
          <p:cNvPr id="55" name="ZoneTexte 54">
            <a:extLst>
              <a:ext uri="{FF2B5EF4-FFF2-40B4-BE49-F238E27FC236}">
                <a16:creationId xmlns:a16="http://schemas.microsoft.com/office/drawing/2014/main" id="{C23A68DC-245C-4817-92DA-228C84D93D17}"/>
              </a:ext>
            </a:extLst>
          </p:cNvPr>
          <p:cNvSpPr txBox="1"/>
          <p:nvPr/>
        </p:nvSpPr>
        <p:spPr>
          <a:xfrm>
            <a:off x="109224" y="113555"/>
            <a:ext cx="11615799" cy="584775"/>
          </a:xfrm>
          <a:prstGeom prst="rect">
            <a:avLst/>
          </a:prstGeom>
          <a:noFill/>
        </p:spPr>
        <p:txBody>
          <a:bodyPr wrap="square">
            <a:spAutoFit/>
          </a:bodyPr>
          <a:lstStyle/>
          <a:p>
            <a:pPr marL="0" indent="0">
              <a:buNone/>
            </a:pPr>
            <a:r>
              <a:rPr lang="fr-FR" sz="1600" b="1" dirty="0">
                <a:effectLst/>
                <a:latin typeface="Century Gothic" panose="020B0502020202020204" pitchFamily="34" charset="0"/>
              </a:rPr>
              <a:t>Pour aller plus loin : contexte de troubles inscrits dans une autre pathologie </a:t>
            </a:r>
            <a:r>
              <a:rPr lang="fr-FR" sz="1600" b="1" dirty="0">
                <a:effectLst/>
                <a:latin typeface="Century Gothic" panose="020B0502020202020204" pitchFamily="34" charset="0"/>
                <a:sym typeface="Wingdings" panose="05000000000000000000" pitchFamily="2" charset="2"/>
              </a:rPr>
              <a:t> </a:t>
            </a:r>
            <a:r>
              <a:rPr lang="fr-FR" sz="1600" b="1" dirty="0">
                <a:effectLst/>
                <a:latin typeface="Century Gothic" panose="020B0502020202020204" pitchFamily="34" charset="0"/>
              </a:rPr>
              <a:t>DIAGNOSTIC DIFFÉRENTIEL</a:t>
            </a:r>
          </a:p>
          <a:p>
            <a:pPr marL="0" indent="0">
              <a:buNone/>
            </a:pPr>
            <a:endParaRPr lang="fr-FR" sz="1600" b="1" dirty="0">
              <a:effectLst/>
              <a:latin typeface="Century Gothic" panose="020B0502020202020204" pitchFamily="34" charset="0"/>
            </a:endParaRPr>
          </a:p>
        </p:txBody>
      </p:sp>
    </p:spTree>
    <p:extLst>
      <p:ext uri="{BB962C8B-B14F-4D97-AF65-F5344CB8AC3E}">
        <p14:creationId xmlns:p14="http://schemas.microsoft.com/office/powerpoint/2010/main" val="4156448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844735-BA84-4A64-ABEB-28F62CF151DB}"/>
              </a:ext>
            </a:extLst>
          </p:cNvPr>
          <p:cNvSpPr>
            <a:spLocks noGrp="1"/>
          </p:cNvSpPr>
          <p:nvPr>
            <p:ph idx="1"/>
          </p:nvPr>
        </p:nvSpPr>
        <p:spPr>
          <a:xfrm>
            <a:off x="2014152" y="1297942"/>
            <a:ext cx="9339648" cy="4818653"/>
          </a:xfrm>
        </p:spPr>
        <p:txBody>
          <a:bodyPr>
            <a:normAutofit fontScale="70000" lnSpcReduction="20000"/>
          </a:bodyPr>
          <a:lstStyle/>
          <a:p>
            <a:pPr>
              <a:lnSpc>
                <a:spcPct val="120000"/>
              </a:lnSpc>
            </a:pPr>
            <a:r>
              <a:rPr lang="fr-FR" dirty="0">
                <a:latin typeface="Century Gothic" panose="020B0502020202020204" pitchFamily="34" charset="0"/>
              </a:rPr>
              <a:t>Le dispositif d’intervention précoce permet d’orienter les enfants de moins de 7ans présentant des troubles du </a:t>
            </a:r>
            <a:r>
              <a:rPr lang="fr-FR" dirty="0" err="1">
                <a:latin typeface="Century Gothic" panose="020B0502020202020204" pitchFamily="34" charset="0"/>
              </a:rPr>
              <a:t>neuro-développement</a:t>
            </a:r>
            <a:r>
              <a:rPr lang="fr-FR" dirty="0">
                <a:latin typeface="Century Gothic" panose="020B0502020202020204" pitchFamily="34" charset="0"/>
              </a:rPr>
              <a:t> vers une </a:t>
            </a:r>
            <a:r>
              <a:rPr lang="fr-FR" b="1" dirty="0">
                <a:latin typeface="Century Gothic" panose="020B0502020202020204" pitchFamily="34" charset="0"/>
              </a:rPr>
              <a:t>plateforme de coordination.</a:t>
            </a:r>
          </a:p>
          <a:p>
            <a:pPr marL="0" indent="0">
              <a:lnSpc>
                <a:spcPct val="120000"/>
              </a:lnSpc>
              <a:buNone/>
            </a:pPr>
            <a:endParaRPr lang="fr-FR" dirty="0">
              <a:latin typeface="Century Gothic" panose="020B0502020202020204" pitchFamily="34" charset="0"/>
            </a:endParaRPr>
          </a:p>
          <a:p>
            <a:pPr>
              <a:lnSpc>
                <a:spcPct val="120000"/>
              </a:lnSpc>
            </a:pPr>
            <a:r>
              <a:rPr lang="fr-FR" dirty="0">
                <a:latin typeface="Century Gothic" panose="020B0502020202020204" pitchFamily="34" charset="0"/>
              </a:rPr>
              <a:t>Il s’agit d’engager – sans attendre la stabilisation d’un diagnostic – </a:t>
            </a:r>
            <a:r>
              <a:rPr lang="fr-FR" b="1" dirty="0">
                <a:latin typeface="Century Gothic" panose="020B0502020202020204" pitchFamily="34" charset="0"/>
              </a:rPr>
              <a:t>l’intervention coordonnée de professionnels</a:t>
            </a:r>
            <a:r>
              <a:rPr lang="fr-FR" dirty="0">
                <a:latin typeface="Century Gothic" panose="020B0502020202020204" pitchFamily="34" charset="0"/>
              </a:rPr>
              <a:t>, dont des psychomotriciens, psychologues et ergothérapeutes, en plus des professionnels conventionnés, conformément aux recommandations de la Haute Autorité de santé (HAS), avec renvoi des comptes rendus du premier diagnostic au médecin prescripteur.</a:t>
            </a:r>
          </a:p>
          <a:p>
            <a:pPr>
              <a:lnSpc>
                <a:spcPct val="120000"/>
              </a:lnSpc>
            </a:pPr>
            <a:endParaRPr lang="fr-FR" dirty="0">
              <a:latin typeface="Century Gothic" panose="020B0502020202020204" pitchFamily="34" charset="0"/>
            </a:endParaRPr>
          </a:p>
          <a:p>
            <a:pPr>
              <a:lnSpc>
                <a:spcPct val="120000"/>
              </a:lnSpc>
            </a:pPr>
            <a:r>
              <a:rPr lang="fr-FR" dirty="0">
                <a:latin typeface="Century Gothic" panose="020B0502020202020204" pitchFamily="34" charset="0"/>
              </a:rPr>
              <a:t>Ces interventions doivent permettre soit de </a:t>
            </a:r>
            <a:r>
              <a:rPr lang="fr-FR" b="1" dirty="0">
                <a:latin typeface="Century Gothic" panose="020B0502020202020204" pitchFamily="34" charset="0"/>
              </a:rPr>
              <a:t>lever le doute</a:t>
            </a:r>
            <a:r>
              <a:rPr lang="fr-FR" dirty="0">
                <a:latin typeface="Century Gothic" panose="020B0502020202020204" pitchFamily="34" charset="0"/>
              </a:rPr>
              <a:t>, soit de </a:t>
            </a:r>
            <a:r>
              <a:rPr lang="fr-FR" b="1" dirty="0">
                <a:latin typeface="Century Gothic" panose="020B0502020202020204" pitchFamily="34" charset="0"/>
              </a:rPr>
              <a:t>progresser dans le diagnostic</a:t>
            </a:r>
            <a:r>
              <a:rPr lang="fr-FR" dirty="0">
                <a:latin typeface="Century Gothic" panose="020B0502020202020204" pitchFamily="34" charset="0"/>
              </a:rPr>
              <a:t> tout en prévenant le sur-handicap.</a:t>
            </a:r>
          </a:p>
          <a:p>
            <a:pPr marL="0" indent="0">
              <a:buNone/>
            </a:pPr>
            <a:endParaRPr lang="fr-FR" dirty="0">
              <a:latin typeface="Century Gothic" panose="020B0502020202020204" pitchFamily="34" charset="0"/>
            </a:endParaRPr>
          </a:p>
        </p:txBody>
      </p:sp>
      <p:sp>
        <p:nvSpPr>
          <p:cNvPr id="5" name="Titre 1">
            <a:extLst>
              <a:ext uri="{FF2B5EF4-FFF2-40B4-BE49-F238E27FC236}">
                <a16:creationId xmlns:a16="http://schemas.microsoft.com/office/drawing/2014/main" id="{EB63AAFD-5614-450F-BB76-842B3746B9F2}"/>
              </a:ext>
            </a:extLst>
          </p:cNvPr>
          <p:cNvSpPr>
            <a:spLocks noGrp="1"/>
          </p:cNvSpPr>
          <p:nvPr>
            <p:ph type="title"/>
          </p:nvPr>
        </p:nvSpPr>
        <p:spPr>
          <a:xfrm>
            <a:off x="529213" y="154942"/>
            <a:ext cx="8579296" cy="1143000"/>
          </a:xfrm>
        </p:spPr>
        <p:txBody>
          <a:bodyPr>
            <a:noAutofit/>
          </a:bodyPr>
          <a:lstStyle/>
          <a:p>
            <a:r>
              <a:rPr lang="fr-FR" sz="2800" dirty="0">
                <a:solidFill>
                  <a:schemeClr val="accent2"/>
                </a:solidFill>
                <a:latin typeface="Century Gothic" panose="020B0502020202020204" pitchFamily="34" charset="0"/>
              </a:rPr>
              <a:t>Plateforme de Coordination et d’Orientation </a:t>
            </a:r>
            <a:r>
              <a:rPr lang="fr-FR" sz="2000" dirty="0">
                <a:solidFill>
                  <a:schemeClr val="accent2"/>
                </a:solidFill>
                <a:latin typeface="Century Gothic" panose="020B0502020202020204" pitchFamily="34" charset="0"/>
              </a:rPr>
              <a:t>(PCO)</a:t>
            </a:r>
            <a:endParaRPr lang="fr-FR" sz="280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47522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6A223-4989-4EC6-917C-89007C49A0A3}"/>
              </a:ext>
            </a:extLst>
          </p:cNvPr>
          <p:cNvSpPr>
            <a:spLocks noGrp="1"/>
          </p:cNvSpPr>
          <p:nvPr>
            <p:ph type="title"/>
          </p:nvPr>
        </p:nvSpPr>
        <p:spPr>
          <a:xfrm>
            <a:off x="3970361" y="177685"/>
            <a:ext cx="10515600" cy="1325563"/>
          </a:xfrm>
        </p:spPr>
        <p:txBody>
          <a:bodyPr/>
          <a:lstStyle/>
          <a:p>
            <a:r>
              <a:rPr lang="fr-FR" sz="4000" dirty="0">
                <a:solidFill>
                  <a:schemeClr val="accent2"/>
                </a:solidFill>
                <a:latin typeface="Century Gothic" panose="020B0502020202020204" pitchFamily="34" charset="0"/>
              </a:rPr>
              <a:t>Enjeu majeur </a:t>
            </a:r>
            <a:br>
              <a:rPr lang="fr-FR" dirty="0">
                <a:solidFill>
                  <a:schemeClr val="accent2"/>
                </a:solidFill>
                <a:latin typeface="Century Gothic" panose="020B0502020202020204" pitchFamily="34" charset="0"/>
              </a:rPr>
            </a:br>
            <a:endParaRPr lang="fr-FR" dirty="0">
              <a:solidFill>
                <a:schemeClr val="accent2"/>
              </a:solidFill>
              <a:latin typeface="Century Gothic" panose="020B0502020202020204" pitchFamily="34" charset="0"/>
            </a:endParaRPr>
          </a:p>
        </p:txBody>
      </p:sp>
      <p:sp>
        <p:nvSpPr>
          <p:cNvPr id="3" name="Espace réservé du contenu 2">
            <a:extLst>
              <a:ext uri="{FF2B5EF4-FFF2-40B4-BE49-F238E27FC236}">
                <a16:creationId xmlns:a16="http://schemas.microsoft.com/office/drawing/2014/main" id="{4DF63B8B-4DD9-1DEB-D7C1-CC39CA5CA7AA}"/>
              </a:ext>
            </a:extLst>
          </p:cNvPr>
          <p:cNvSpPr>
            <a:spLocks noGrp="1"/>
          </p:cNvSpPr>
          <p:nvPr>
            <p:ph idx="1"/>
          </p:nvPr>
        </p:nvSpPr>
        <p:spPr>
          <a:xfrm>
            <a:off x="242196" y="961303"/>
            <a:ext cx="11707608" cy="3585026"/>
          </a:xfrm>
        </p:spPr>
        <p:txBody>
          <a:bodyPr>
            <a:normAutofit lnSpcReduction="10000"/>
          </a:bodyPr>
          <a:lstStyle/>
          <a:p>
            <a:r>
              <a:rPr lang="fr-FR" sz="2000" dirty="0">
                <a:latin typeface="Century Gothic" panose="020B0502020202020204" pitchFamily="34" charset="0"/>
              </a:rPr>
              <a:t>Aujourd’hui les délais d’attente en 2</a:t>
            </a:r>
            <a:r>
              <a:rPr lang="fr-FR" sz="2000" baseline="30000" dirty="0">
                <a:latin typeface="Century Gothic" panose="020B0502020202020204" pitchFamily="34" charset="0"/>
              </a:rPr>
              <a:t>ème </a:t>
            </a:r>
            <a:r>
              <a:rPr lang="fr-FR" sz="2000" dirty="0">
                <a:latin typeface="Century Gothic" panose="020B0502020202020204" pitchFamily="34" charset="0"/>
              </a:rPr>
              <a:t>et 3</a:t>
            </a:r>
            <a:r>
              <a:rPr lang="fr-FR" sz="2000" baseline="30000" dirty="0">
                <a:latin typeface="Century Gothic" panose="020B0502020202020204" pitchFamily="34" charset="0"/>
              </a:rPr>
              <a:t>ème</a:t>
            </a:r>
            <a:r>
              <a:rPr lang="fr-FR" sz="2000" dirty="0">
                <a:latin typeface="Century Gothic" panose="020B0502020202020204" pitchFamily="34" charset="0"/>
              </a:rPr>
              <a:t>  ligne constituent un réel frein au diagnostic et à la prise en charge précoce</a:t>
            </a:r>
          </a:p>
          <a:p>
            <a:endParaRPr lang="fr-FR" sz="2000" dirty="0">
              <a:latin typeface="Century Gothic" panose="020B0502020202020204" pitchFamily="34" charset="0"/>
            </a:endParaRPr>
          </a:p>
          <a:p>
            <a:r>
              <a:rPr lang="fr-FR" sz="2000" dirty="0">
                <a:latin typeface="Century Gothic" panose="020B0502020202020204" pitchFamily="34" charset="0"/>
              </a:rPr>
              <a:t>A ce jour, peu de médecins en 1</a:t>
            </a:r>
            <a:r>
              <a:rPr lang="fr-FR" sz="2000" baseline="30000" dirty="0">
                <a:latin typeface="Century Gothic" panose="020B0502020202020204" pitchFamily="34" charset="0"/>
              </a:rPr>
              <a:t>ère</a:t>
            </a:r>
            <a:r>
              <a:rPr lang="fr-FR" sz="2000" dirty="0">
                <a:latin typeface="Century Gothic" panose="020B0502020202020204" pitchFamily="34" charset="0"/>
              </a:rPr>
              <a:t> ligne sont référencés par les CRA et les CERTA/CRTLA</a:t>
            </a:r>
          </a:p>
          <a:p>
            <a:endParaRPr lang="fr-FR" sz="2000" dirty="0">
              <a:latin typeface="Century Gothic" panose="020B0502020202020204" pitchFamily="34" charset="0"/>
            </a:endParaRPr>
          </a:p>
          <a:p>
            <a:r>
              <a:rPr lang="fr-FR" sz="2000" dirty="0">
                <a:latin typeface="Century Gothic" panose="020B0502020202020204" pitchFamily="34" charset="0"/>
              </a:rPr>
              <a:t>Or , une prise en charge précoce =</a:t>
            </a:r>
          </a:p>
          <a:p>
            <a:pPr lvl="1"/>
            <a:r>
              <a:rPr lang="fr-FR" sz="2000" dirty="0">
                <a:latin typeface="Century Gothic" panose="020B0502020202020204" pitchFamily="34" charset="0"/>
              </a:rPr>
              <a:t>Meilleure plasticité cérébrale </a:t>
            </a:r>
          </a:p>
          <a:p>
            <a:pPr lvl="1"/>
            <a:r>
              <a:rPr lang="fr-FR" sz="2000" dirty="0">
                <a:latin typeface="Century Gothic" panose="020B0502020202020204" pitchFamily="34" charset="0"/>
              </a:rPr>
              <a:t>Meilleure </a:t>
            </a:r>
            <a:r>
              <a:rPr lang="fr-FR" sz="2000" dirty="0" err="1">
                <a:latin typeface="Century Gothic" panose="020B0502020202020204" pitchFamily="34" charset="0"/>
              </a:rPr>
              <a:t>psycho-éducation</a:t>
            </a:r>
            <a:r>
              <a:rPr lang="fr-FR" sz="2000" dirty="0">
                <a:latin typeface="Century Gothic" panose="020B0502020202020204" pitchFamily="34" charset="0"/>
              </a:rPr>
              <a:t> et compréhension par la famille, la crèche, l’école, ..</a:t>
            </a:r>
          </a:p>
          <a:p>
            <a:pPr lvl="1"/>
            <a:r>
              <a:rPr lang="fr-FR" sz="2000" dirty="0">
                <a:latin typeface="Century Gothic" panose="020B0502020202020204" pitchFamily="34" charset="0"/>
              </a:rPr>
              <a:t>Moins de sur-handicap en vie quotidienne </a:t>
            </a:r>
          </a:p>
          <a:p>
            <a:pPr lvl="1"/>
            <a:r>
              <a:rPr lang="fr-FR" sz="2000" dirty="0">
                <a:latin typeface="Century Gothic" panose="020B0502020202020204" pitchFamily="34" charset="0"/>
              </a:rPr>
              <a:t>Moins de stigmatisation des enfants et des parents</a:t>
            </a:r>
          </a:p>
          <a:p>
            <a:pPr lvl="1"/>
            <a:endParaRPr lang="fr-FR" dirty="0">
              <a:latin typeface="Century Gothic" panose="020B0502020202020204" pitchFamily="34" charset="0"/>
            </a:endParaRPr>
          </a:p>
          <a:p>
            <a:endParaRPr lang="fr-FR" sz="2800" b="0" i="0" u="none" strike="noStrike" baseline="0" dirty="0">
              <a:latin typeface="Century Gothic" panose="020B0502020202020204" pitchFamily="34" charset="0"/>
            </a:endParaRPr>
          </a:p>
          <a:p>
            <a:endParaRPr lang="fr-FR" sz="2800" dirty="0">
              <a:latin typeface="Century Gothic" panose="020B0502020202020204" pitchFamily="34" charset="0"/>
            </a:endParaRPr>
          </a:p>
          <a:p>
            <a:endParaRPr lang="fr-FR" dirty="0">
              <a:latin typeface="Century Gothic" panose="020B0502020202020204" pitchFamily="34" charset="0"/>
            </a:endParaRPr>
          </a:p>
        </p:txBody>
      </p:sp>
      <p:pic>
        <p:nvPicPr>
          <p:cNvPr id="6" name="Image 5">
            <a:extLst>
              <a:ext uri="{FF2B5EF4-FFF2-40B4-BE49-F238E27FC236}">
                <a16:creationId xmlns:a16="http://schemas.microsoft.com/office/drawing/2014/main" id="{CFFA2920-AFC6-A8C1-E6C0-47054A3739BB}"/>
              </a:ext>
            </a:extLst>
          </p:cNvPr>
          <p:cNvPicPr>
            <a:picLocks noChangeAspect="1"/>
          </p:cNvPicPr>
          <p:nvPr/>
        </p:nvPicPr>
        <p:blipFill>
          <a:blip r:embed="rId2"/>
          <a:stretch>
            <a:fillRect/>
          </a:stretch>
        </p:blipFill>
        <p:spPr>
          <a:xfrm>
            <a:off x="5452982" y="4289170"/>
            <a:ext cx="5028066" cy="18982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c 6">
            <a:extLst>
              <a:ext uri="{FF2B5EF4-FFF2-40B4-BE49-F238E27FC236}">
                <a16:creationId xmlns:a16="http://schemas.microsoft.com/office/drawing/2014/main" id="{ED6E815E-044E-8BF3-1556-D02D51BB8796}"/>
              </a:ext>
            </a:extLst>
          </p:cNvPr>
          <p:cNvSpPr/>
          <p:nvPr/>
        </p:nvSpPr>
        <p:spPr>
          <a:xfrm rot="16200000" flipH="1">
            <a:off x="4857736" y="3451070"/>
            <a:ext cx="680385" cy="1796143"/>
          </a:xfrm>
          <a:prstGeom prst="arc">
            <a:avLst>
              <a:gd name="adj1" fmla="val 15694308"/>
              <a:gd name="adj2" fmla="val 17521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36049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0" y="2743199"/>
            <a:ext cx="12192000" cy="1371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600" b="1" dirty="0">
                <a:solidFill>
                  <a:schemeClr val="bg1"/>
                </a:solidFill>
                <a:latin typeface="Century Gothic" panose="020B0502020202020204" pitchFamily="34" charset="0"/>
              </a:rPr>
              <a:t>Comment s’inscrire à la séquence 2 ?</a:t>
            </a:r>
          </a:p>
          <a:p>
            <a:r>
              <a:rPr lang="fr-FR" sz="4600" b="1" dirty="0">
                <a:solidFill>
                  <a:schemeClr val="bg1"/>
                </a:solidFill>
                <a:latin typeface="Century Gothic" panose="020B0502020202020204" pitchFamily="34" charset="0"/>
              </a:rPr>
              <a:t> (e-learning)  </a:t>
            </a:r>
            <a:endParaRPr lang="fr-FR" sz="4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46955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59B65-FB7D-34C6-1AE4-990BC32BF432}"/>
              </a:ext>
            </a:extLst>
          </p:cNvPr>
          <p:cNvSpPr>
            <a:spLocks noGrp="1"/>
          </p:cNvSpPr>
          <p:nvPr>
            <p:ph type="title"/>
          </p:nvPr>
        </p:nvSpPr>
        <p:spPr>
          <a:xfrm>
            <a:off x="2161718" y="1149952"/>
            <a:ext cx="7919363" cy="775909"/>
          </a:xfrm>
        </p:spPr>
        <p:txBody>
          <a:bodyPr>
            <a:normAutofit fontScale="90000"/>
          </a:bodyPr>
          <a:lstStyle/>
          <a:p>
            <a:pPr algn="ctr"/>
            <a:r>
              <a:rPr lang="fr-FR" sz="3600" b="1" i="0" u="none" strike="noStrike" dirty="0">
                <a:solidFill>
                  <a:srgbClr val="EB6608"/>
                </a:solidFill>
                <a:effectLst/>
                <a:latin typeface="Century Gothic" panose="020B0502020202020204" pitchFamily="34" charset="0"/>
              </a:rPr>
              <a:t>1. </a:t>
            </a:r>
            <a:r>
              <a:rPr lang="fr-FR" sz="3300" b="0" i="0" u="none" strike="noStrike" dirty="0">
                <a:solidFill>
                  <a:srgbClr val="000000"/>
                </a:solidFill>
                <a:effectLst/>
                <a:latin typeface="Century Gothic" panose="020B0502020202020204" pitchFamily="34" charset="0"/>
              </a:rPr>
              <a:t>Rendez-vous sur le site e-learning et connectez-vous à votre compte</a:t>
            </a:r>
            <a:endParaRPr lang="fr-FR" sz="3300" dirty="0">
              <a:latin typeface="Century Gothic" panose="020B0502020202020204" pitchFamily="34" charset="0"/>
            </a:endParaRPr>
          </a:p>
        </p:txBody>
      </p:sp>
      <p:sp>
        <p:nvSpPr>
          <p:cNvPr id="5" name="ZoneTexte 4">
            <a:extLst>
              <a:ext uri="{FF2B5EF4-FFF2-40B4-BE49-F238E27FC236}">
                <a16:creationId xmlns:a16="http://schemas.microsoft.com/office/drawing/2014/main" id="{CDA9EB43-8D61-64E5-1A57-3128B6E2A1BC}"/>
              </a:ext>
            </a:extLst>
          </p:cNvPr>
          <p:cNvSpPr txBox="1"/>
          <p:nvPr/>
        </p:nvSpPr>
        <p:spPr>
          <a:xfrm>
            <a:off x="656534" y="3717663"/>
            <a:ext cx="10878919" cy="646331"/>
          </a:xfrm>
          <a:prstGeom prst="rect">
            <a:avLst/>
          </a:prstGeom>
          <a:noFill/>
        </p:spPr>
        <p:txBody>
          <a:bodyPr wrap="square">
            <a:spAutoFit/>
          </a:bodyPr>
          <a:lstStyle/>
          <a:p>
            <a:pPr algn="ctr"/>
            <a:r>
              <a:rPr lang="fr-FR" sz="3600" b="1" i="0" u="none" strike="noStrike" dirty="0">
                <a:solidFill>
                  <a:srgbClr val="EB6608"/>
                </a:solidFill>
                <a:effectLst/>
                <a:latin typeface="Century Gothic" panose="020B0502020202020204" pitchFamily="34" charset="0"/>
              </a:rPr>
              <a:t>2. </a:t>
            </a:r>
            <a:r>
              <a:rPr lang="fr-FR" sz="3000" b="0" i="0" u="none" strike="noStrike" dirty="0">
                <a:solidFill>
                  <a:srgbClr val="000000"/>
                </a:solidFill>
                <a:effectLst/>
                <a:latin typeface="Century Gothic" panose="020B0502020202020204" pitchFamily="34" charset="0"/>
              </a:rPr>
              <a:t>Cliquez sur l’onglet </a:t>
            </a:r>
            <a:r>
              <a:rPr lang="fr-FR" sz="3000" b="0" i="0" u="none" strike="noStrike" dirty="0">
                <a:solidFill>
                  <a:srgbClr val="EB6608"/>
                </a:solidFill>
                <a:effectLst/>
                <a:latin typeface="Century Gothic" panose="020B0502020202020204" pitchFamily="34" charset="0"/>
              </a:rPr>
              <a:t>"Formations"</a:t>
            </a:r>
            <a:r>
              <a:rPr lang="fr-FR" sz="3000" b="0" i="0" u="none" strike="noStrike" dirty="0">
                <a:solidFill>
                  <a:srgbClr val="000000"/>
                </a:solidFill>
                <a:effectLst/>
                <a:latin typeface="Century Gothic" panose="020B0502020202020204" pitchFamily="34" charset="0"/>
              </a:rPr>
              <a:t> dans la barre de menu</a:t>
            </a:r>
            <a:endParaRPr lang="fr-FR" sz="3000" dirty="0">
              <a:latin typeface="Century Gothic" panose="020B0502020202020204" pitchFamily="34" charset="0"/>
            </a:endParaRPr>
          </a:p>
        </p:txBody>
      </p:sp>
      <p:pic>
        <p:nvPicPr>
          <p:cNvPr id="9" name="Image 8">
            <a:extLst>
              <a:ext uri="{FF2B5EF4-FFF2-40B4-BE49-F238E27FC236}">
                <a16:creationId xmlns:a16="http://schemas.microsoft.com/office/drawing/2014/main" id="{88BFF77C-A44C-1201-839A-65B0D29A9A13}"/>
              </a:ext>
            </a:extLst>
          </p:cNvPr>
          <p:cNvPicPr>
            <a:picLocks noChangeAspect="1"/>
          </p:cNvPicPr>
          <p:nvPr/>
        </p:nvPicPr>
        <p:blipFill rotWithShape="1">
          <a:blip r:embed="rId2">
            <a:extLst>
              <a:ext uri="{28A0092B-C50C-407E-A947-70E740481C1C}">
                <a14:useLocalDpi xmlns:a14="http://schemas.microsoft.com/office/drawing/2010/main" val="0"/>
              </a:ext>
            </a:extLst>
          </a:blip>
          <a:srcRect t="23331" b="22392"/>
          <a:stretch/>
        </p:blipFill>
        <p:spPr>
          <a:xfrm>
            <a:off x="2023264" y="2069078"/>
            <a:ext cx="8145464" cy="1230085"/>
          </a:xfrm>
          <a:prstGeom prst="rect">
            <a:avLst/>
          </a:prstGeom>
        </p:spPr>
      </p:pic>
      <p:sp>
        <p:nvSpPr>
          <p:cNvPr id="11" name="ZoneTexte 10">
            <a:extLst>
              <a:ext uri="{FF2B5EF4-FFF2-40B4-BE49-F238E27FC236}">
                <a16:creationId xmlns:a16="http://schemas.microsoft.com/office/drawing/2014/main" id="{0C980594-12AE-CD07-7112-733D57CD181B}"/>
              </a:ext>
            </a:extLst>
          </p:cNvPr>
          <p:cNvSpPr txBox="1"/>
          <p:nvPr/>
        </p:nvSpPr>
        <p:spPr>
          <a:xfrm>
            <a:off x="3831766" y="2407121"/>
            <a:ext cx="5312234" cy="553998"/>
          </a:xfrm>
          <a:prstGeom prst="rect">
            <a:avLst/>
          </a:prstGeom>
          <a:noFill/>
        </p:spPr>
        <p:txBody>
          <a:bodyPr wrap="square">
            <a:spAutoFit/>
          </a:bodyPr>
          <a:lstStyle/>
          <a:p>
            <a:r>
              <a:rPr lang="fr-FR" sz="3000" b="0" i="0" u="none" strike="noStrike" dirty="0">
                <a:solidFill>
                  <a:schemeClr val="accent5">
                    <a:lumMod val="75000"/>
                  </a:schemeClr>
                </a:solidFill>
                <a:effectLst/>
                <a:latin typeface="Century Gothic" panose="020B0502020202020204" pitchFamily="34" charset="0"/>
                <a:hlinkClick r:id="rId3"/>
              </a:rPr>
              <a:t>https://elearning.coridys.fr/</a:t>
            </a:r>
            <a:r>
              <a:rPr lang="fr-FR" sz="3000" b="0" i="0" u="none" strike="noStrike" dirty="0">
                <a:solidFill>
                  <a:schemeClr val="accent5">
                    <a:lumMod val="75000"/>
                  </a:schemeClr>
                </a:solidFill>
                <a:effectLst/>
                <a:latin typeface="Century Gothic" panose="020B0502020202020204" pitchFamily="34" charset="0"/>
              </a:rPr>
              <a:t> </a:t>
            </a:r>
          </a:p>
        </p:txBody>
      </p:sp>
      <p:pic>
        <p:nvPicPr>
          <p:cNvPr id="13" name="Image 12">
            <a:extLst>
              <a:ext uri="{FF2B5EF4-FFF2-40B4-BE49-F238E27FC236}">
                <a16:creationId xmlns:a16="http://schemas.microsoft.com/office/drawing/2014/main" id="{1700227B-E762-CDEE-5B01-F5F19339B395}"/>
              </a:ext>
            </a:extLst>
          </p:cNvPr>
          <p:cNvPicPr>
            <a:picLocks noChangeAspect="1"/>
          </p:cNvPicPr>
          <p:nvPr/>
        </p:nvPicPr>
        <p:blipFill rotWithShape="1">
          <a:blip r:embed="rId4">
            <a:extLst>
              <a:ext uri="{28A0092B-C50C-407E-A947-70E740481C1C}">
                <a14:useLocalDpi xmlns:a14="http://schemas.microsoft.com/office/drawing/2010/main" val="0"/>
              </a:ext>
            </a:extLst>
          </a:blip>
          <a:srcRect l="5269" t="22019" r="4780" b="26878"/>
          <a:stretch/>
        </p:blipFill>
        <p:spPr>
          <a:xfrm>
            <a:off x="1460500" y="4648200"/>
            <a:ext cx="9321800" cy="1143000"/>
          </a:xfrm>
          <a:prstGeom prst="rect">
            <a:avLst/>
          </a:prstGeom>
        </p:spPr>
      </p:pic>
      <p:pic>
        <p:nvPicPr>
          <p:cNvPr id="17" name="Image 16">
            <a:extLst>
              <a:ext uri="{FF2B5EF4-FFF2-40B4-BE49-F238E27FC236}">
                <a16:creationId xmlns:a16="http://schemas.microsoft.com/office/drawing/2014/main" id="{8F263961-2F55-3DB2-455F-3F0A884B9273}"/>
              </a:ext>
            </a:extLst>
          </p:cNvPr>
          <p:cNvPicPr>
            <a:picLocks noChangeAspect="1"/>
          </p:cNvPicPr>
          <p:nvPr/>
        </p:nvPicPr>
        <p:blipFill rotWithShape="1">
          <a:blip r:embed="rId5">
            <a:extLst>
              <a:ext uri="{28A0092B-C50C-407E-A947-70E740481C1C}">
                <a14:useLocalDpi xmlns:a14="http://schemas.microsoft.com/office/drawing/2010/main" val="0"/>
              </a:ext>
            </a:extLst>
          </a:blip>
          <a:srcRect l="32250" t="29565" r="35208" b="29984"/>
          <a:stretch/>
        </p:blipFill>
        <p:spPr>
          <a:xfrm rot="20868221">
            <a:off x="6202727" y="5053960"/>
            <a:ext cx="916596" cy="1184962"/>
          </a:xfrm>
          <a:prstGeom prst="rect">
            <a:avLst/>
          </a:prstGeom>
        </p:spPr>
      </p:pic>
    </p:spTree>
    <p:extLst>
      <p:ext uri="{BB962C8B-B14F-4D97-AF65-F5344CB8AC3E}">
        <p14:creationId xmlns:p14="http://schemas.microsoft.com/office/powerpoint/2010/main" val="3218387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E9E36-5968-B4E0-DAFD-2409B07C7FC8}"/>
              </a:ext>
            </a:extLst>
          </p:cNvPr>
          <p:cNvSpPr txBox="1"/>
          <p:nvPr/>
        </p:nvSpPr>
        <p:spPr>
          <a:xfrm>
            <a:off x="250826" y="3752165"/>
            <a:ext cx="8166100" cy="553998"/>
          </a:xfrm>
          <a:prstGeom prst="rect">
            <a:avLst/>
          </a:prstGeom>
          <a:noFill/>
        </p:spPr>
        <p:txBody>
          <a:bodyPr wrap="square">
            <a:spAutoFit/>
          </a:bodyPr>
          <a:lstStyle/>
          <a:p>
            <a:pPr algn="ctr"/>
            <a:r>
              <a:rPr lang="fr-FR" sz="3000" b="1" dirty="0">
                <a:solidFill>
                  <a:srgbClr val="EB6608"/>
                </a:solidFill>
                <a:latin typeface="Century Gothic" panose="020B0502020202020204" pitchFamily="34" charset="0"/>
              </a:rPr>
              <a:t>« DPC – Médecins Libéraux »</a:t>
            </a:r>
          </a:p>
        </p:txBody>
      </p:sp>
      <p:sp>
        <p:nvSpPr>
          <p:cNvPr id="9" name="ZoneTexte 8">
            <a:extLst>
              <a:ext uri="{FF2B5EF4-FFF2-40B4-BE49-F238E27FC236}">
                <a16:creationId xmlns:a16="http://schemas.microsoft.com/office/drawing/2014/main" id="{D0184B00-98BC-D20E-FC2B-929C44F2553B}"/>
              </a:ext>
            </a:extLst>
          </p:cNvPr>
          <p:cNvSpPr txBox="1"/>
          <p:nvPr/>
        </p:nvSpPr>
        <p:spPr>
          <a:xfrm>
            <a:off x="847726" y="3105834"/>
            <a:ext cx="6972300" cy="646331"/>
          </a:xfrm>
          <a:prstGeom prst="rect">
            <a:avLst/>
          </a:prstGeom>
          <a:noFill/>
        </p:spPr>
        <p:txBody>
          <a:bodyPr wrap="square">
            <a:spAutoFit/>
          </a:bodyPr>
          <a:lstStyle/>
          <a:p>
            <a:pPr algn="ctr"/>
            <a:r>
              <a:rPr lang="fr-FR" sz="3600" b="1" i="0" u="none" strike="noStrike" dirty="0">
                <a:solidFill>
                  <a:srgbClr val="EB6608"/>
                </a:solidFill>
                <a:effectLst/>
                <a:latin typeface="Century Gothic" panose="020B0502020202020204" pitchFamily="34" charset="0"/>
              </a:rPr>
              <a:t>3. </a:t>
            </a:r>
            <a:r>
              <a:rPr lang="fr-FR" sz="3000" b="0" i="0" u="none" strike="noStrike" dirty="0">
                <a:solidFill>
                  <a:srgbClr val="000000"/>
                </a:solidFill>
                <a:effectLst/>
                <a:latin typeface="Century Gothic" panose="020B0502020202020204" pitchFamily="34" charset="0"/>
              </a:rPr>
              <a:t>Choisissez ensuite la formation </a:t>
            </a:r>
            <a:endParaRPr lang="fr-FR" sz="3000" dirty="0">
              <a:latin typeface="Century Gothic" panose="020B0502020202020204" pitchFamily="34" charset="0"/>
            </a:endParaRPr>
          </a:p>
        </p:txBody>
      </p:sp>
      <p:pic>
        <p:nvPicPr>
          <p:cNvPr id="3" name="Image 2">
            <a:extLst>
              <a:ext uri="{FF2B5EF4-FFF2-40B4-BE49-F238E27FC236}">
                <a16:creationId xmlns:a16="http://schemas.microsoft.com/office/drawing/2014/main" id="{DEF6FFB1-324C-AC9C-9807-23466B5A553D}"/>
              </a:ext>
            </a:extLst>
          </p:cNvPr>
          <p:cNvPicPr>
            <a:picLocks noChangeAspect="1"/>
          </p:cNvPicPr>
          <p:nvPr/>
        </p:nvPicPr>
        <p:blipFill>
          <a:blip r:embed="rId2"/>
          <a:stretch>
            <a:fillRect/>
          </a:stretch>
        </p:blipFill>
        <p:spPr>
          <a:xfrm>
            <a:off x="7626699" y="951007"/>
            <a:ext cx="4314475" cy="4955985"/>
          </a:xfrm>
          <a:prstGeom prst="rect">
            <a:avLst/>
          </a:prstGeom>
        </p:spPr>
      </p:pic>
    </p:spTree>
    <p:extLst>
      <p:ext uri="{BB962C8B-B14F-4D97-AF65-F5344CB8AC3E}">
        <p14:creationId xmlns:p14="http://schemas.microsoft.com/office/powerpoint/2010/main" val="3678715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64F919E-CE8B-8436-D0D4-2546F99BF5D5}"/>
              </a:ext>
            </a:extLst>
          </p:cNvPr>
          <p:cNvSpPr txBox="1"/>
          <p:nvPr/>
        </p:nvSpPr>
        <p:spPr>
          <a:xfrm>
            <a:off x="1416050" y="734564"/>
            <a:ext cx="9359900" cy="646331"/>
          </a:xfrm>
          <a:prstGeom prst="rect">
            <a:avLst/>
          </a:prstGeom>
          <a:noFill/>
        </p:spPr>
        <p:txBody>
          <a:bodyPr wrap="square">
            <a:spAutoFit/>
          </a:bodyPr>
          <a:lstStyle/>
          <a:p>
            <a:pPr algn="ctr"/>
            <a:r>
              <a:rPr lang="fr-FR" sz="3600" b="1" dirty="0">
                <a:solidFill>
                  <a:srgbClr val="EB6608"/>
                </a:solidFill>
                <a:latin typeface="Century Gothic" panose="020B0502020202020204" pitchFamily="34" charset="0"/>
              </a:rPr>
              <a:t>4</a:t>
            </a:r>
            <a:r>
              <a:rPr lang="fr-FR" sz="3600" b="1" i="0" u="none" strike="noStrike" dirty="0">
                <a:solidFill>
                  <a:srgbClr val="EB6608"/>
                </a:solidFill>
                <a:effectLst/>
                <a:latin typeface="Century Gothic" panose="020B0502020202020204" pitchFamily="34" charset="0"/>
              </a:rPr>
              <a:t>. </a:t>
            </a:r>
            <a:r>
              <a:rPr lang="fr-FR" sz="3000" i="0" u="none" strike="noStrike" dirty="0">
                <a:effectLst/>
                <a:latin typeface="Century Gothic" panose="020B0502020202020204" pitchFamily="34" charset="0"/>
              </a:rPr>
              <a:t>Il faudra cliquer sur </a:t>
            </a:r>
            <a:r>
              <a:rPr lang="fr-FR" sz="3000" i="0" u="none" strike="noStrike" dirty="0">
                <a:solidFill>
                  <a:srgbClr val="EB6608"/>
                </a:solidFill>
                <a:effectLst/>
                <a:latin typeface="Century Gothic" panose="020B0502020202020204" pitchFamily="34" charset="0"/>
              </a:rPr>
              <a:t>« Séquence2 »</a:t>
            </a:r>
            <a:r>
              <a:rPr lang="fr-FR" sz="3000" b="0" i="0" u="none" strike="noStrike" dirty="0">
                <a:solidFill>
                  <a:srgbClr val="EB6608"/>
                </a:solidFill>
                <a:effectLst/>
                <a:latin typeface="Century Gothic" panose="020B0502020202020204" pitchFamily="34" charset="0"/>
              </a:rPr>
              <a:t>. </a:t>
            </a:r>
            <a:endParaRPr lang="fr-FR" sz="3000" dirty="0">
              <a:solidFill>
                <a:srgbClr val="EB6608"/>
              </a:solidFill>
              <a:latin typeface="Century Gothic" panose="020B0502020202020204" pitchFamily="34" charset="0"/>
            </a:endParaRPr>
          </a:p>
        </p:txBody>
      </p:sp>
      <p:pic>
        <p:nvPicPr>
          <p:cNvPr id="3" name="Image 2">
            <a:extLst>
              <a:ext uri="{FF2B5EF4-FFF2-40B4-BE49-F238E27FC236}">
                <a16:creationId xmlns:a16="http://schemas.microsoft.com/office/drawing/2014/main" id="{BA1F02C8-45E0-118C-F758-E4ABC21E9699}"/>
              </a:ext>
            </a:extLst>
          </p:cNvPr>
          <p:cNvPicPr>
            <a:picLocks noChangeAspect="1"/>
          </p:cNvPicPr>
          <p:nvPr/>
        </p:nvPicPr>
        <p:blipFill>
          <a:blip r:embed="rId2"/>
          <a:stretch>
            <a:fillRect/>
          </a:stretch>
        </p:blipFill>
        <p:spPr>
          <a:xfrm>
            <a:off x="3034500" y="1577592"/>
            <a:ext cx="6520576" cy="4793063"/>
          </a:xfrm>
          <a:prstGeom prst="rect">
            <a:avLst/>
          </a:prstGeom>
        </p:spPr>
      </p:pic>
      <p:pic>
        <p:nvPicPr>
          <p:cNvPr id="4" name="Image 3">
            <a:extLst>
              <a:ext uri="{FF2B5EF4-FFF2-40B4-BE49-F238E27FC236}">
                <a16:creationId xmlns:a16="http://schemas.microsoft.com/office/drawing/2014/main" id="{B9121CDC-AB6E-18B4-EC99-B8C7BDFD31FF}"/>
              </a:ext>
            </a:extLst>
          </p:cNvPr>
          <p:cNvPicPr>
            <a:picLocks noChangeAspect="1"/>
          </p:cNvPicPr>
          <p:nvPr/>
        </p:nvPicPr>
        <p:blipFill rotWithShape="1">
          <a:blip r:embed="rId3">
            <a:extLst>
              <a:ext uri="{28A0092B-C50C-407E-A947-70E740481C1C}">
                <a14:useLocalDpi xmlns:a14="http://schemas.microsoft.com/office/drawing/2010/main" val="0"/>
              </a:ext>
            </a:extLst>
          </a:blip>
          <a:srcRect l="32250" t="29565" r="35208" b="29984"/>
          <a:stretch/>
        </p:blipFill>
        <p:spPr>
          <a:xfrm rot="20868221">
            <a:off x="4836395" y="4997768"/>
            <a:ext cx="437258" cy="565281"/>
          </a:xfrm>
          <a:prstGeom prst="rect">
            <a:avLst/>
          </a:prstGeom>
        </p:spPr>
      </p:pic>
    </p:spTree>
    <p:extLst>
      <p:ext uri="{BB962C8B-B14F-4D97-AF65-F5344CB8AC3E}">
        <p14:creationId xmlns:p14="http://schemas.microsoft.com/office/powerpoint/2010/main" val="2236268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64F919E-CE8B-8436-D0D4-2546F99BF5D5}"/>
              </a:ext>
            </a:extLst>
          </p:cNvPr>
          <p:cNvSpPr txBox="1"/>
          <p:nvPr/>
        </p:nvSpPr>
        <p:spPr>
          <a:xfrm>
            <a:off x="649961" y="338599"/>
            <a:ext cx="10892078" cy="1107996"/>
          </a:xfrm>
          <a:prstGeom prst="rect">
            <a:avLst/>
          </a:prstGeom>
          <a:noFill/>
        </p:spPr>
        <p:txBody>
          <a:bodyPr wrap="square">
            <a:spAutoFit/>
          </a:bodyPr>
          <a:lstStyle/>
          <a:p>
            <a:r>
              <a:rPr lang="fr-FR" sz="3600" b="1" i="0" u="none" strike="noStrike" dirty="0">
                <a:solidFill>
                  <a:srgbClr val="EB6608"/>
                </a:solidFill>
                <a:effectLst/>
                <a:latin typeface="Century Gothic" panose="020B0502020202020204" pitchFamily="34" charset="0"/>
              </a:rPr>
              <a:t>5. </a:t>
            </a:r>
            <a:r>
              <a:rPr lang="fr-FR" sz="3000" i="0" u="none" strike="noStrike" dirty="0">
                <a:effectLst/>
                <a:latin typeface="Century Gothic" panose="020B0502020202020204" pitchFamily="34" charset="0"/>
              </a:rPr>
              <a:t>Cliquez sur </a:t>
            </a:r>
            <a:r>
              <a:rPr lang="fr-FR" sz="3000" b="1" i="0" u="none" strike="noStrike" dirty="0">
                <a:solidFill>
                  <a:srgbClr val="EB6608"/>
                </a:solidFill>
                <a:effectLst/>
                <a:latin typeface="Century Gothic" panose="020B0502020202020204" pitchFamily="34" charset="0"/>
              </a:rPr>
              <a:t>« </a:t>
            </a:r>
            <a:r>
              <a:rPr lang="fr-FR" sz="3000" b="1" dirty="0">
                <a:solidFill>
                  <a:srgbClr val="EB6608"/>
                </a:solidFill>
                <a:latin typeface="Century Gothic" panose="020B0502020202020204" pitchFamily="34" charset="0"/>
              </a:rPr>
              <a:t>Introduction de la séquence 2 » </a:t>
            </a:r>
            <a:r>
              <a:rPr lang="fr-FR" sz="3000" dirty="0">
                <a:latin typeface="Century Gothic" panose="020B0502020202020204" pitchFamily="34" charset="0"/>
              </a:rPr>
              <a:t>pour commencer le début de la formation</a:t>
            </a:r>
          </a:p>
        </p:txBody>
      </p:sp>
      <p:pic>
        <p:nvPicPr>
          <p:cNvPr id="4" name="Image 3">
            <a:extLst>
              <a:ext uri="{FF2B5EF4-FFF2-40B4-BE49-F238E27FC236}">
                <a16:creationId xmlns:a16="http://schemas.microsoft.com/office/drawing/2014/main" id="{8EA6D21C-184F-1BCB-249D-76B83D073FAF}"/>
              </a:ext>
            </a:extLst>
          </p:cNvPr>
          <p:cNvPicPr>
            <a:picLocks noChangeAspect="1"/>
          </p:cNvPicPr>
          <p:nvPr/>
        </p:nvPicPr>
        <p:blipFill>
          <a:blip r:embed="rId2"/>
          <a:stretch>
            <a:fillRect/>
          </a:stretch>
        </p:blipFill>
        <p:spPr>
          <a:xfrm>
            <a:off x="1132840" y="1627503"/>
            <a:ext cx="9926320" cy="4530663"/>
          </a:xfrm>
          <a:prstGeom prst="rect">
            <a:avLst/>
          </a:prstGeom>
        </p:spPr>
      </p:pic>
      <p:pic>
        <p:nvPicPr>
          <p:cNvPr id="6" name="Image 5">
            <a:extLst>
              <a:ext uri="{FF2B5EF4-FFF2-40B4-BE49-F238E27FC236}">
                <a16:creationId xmlns:a16="http://schemas.microsoft.com/office/drawing/2014/main" id="{DB774B0E-3187-1AFF-CCDC-5588F96CB84E}"/>
              </a:ext>
            </a:extLst>
          </p:cNvPr>
          <p:cNvPicPr>
            <a:picLocks noChangeAspect="1"/>
          </p:cNvPicPr>
          <p:nvPr/>
        </p:nvPicPr>
        <p:blipFill rotWithShape="1">
          <a:blip r:embed="rId3">
            <a:extLst>
              <a:ext uri="{28A0092B-C50C-407E-A947-70E740481C1C}">
                <a14:useLocalDpi xmlns:a14="http://schemas.microsoft.com/office/drawing/2010/main" val="0"/>
              </a:ext>
            </a:extLst>
          </a:blip>
          <a:srcRect l="32250" t="29565" r="35208" b="29984"/>
          <a:stretch/>
        </p:blipFill>
        <p:spPr>
          <a:xfrm rot="20868221">
            <a:off x="2354453" y="4380738"/>
            <a:ext cx="437258" cy="565281"/>
          </a:xfrm>
          <a:prstGeom prst="rect">
            <a:avLst/>
          </a:prstGeom>
        </p:spPr>
      </p:pic>
    </p:spTree>
    <p:extLst>
      <p:ext uri="{BB962C8B-B14F-4D97-AF65-F5344CB8AC3E}">
        <p14:creationId xmlns:p14="http://schemas.microsoft.com/office/powerpoint/2010/main" val="1679550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0" y="2743199"/>
            <a:ext cx="12192000" cy="1371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600" b="1" dirty="0">
                <a:solidFill>
                  <a:schemeClr val="bg1"/>
                </a:solidFill>
                <a:latin typeface="Century Gothic" panose="020B0502020202020204" pitchFamily="34" charset="0"/>
              </a:rPr>
              <a:t>Pour toute question, besoin d’aide :</a:t>
            </a:r>
          </a:p>
          <a:p>
            <a:r>
              <a:rPr lang="fr-FR" sz="3200" dirty="0">
                <a:solidFill>
                  <a:schemeClr val="bg1"/>
                </a:solidFill>
                <a:latin typeface="Century Gothic" panose="020B0502020202020204" pitchFamily="34" charset="0"/>
              </a:rPr>
              <a:t> formationdpc@coridys.fr </a:t>
            </a:r>
          </a:p>
        </p:txBody>
      </p:sp>
    </p:spTree>
    <p:extLst>
      <p:ext uri="{BB962C8B-B14F-4D97-AF65-F5344CB8AC3E}">
        <p14:creationId xmlns:p14="http://schemas.microsoft.com/office/powerpoint/2010/main" val="357938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83793CC-622B-63BA-F954-78CAC42FAF24}"/>
              </a:ext>
            </a:extLst>
          </p:cNvPr>
          <p:cNvSpPr>
            <a:spLocks noGrp="1"/>
          </p:cNvSpPr>
          <p:nvPr>
            <p:ph idx="1"/>
          </p:nvPr>
        </p:nvSpPr>
        <p:spPr>
          <a:xfrm>
            <a:off x="484496" y="156950"/>
            <a:ext cx="10869304" cy="6020014"/>
          </a:xfrm>
        </p:spPr>
        <p:txBody>
          <a:bodyPr>
            <a:normAutofit/>
          </a:bodyPr>
          <a:lstStyle/>
          <a:p>
            <a:pPr marL="0" indent="0">
              <a:buNone/>
            </a:pPr>
            <a:r>
              <a:rPr lang="fr-FR" b="0" i="0" u="none" strike="noStrike" baseline="0" dirty="0">
                <a:solidFill>
                  <a:srgbClr val="000000"/>
                </a:solidFill>
                <a:latin typeface="Century Gothic" panose="020B0502020202020204" pitchFamily="34" charset="0"/>
              </a:rPr>
              <a:t>Les contenus : les recommandations de bonnes pratiques </a:t>
            </a:r>
          </a:p>
          <a:p>
            <a:endParaRPr lang="fr-FR" sz="1800" dirty="0">
              <a:solidFill>
                <a:srgbClr val="000000"/>
              </a:solidFill>
            </a:endParaRPr>
          </a:p>
          <a:p>
            <a:endParaRPr lang="fr-FR" dirty="0"/>
          </a:p>
        </p:txBody>
      </p:sp>
      <p:pic>
        <p:nvPicPr>
          <p:cNvPr id="4" name="Image 3">
            <a:extLst>
              <a:ext uri="{FF2B5EF4-FFF2-40B4-BE49-F238E27FC236}">
                <a16:creationId xmlns:a16="http://schemas.microsoft.com/office/drawing/2014/main" id="{61FEC14D-8F16-7C7B-5213-11EB57B8B5F3}"/>
              </a:ext>
            </a:extLst>
          </p:cNvPr>
          <p:cNvPicPr>
            <a:picLocks noChangeAspect="1"/>
          </p:cNvPicPr>
          <p:nvPr/>
        </p:nvPicPr>
        <p:blipFill>
          <a:blip r:embed="rId3"/>
          <a:stretch>
            <a:fillRect/>
          </a:stretch>
        </p:blipFill>
        <p:spPr>
          <a:xfrm>
            <a:off x="2834467" y="619918"/>
            <a:ext cx="6523066" cy="5618164"/>
          </a:xfrm>
          <a:prstGeom prst="rect">
            <a:avLst/>
          </a:prstGeom>
        </p:spPr>
      </p:pic>
      <p:sp>
        <p:nvSpPr>
          <p:cNvPr id="6" name="ZoneTexte 5">
            <a:extLst>
              <a:ext uri="{FF2B5EF4-FFF2-40B4-BE49-F238E27FC236}">
                <a16:creationId xmlns:a16="http://schemas.microsoft.com/office/drawing/2014/main" id="{C1C30EB2-C39E-43D8-A052-A4E35C0728C5}"/>
              </a:ext>
            </a:extLst>
          </p:cNvPr>
          <p:cNvSpPr txBox="1"/>
          <p:nvPr/>
        </p:nvSpPr>
        <p:spPr>
          <a:xfrm>
            <a:off x="9291971" y="5664970"/>
            <a:ext cx="6097136" cy="369332"/>
          </a:xfrm>
          <a:prstGeom prst="rect">
            <a:avLst/>
          </a:prstGeom>
          <a:noFill/>
        </p:spPr>
        <p:txBody>
          <a:bodyPr wrap="square">
            <a:spAutoFit/>
          </a:bodyPr>
          <a:lstStyle/>
          <a:p>
            <a:r>
              <a:rPr lang="fr-FR" dirty="0">
                <a:latin typeface="Century Gothic" panose="020B0502020202020204" pitchFamily="34" charset="0"/>
              </a:rPr>
              <a:t>en annexe</a:t>
            </a:r>
          </a:p>
        </p:txBody>
      </p:sp>
      <p:sp>
        <p:nvSpPr>
          <p:cNvPr id="7" name="Arc 6">
            <a:extLst>
              <a:ext uri="{FF2B5EF4-FFF2-40B4-BE49-F238E27FC236}">
                <a16:creationId xmlns:a16="http://schemas.microsoft.com/office/drawing/2014/main" id="{773DFB0A-9B25-70ED-E86D-00C1A128142B}"/>
              </a:ext>
            </a:extLst>
          </p:cNvPr>
          <p:cNvSpPr/>
          <p:nvPr/>
        </p:nvSpPr>
        <p:spPr>
          <a:xfrm rot="20184938">
            <a:off x="8402151" y="4704539"/>
            <a:ext cx="1485900" cy="1796143"/>
          </a:xfrm>
          <a:prstGeom prst="arc">
            <a:avLst>
              <a:gd name="adj1" fmla="val 14908286"/>
              <a:gd name="adj2" fmla="val 1752182"/>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247927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DC258-9F5D-B14D-54D8-415D7A52C04B}"/>
              </a:ext>
            </a:extLst>
          </p:cNvPr>
          <p:cNvSpPr>
            <a:spLocks noGrp="1"/>
          </p:cNvSpPr>
          <p:nvPr>
            <p:ph type="ctrTitle"/>
          </p:nvPr>
        </p:nvSpPr>
        <p:spPr/>
        <p:txBody>
          <a:bodyPr>
            <a:normAutofit fontScale="90000"/>
          </a:bodyPr>
          <a:lstStyle/>
          <a:p>
            <a:r>
              <a:rPr lang="fr-FR" dirty="0">
                <a:solidFill>
                  <a:schemeClr val="accent2"/>
                </a:solidFill>
                <a:effectLst/>
                <a:latin typeface="Century Gothic" panose="020B0502020202020204" pitchFamily="34" charset="0"/>
              </a:rPr>
              <a:t>Coordination et étapes du parcours diagnostique</a:t>
            </a:r>
            <a:endParaRPr lang="fr-FR" dirty="0">
              <a:solidFill>
                <a:schemeClr val="accent2"/>
              </a:solidFill>
              <a:latin typeface="Century Gothic" panose="020B0502020202020204" pitchFamily="34" charset="0"/>
            </a:endParaRPr>
          </a:p>
        </p:txBody>
      </p:sp>
      <p:grpSp>
        <p:nvGrpSpPr>
          <p:cNvPr id="11" name="Group 30">
            <a:extLst>
              <a:ext uri="{FF2B5EF4-FFF2-40B4-BE49-F238E27FC236}">
                <a16:creationId xmlns:a16="http://schemas.microsoft.com/office/drawing/2014/main" id="{2E734FC8-1F88-8FDE-716C-015C48697579}"/>
              </a:ext>
            </a:extLst>
          </p:cNvPr>
          <p:cNvGrpSpPr/>
          <p:nvPr/>
        </p:nvGrpSpPr>
        <p:grpSpPr>
          <a:xfrm>
            <a:off x="10590359" y="4698912"/>
            <a:ext cx="1383779" cy="1301926"/>
            <a:chOff x="2771800" y="2060848"/>
            <a:chExt cx="3653928" cy="3884295"/>
          </a:xfrm>
        </p:grpSpPr>
        <p:sp>
          <p:nvSpPr>
            <p:cNvPr id="12" name="Freeform 11">
              <a:extLst>
                <a:ext uri="{FF2B5EF4-FFF2-40B4-BE49-F238E27FC236}">
                  <a16:creationId xmlns:a16="http://schemas.microsoft.com/office/drawing/2014/main" id="{287DDF4B-A659-976D-AEE8-D9D512E1E059}"/>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13" name="Pie 6">
              <a:extLst>
                <a:ext uri="{FF2B5EF4-FFF2-40B4-BE49-F238E27FC236}">
                  <a16:creationId xmlns:a16="http://schemas.microsoft.com/office/drawing/2014/main" id="{EE42A317-0E23-98A7-A5DE-6FEAB87DBE40}"/>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4" name="Pie 13">
              <a:extLst>
                <a:ext uri="{FF2B5EF4-FFF2-40B4-BE49-F238E27FC236}">
                  <a16:creationId xmlns:a16="http://schemas.microsoft.com/office/drawing/2014/main" id="{65226AB7-7B9D-B4AA-5228-CCCB04917870}"/>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15" name="Pie 14">
              <a:extLst>
                <a:ext uri="{FF2B5EF4-FFF2-40B4-BE49-F238E27FC236}">
                  <a16:creationId xmlns:a16="http://schemas.microsoft.com/office/drawing/2014/main" id="{F7678D3E-9B4C-06E2-C3FF-668612B79AFF}"/>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16" name="Pie 15">
              <a:extLst>
                <a:ext uri="{FF2B5EF4-FFF2-40B4-BE49-F238E27FC236}">
                  <a16:creationId xmlns:a16="http://schemas.microsoft.com/office/drawing/2014/main" id="{D7D1316C-A131-8753-D597-E9BDB2C993A2}"/>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grpSp>
    </p:spTree>
    <p:extLst>
      <p:ext uri="{BB962C8B-B14F-4D97-AF65-F5344CB8AC3E}">
        <p14:creationId xmlns:p14="http://schemas.microsoft.com/office/powerpoint/2010/main" val="239060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0FD67-6A88-9021-5532-94165CFD6991}"/>
              </a:ext>
            </a:extLst>
          </p:cNvPr>
          <p:cNvSpPr>
            <a:spLocks noGrp="1"/>
          </p:cNvSpPr>
          <p:nvPr>
            <p:ph type="title"/>
          </p:nvPr>
        </p:nvSpPr>
        <p:spPr>
          <a:xfrm>
            <a:off x="1709382" y="2675731"/>
            <a:ext cx="10515600" cy="1325563"/>
          </a:xfrm>
        </p:spPr>
        <p:txBody>
          <a:bodyPr/>
          <a:lstStyle/>
          <a:p>
            <a:r>
              <a:rPr lang="fr-FR" sz="5400" dirty="0">
                <a:solidFill>
                  <a:schemeClr val="accent2"/>
                </a:solidFill>
                <a:latin typeface="Century Gothic" panose="020B0502020202020204" pitchFamily="34" charset="0"/>
              </a:rPr>
              <a:t>Plan de cette séquence 1</a:t>
            </a:r>
          </a:p>
        </p:txBody>
      </p:sp>
    </p:spTree>
    <p:extLst>
      <p:ext uri="{BB962C8B-B14F-4D97-AF65-F5344CB8AC3E}">
        <p14:creationId xmlns:p14="http://schemas.microsoft.com/office/powerpoint/2010/main" val="96725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Infographic Style</a:t>
            </a:r>
          </a:p>
        </p:txBody>
      </p:sp>
      <p:grpSp>
        <p:nvGrpSpPr>
          <p:cNvPr id="3" name="그룹 31">
            <a:extLst>
              <a:ext uri="{FF2B5EF4-FFF2-40B4-BE49-F238E27FC236}">
                <a16:creationId xmlns:a16="http://schemas.microsoft.com/office/drawing/2014/main" id="{37066CB0-FE81-41B6-AA55-2E9892D13CD6}"/>
              </a:ext>
            </a:extLst>
          </p:cNvPr>
          <p:cNvGrpSpPr/>
          <p:nvPr/>
        </p:nvGrpSpPr>
        <p:grpSpPr>
          <a:xfrm>
            <a:off x="124995" y="300108"/>
            <a:ext cx="11573196" cy="4345896"/>
            <a:chOff x="701891" y="1416378"/>
            <a:chExt cx="7702455" cy="3281791"/>
          </a:xfrm>
        </p:grpSpPr>
        <p:sp>
          <p:nvSpPr>
            <p:cNvPr id="4" name="Rectangle 3">
              <a:extLst>
                <a:ext uri="{FF2B5EF4-FFF2-40B4-BE49-F238E27FC236}">
                  <a16:creationId xmlns:a16="http://schemas.microsoft.com/office/drawing/2014/main" id="{751C3329-1AC4-49CD-8811-CE8EFA29EE6B}"/>
                </a:ext>
              </a:extLst>
            </p:cNvPr>
            <p:cNvSpPr/>
            <p:nvPr/>
          </p:nvSpPr>
          <p:spPr>
            <a:xfrm>
              <a:off x="701891" y="3762065"/>
              <a:ext cx="2039997" cy="93610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sp>
          <p:nvSpPr>
            <p:cNvPr id="5" name="Freeform 4">
              <a:extLst>
                <a:ext uri="{FF2B5EF4-FFF2-40B4-BE49-F238E27FC236}">
                  <a16:creationId xmlns:a16="http://schemas.microsoft.com/office/drawing/2014/main" id="{C562E1C3-B8E9-479D-B1A5-0F33B67E8066}"/>
                </a:ext>
              </a:extLst>
            </p:cNvPr>
            <p:cNvSpPr/>
            <p:nvPr/>
          </p:nvSpPr>
          <p:spPr>
            <a:xfrm>
              <a:off x="2319100" y="3144156"/>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sp>
          <p:nvSpPr>
            <p:cNvPr id="6" name="Rectangle 5">
              <a:extLst>
                <a:ext uri="{FF2B5EF4-FFF2-40B4-BE49-F238E27FC236}">
                  <a16:creationId xmlns:a16="http://schemas.microsoft.com/office/drawing/2014/main" id="{899A71FA-602D-46BF-88CA-2216FC6F1E0D}"/>
                </a:ext>
              </a:extLst>
            </p:cNvPr>
            <p:cNvSpPr/>
            <p:nvPr/>
          </p:nvSpPr>
          <p:spPr>
            <a:xfrm>
              <a:off x="2318566" y="3084211"/>
              <a:ext cx="2039997" cy="936104"/>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sp>
          <p:nvSpPr>
            <p:cNvPr id="7" name="Freeform 6">
              <a:extLst>
                <a:ext uri="{FF2B5EF4-FFF2-40B4-BE49-F238E27FC236}">
                  <a16:creationId xmlns:a16="http://schemas.microsoft.com/office/drawing/2014/main" id="{FD21DC2C-2233-4A76-A169-A63DFB4A70AD}"/>
                </a:ext>
              </a:extLst>
            </p:cNvPr>
            <p:cNvSpPr/>
            <p:nvPr/>
          </p:nvSpPr>
          <p:spPr>
            <a:xfrm>
              <a:off x="3923988" y="247584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2"/>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sp>
          <p:nvSpPr>
            <p:cNvPr id="8" name="Rectangle 7">
              <a:extLst>
                <a:ext uri="{FF2B5EF4-FFF2-40B4-BE49-F238E27FC236}">
                  <a16:creationId xmlns:a16="http://schemas.microsoft.com/office/drawing/2014/main" id="{DA376BF2-88E4-4A1B-A5E6-1C62D35278DD}"/>
                </a:ext>
              </a:extLst>
            </p:cNvPr>
            <p:cNvSpPr/>
            <p:nvPr/>
          </p:nvSpPr>
          <p:spPr>
            <a:xfrm>
              <a:off x="3911573" y="2408004"/>
              <a:ext cx="2039997" cy="936104"/>
            </a:xfrm>
            <a:prstGeom prst="rect">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sp>
          <p:nvSpPr>
            <p:cNvPr id="9" name="Freeform 8">
              <a:extLst>
                <a:ext uri="{FF2B5EF4-FFF2-40B4-BE49-F238E27FC236}">
                  <a16:creationId xmlns:a16="http://schemas.microsoft.com/office/drawing/2014/main" id="{5777E0AE-02C6-4BD5-8F4D-37207C0147D9}"/>
                </a:ext>
              </a:extLst>
            </p:cNvPr>
            <p:cNvSpPr/>
            <p:nvPr/>
          </p:nvSpPr>
          <p:spPr>
            <a:xfrm>
              <a:off x="5532246" y="1747760"/>
              <a:ext cx="422788" cy="1477813"/>
            </a:xfrm>
            <a:custGeom>
              <a:avLst/>
              <a:gdLst>
                <a:gd name="connsiteX0" fmla="*/ 0 w 405441"/>
                <a:gd name="connsiteY0" fmla="*/ 0 h 1449238"/>
                <a:gd name="connsiteX1" fmla="*/ 396815 w 405441"/>
                <a:gd name="connsiteY1" fmla="*/ 508958 h 1449238"/>
                <a:gd name="connsiteX2" fmla="*/ 405441 w 405441"/>
                <a:gd name="connsiteY2" fmla="*/ 1449238 h 1449238"/>
                <a:gd name="connsiteX3" fmla="*/ 34505 w 405441"/>
                <a:gd name="connsiteY3" fmla="*/ 940279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8312 w 405441"/>
                <a:gd name="connsiteY3" fmla="*/ 918848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04561 h 1449238"/>
                <a:gd name="connsiteX4" fmla="*/ 0 w 405441"/>
                <a:gd name="connsiteY4" fmla="*/ 0 h 1449238"/>
                <a:gd name="connsiteX0" fmla="*/ 0 w 405441"/>
                <a:gd name="connsiteY0" fmla="*/ 0 h 1449238"/>
                <a:gd name="connsiteX1" fmla="*/ 396815 w 405441"/>
                <a:gd name="connsiteY1" fmla="*/ 508958 h 1449238"/>
                <a:gd name="connsiteX2" fmla="*/ 405441 w 405441"/>
                <a:gd name="connsiteY2" fmla="*/ 1449238 h 1449238"/>
                <a:gd name="connsiteX3" fmla="*/ 3550 w 405441"/>
                <a:gd name="connsiteY3" fmla="*/ 916468 h 1449238"/>
                <a:gd name="connsiteX4" fmla="*/ 0 w 405441"/>
                <a:gd name="connsiteY4" fmla="*/ 0 h 1449238"/>
                <a:gd name="connsiteX0" fmla="*/ 4123 w 409564"/>
                <a:gd name="connsiteY0" fmla="*/ 0 h 1449238"/>
                <a:gd name="connsiteX1" fmla="*/ 400938 w 409564"/>
                <a:gd name="connsiteY1" fmla="*/ 508958 h 1449238"/>
                <a:gd name="connsiteX2" fmla="*/ 409564 w 409564"/>
                <a:gd name="connsiteY2" fmla="*/ 1449238 h 1449238"/>
                <a:gd name="connsiteX3" fmla="*/ 529 w 409564"/>
                <a:gd name="connsiteY3" fmla="*/ 909324 h 1449238"/>
                <a:gd name="connsiteX4" fmla="*/ 4123 w 409564"/>
                <a:gd name="connsiteY4" fmla="*/ 0 h 1449238"/>
                <a:gd name="connsiteX0" fmla="*/ 4123 w 409564"/>
                <a:gd name="connsiteY0" fmla="*/ 0 h 1463526"/>
                <a:gd name="connsiteX1" fmla="*/ 400938 w 409564"/>
                <a:gd name="connsiteY1" fmla="*/ 523246 h 1463526"/>
                <a:gd name="connsiteX2" fmla="*/ 409564 w 409564"/>
                <a:gd name="connsiteY2" fmla="*/ 1463526 h 1463526"/>
                <a:gd name="connsiteX3" fmla="*/ 529 w 409564"/>
                <a:gd name="connsiteY3" fmla="*/ 923612 h 1463526"/>
                <a:gd name="connsiteX4" fmla="*/ 4123 w 409564"/>
                <a:gd name="connsiteY4" fmla="*/ 0 h 1463526"/>
                <a:gd name="connsiteX0" fmla="*/ 4488 w 409929"/>
                <a:gd name="connsiteY0" fmla="*/ 0 h 1463526"/>
                <a:gd name="connsiteX1" fmla="*/ 401303 w 409929"/>
                <a:gd name="connsiteY1" fmla="*/ 523246 h 1463526"/>
                <a:gd name="connsiteX2" fmla="*/ 409929 w 409929"/>
                <a:gd name="connsiteY2" fmla="*/ 1463526 h 1463526"/>
                <a:gd name="connsiteX3" fmla="*/ 894 w 409929"/>
                <a:gd name="connsiteY3" fmla="*/ 923612 h 1463526"/>
                <a:gd name="connsiteX4" fmla="*/ 4488 w 409929"/>
                <a:gd name="connsiteY4" fmla="*/ 0 h 1463526"/>
                <a:gd name="connsiteX0" fmla="*/ 4488 w 430102"/>
                <a:gd name="connsiteY0" fmla="*/ 0 h 1463526"/>
                <a:gd name="connsiteX1" fmla="*/ 429878 w 430102"/>
                <a:gd name="connsiteY1" fmla="*/ 532771 h 1463526"/>
                <a:gd name="connsiteX2" fmla="*/ 409929 w 430102"/>
                <a:gd name="connsiteY2" fmla="*/ 1463526 h 1463526"/>
                <a:gd name="connsiteX3" fmla="*/ 894 w 430102"/>
                <a:gd name="connsiteY3" fmla="*/ 923612 h 1463526"/>
                <a:gd name="connsiteX4" fmla="*/ 4488 w 430102"/>
                <a:gd name="connsiteY4" fmla="*/ 0 h 1463526"/>
                <a:gd name="connsiteX0" fmla="*/ 4488 w 430450"/>
                <a:gd name="connsiteY0" fmla="*/ 0 h 1477813"/>
                <a:gd name="connsiteX1" fmla="*/ 429878 w 430450"/>
                <a:gd name="connsiteY1" fmla="*/ 532771 h 1477813"/>
                <a:gd name="connsiteX2" fmla="*/ 426598 w 430450"/>
                <a:gd name="connsiteY2" fmla="*/ 1477813 h 1477813"/>
                <a:gd name="connsiteX3" fmla="*/ 894 w 430450"/>
                <a:gd name="connsiteY3" fmla="*/ 923612 h 1477813"/>
                <a:gd name="connsiteX4" fmla="*/ 4488 w 430450"/>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4488 w 426598"/>
                <a:gd name="connsiteY0" fmla="*/ 0 h 1477813"/>
                <a:gd name="connsiteX1" fmla="*/ 425115 w 426598"/>
                <a:gd name="connsiteY1" fmla="*/ 547059 h 1477813"/>
                <a:gd name="connsiteX2" fmla="*/ 426598 w 426598"/>
                <a:gd name="connsiteY2" fmla="*/ 1477813 h 1477813"/>
                <a:gd name="connsiteX3" fmla="*/ 894 w 426598"/>
                <a:gd name="connsiteY3" fmla="*/ 923612 h 1477813"/>
                <a:gd name="connsiteX4" fmla="*/ 4488 w 426598"/>
                <a:gd name="connsiteY4" fmla="*/ 0 h 1477813"/>
                <a:gd name="connsiteX0" fmla="*/ 1250 w 423360"/>
                <a:gd name="connsiteY0" fmla="*/ 0 h 1477813"/>
                <a:gd name="connsiteX1" fmla="*/ 421877 w 423360"/>
                <a:gd name="connsiteY1" fmla="*/ 547059 h 1477813"/>
                <a:gd name="connsiteX2" fmla="*/ 423360 w 423360"/>
                <a:gd name="connsiteY2" fmla="*/ 1477813 h 1477813"/>
                <a:gd name="connsiteX3" fmla="*/ 2418 w 423360"/>
                <a:gd name="connsiteY3" fmla="*/ 928374 h 1477813"/>
                <a:gd name="connsiteX4" fmla="*/ 1250 w 423360"/>
                <a:gd name="connsiteY4" fmla="*/ 0 h 1477813"/>
                <a:gd name="connsiteX0" fmla="*/ 2576 w 424686"/>
                <a:gd name="connsiteY0" fmla="*/ 0 h 1477813"/>
                <a:gd name="connsiteX1" fmla="*/ 423203 w 424686"/>
                <a:gd name="connsiteY1" fmla="*/ 547059 h 1477813"/>
                <a:gd name="connsiteX2" fmla="*/ 424686 w 424686"/>
                <a:gd name="connsiteY2" fmla="*/ 1477813 h 1477813"/>
                <a:gd name="connsiteX3" fmla="*/ 1363 w 424686"/>
                <a:gd name="connsiteY3" fmla="*/ 937899 h 1477813"/>
                <a:gd name="connsiteX4" fmla="*/ 2576 w 424686"/>
                <a:gd name="connsiteY4" fmla="*/ 0 h 1477813"/>
                <a:gd name="connsiteX0" fmla="*/ 678 w 422788"/>
                <a:gd name="connsiteY0" fmla="*/ 0 h 1477813"/>
                <a:gd name="connsiteX1" fmla="*/ 421305 w 422788"/>
                <a:gd name="connsiteY1" fmla="*/ 547059 h 1477813"/>
                <a:gd name="connsiteX2" fmla="*/ 422788 w 422788"/>
                <a:gd name="connsiteY2" fmla="*/ 1477813 h 1477813"/>
                <a:gd name="connsiteX3" fmla="*/ 4228 w 422788"/>
                <a:gd name="connsiteY3" fmla="*/ 933137 h 1477813"/>
                <a:gd name="connsiteX4" fmla="*/ 678 w 422788"/>
                <a:gd name="connsiteY4" fmla="*/ 0 h 147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788" h="1477813">
                  <a:moveTo>
                    <a:pt x="678" y="0"/>
                  </a:moveTo>
                  <a:lnTo>
                    <a:pt x="421305" y="547059"/>
                  </a:lnTo>
                  <a:cubicBezTo>
                    <a:pt x="419417" y="860486"/>
                    <a:pt x="419913" y="1164386"/>
                    <a:pt x="422788" y="1477813"/>
                  </a:cubicBezTo>
                  <a:lnTo>
                    <a:pt x="4228" y="933137"/>
                  </a:lnTo>
                  <a:cubicBezTo>
                    <a:pt x="1457" y="626854"/>
                    <a:pt x="-1314" y="311046"/>
                    <a:pt x="678" y="0"/>
                  </a:cubicBezTo>
                  <a:close/>
                </a:path>
              </a:pathLst>
            </a:cu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sp>
          <p:nvSpPr>
            <p:cNvPr id="10" name="Right Arrow 9">
              <a:extLst>
                <a:ext uri="{FF2B5EF4-FFF2-40B4-BE49-F238E27FC236}">
                  <a16:creationId xmlns:a16="http://schemas.microsoft.com/office/drawing/2014/main" id="{68D29879-9349-4008-879F-A59A2B82D94B}"/>
                </a:ext>
              </a:extLst>
            </p:cNvPr>
            <p:cNvSpPr/>
            <p:nvPr/>
          </p:nvSpPr>
          <p:spPr>
            <a:xfrm>
              <a:off x="5520835" y="1416378"/>
              <a:ext cx="2883511" cy="1492744"/>
            </a:xfrm>
            <a:prstGeom prst="rightArrow">
              <a:avLst>
                <a:gd name="adj1" fmla="val 63870"/>
                <a:gd name="adj2" fmla="val 50000"/>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65000"/>
                    <a:lumOff val="35000"/>
                  </a:prstClr>
                </a:solidFill>
                <a:effectLst/>
                <a:uLnTx/>
                <a:uFillTx/>
                <a:latin typeface="Calibri" panose="020F0502020204030204"/>
                <a:ea typeface="맑은 고딕" panose="020B0503020000020004" pitchFamily="34" charset="-127"/>
                <a:cs typeface="+mn-cs"/>
              </a:endParaRPr>
            </a:p>
          </p:txBody>
        </p:sp>
      </p:grpSp>
      <p:sp>
        <p:nvSpPr>
          <p:cNvPr id="11" name="TextBox 10">
            <a:extLst>
              <a:ext uri="{FF2B5EF4-FFF2-40B4-BE49-F238E27FC236}">
                <a16:creationId xmlns:a16="http://schemas.microsoft.com/office/drawing/2014/main" id="{C6564D60-13E3-47E5-9F80-AF818D2CC0C2}"/>
              </a:ext>
            </a:extLst>
          </p:cNvPr>
          <p:cNvSpPr txBox="1"/>
          <p:nvPr/>
        </p:nvSpPr>
        <p:spPr>
          <a:xfrm>
            <a:off x="367816" y="3817738"/>
            <a:ext cx="2163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TND</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2" name="TextBox 11">
            <a:extLst>
              <a:ext uri="{FF2B5EF4-FFF2-40B4-BE49-F238E27FC236}">
                <a16:creationId xmlns:a16="http://schemas.microsoft.com/office/drawing/2014/main" id="{095F94E3-2970-4E13-9AEA-18E5D87C819E}"/>
              </a:ext>
            </a:extLst>
          </p:cNvPr>
          <p:cNvSpPr txBox="1"/>
          <p:nvPr/>
        </p:nvSpPr>
        <p:spPr>
          <a:xfrm>
            <a:off x="2300334" y="2588110"/>
            <a:ext cx="29383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2400" b="1" dirty="0">
                <a:solidFill>
                  <a:prstClr val="black">
                    <a:lumMod val="75000"/>
                    <a:lumOff val="25000"/>
                  </a:prstClr>
                </a:solidFill>
                <a:latin typeface="Century Gothic" panose="020B0502020202020204" pitchFamily="34" charset="0"/>
                <a:ea typeface="맑은 고딕" panose="020B0503020000020004" pitchFamily="34" charset="-127"/>
                <a:cs typeface="Arial" pitchFamily="34" charset="0"/>
              </a:rPr>
              <a:t>Coordination/ chemin </a:t>
            </a:r>
            <a:r>
              <a:rPr lang="en-US" altLang="ko-KR" sz="2400" b="1" dirty="0" err="1">
                <a:solidFill>
                  <a:prstClr val="black">
                    <a:lumMod val="75000"/>
                    <a:lumOff val="25000"/>
                  </a:prstClr>
                </a:solidFill>
                <a:latin typeface="Century Gothic" panose="020B0502020202020204" pitchFamily="34" charset="0"/>
                <a:ea typeface="맑은 고딕" panose="020B0503020000020004" pitchFamily="34" charset="-127"/>
                <a:cs typeface="Arial" pitchFamily="34" charset="0"/>
              </a:rPr>
              <a:t>clinique</a:t>
            </a:r>
            <a:r>
              <a:rPr lang="en-US" altLang="ko-KR" sz="2400" b="1" dirty="0">
                <a:solidFill>
                  <a:prstClr val="black">
                    <a:lumMod val="75000"/>
                    <a:lumOff val="25000"/>
                  </a:prstClr>
                </a:solidFill>
                <a:latin typeface="Century Gothic" panose="020B0502020202020204" pitchFamily="34" charset="0"/>
                <a:ea typeface="맑은 고딕" panose="020B0503020000020004" pitchFamily="34" charset="-127"/>
                <a:cs typeface="Arial" pitchFamily="34" charset="0"/>
              </a:rPr>
              <a:t> TND</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3" name="TextBox 12">
            <a:extLst>
              <a:ext uri="{FF2B5EF4-FFF2-40B4-BE49-F238E27FC236}">
                <a16:creationId xmlns:a16="http://schemas.microsoft.com/office/drawing/2014/main" id="{FD1FA6E4-FE12-4F20-8CF7-5742DF0E589E}"/>
              </a:ext>
            </a:extLst>
          </p:cNvPr>
          <p:cNvSpPr txBox="1"/>
          <p:nvPr/>
        </p:nvSpPr>
        <p:spPr>
          <a:xfrm>
            <a:off x="5047916" y="1839284"/>
            <a:ext cx="22059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Consultation dédiée (CTE) </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14" name="TextBox 13">
            <a:extLst>
              <a:ext uri="{FF2B5EF4-FFF2-40B4-BE49-F238E27FC236}">
                <a16:creationId xmlns:a16="http://schemas.microsoft.com/office/drawing/2014/main" id="{C61C616C-FD26-41C5-827D-D93A27A9FA06}"/>
              </a:ext>
            </a:extLst>
          </p:cNvPr>
          <p:cNvSpPr txBox="1"/>
          <p:nvPr/>
        </p:nvSpPr>
        <p:spPr>
          <a:xfrm>
            <a:off x="7447541" y="886435"/>
            <a:ext cx="30538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Anamnèse</a:t>
            </a:r>
            <a:r>
              <a:rPr kumimoji="0" lang="en-US" altLang="ko-KR"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 </a:t>
            </a:r>
            <a:r>
              <a:rPr kumimoji="0" lang="en-US" altLang="ko-KR" sz="2400" b="1"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rPr>
              <a:t>développementale</a:t>
            </a:r>
            <a:endParaRPr kumimoji="0" lang="ko-KR" altLang="en-US" sz="24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맑은 고딕" panose="020B0503020000020004" pitchFamily="34" charset="-127"/>
              <a:cs typeface="Arial" pitchFamily="34" charset="0"/>
            </a:endParaRPr>
          </a:p>
        </p:txBody>
      </p:sp>
      <p:sp>
        <p:nvSpPr>
          <p:cNvPr id="31" name="Rounded Rectangle 51">
            <a:extLst>
              <a:ext uri="{FF2B5EF4-FFF2-40B4-BE49-F238E27FC236}">
                <a16:creationId xmlns:a16="http://schemas.microsoft.com/office/drawing/2014/main" id="{06F9B7F6-D804-4E65-9C95-48A74F725CFB}"/>
              </a:ext>
            </a:extLst>
          </p:cNvPr>
          <p:cNvSpPr/>
          <p:nvPr/>
        </p:nvSpPr>
        <p:spPr>
          <a:xfrm rot="16200000" flipH="1">
            <a:off x="10683447" y="866713"/>
            <a:ext cx="565463" cy="53253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32" name="Image 31">
            <a:extLst>
              <a:ext uri="{FF2B5EF4-FFF2-40B4-BE49-F238E27FC236}">
                <a16:creationId xmlns:a16="http://schemas.microsoft.com/office/drawing/2014/main" id="{9FAA98E9-18B5-ED8A-AFFA-5CEC4F20D9C6}"/>
              </a:ext>
            </a:extLst>
          </p:cNvPr>
          <p:cNvPicPr>
            <a:picLocks noChangeAspect="1"/>
          </p:cNvPicPr>
          <p:nvPr/>
        </p:nvPicPr>
        <p:blipFill>
          <a:blip r:embed="rId2"/>
          <a:stretch>
            <a:fillRect/>
          </a:stretch>
        </p:blipFill>
        <p:spPr>
          <a:xfrm>
            <a:off x="3325170" y="4329526"/>
            <a:ext cx="2401015" cy="1813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Image 32">
            <a:extLst>
              <a:ext uri="{FF2B5EF4-FFF2-40B4-BE49-F238E27FC236}">
                <a16:creationId xmlns:a16="http://schemas.microsoft.com/office/drawing/2014/main" id="{A0F11EA0-3D6D-A360-900D-26476FD1E381}"/>
              </a:ext>
            </a:extLst>
          </p:cNvPr>
          <p:cNvPicPr>
            <a:picLocks noChangeAspect="1"/>
          </p:cNvPicPr>
          <p:nvPr/>
        </p:nvPicPr>
        <p:blipFill>
          <a:blip r:embed="rId3"/>
          <a:stretch>
            <a:fillRect/>
          </a:stretch>
        </p:blipFill>
        <p:spPr>
          <a:xfrm rot="525761">
            <a:off x="7165125" y="3220252"/>
            <a:ext cx="1317392" cy="1480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Image 33">
            <a:extLst>
              <a:ext uri="{FF2B5EF4-FFF2-40B4-BE49-F238E27FC236}">
                <a16:creationId xmlns:a16="http://schemas.microsoft.com/office/drawing/2014/main" id="{D34A17BB-E9C1-D779-74D2-9AF8DB672013}"/>
              </a:ext>
            </a:extLst>
          </p:cNvPr>
          <p:cNvPicPr>
            <a:picLocks noChangeAspect="1"/>
          </p:cNvPicPr>
          <p:nvPr/>
        </p:nvPicPr>
        <p:blipFill>
          <a:blip r:embed="rId4"/>
          <a:stretch>
            <a:fillRect/>
          </a:stretch>
        </p:blipFill>
        <p:spPr>
          <a:xfrm rot="21234934">
            <a:off x="6006126" y="3170279"/>
            <a:ext cx="1267188" cy="1470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Image 35">
            <a:extLst>
              <a:ext uri="{FF2B5EF4-FFF2-40B4-BE49-F238E27FC236}">
                <a16:creationId xmlns:a16="http://schemas.microsoft.com/office/drawing/2014/main" id="{CB39137A-415A-B023-3A23-99763C3E6887}"/>
              </a:ext>
            </a:extLst>
          </p:cNvPr>
          <p:cNvPicPr>
            <a:picLocks noChangeAspect="1"/>
          </p:cNvPicPr>
          <p:nvPr/>
        </p:nvPicPr>
        <p:blipFill>
          <a:blip r:embed="rId5"/>
          <a:stretch>
            <a:fillRect/>
          </a:stretch>
        </p:blipFill>
        <p:spPr>
          <a:xfrm>
            <a:off x="8955403" y="2402530"/>
            <a:ext cx="2585103" cy="1956987"/>
          </a:xfrm>
          <a:prstGeom prst="rect">
            <a:avLst/>
          </a:prstGeom>
        </p:spPr>
      </p:pic>
      <p:pic>
        <p:nvPicPr>
          <p:cNvPr id="39" name="Image 38">
            <a:extLst>
              <a:ext uri="{FF2B5EF4-FFF2-40B4-BE49-F238E27FC236}">
                <a16:creationId xmlns:a16="http://schemas.microsoft.com/office/drawing/2014/main" id="{39DF49D5-D66A-9356-58E0-05B26BFCC2C6}"/>
              </a:ext>
            </a:extLst>
          </p:cNvPr>
          <p:cNvPicPr>
            <a:picLocks noChangeAspect="1"/>
          </p:cNvPicPr>
          <p:nvPr/>
        </p:nvPicPr>
        <p:blipFill>
          <a:blip r:embed="rId6"/>
          <a:stretch>
            <a:fillRect/>
          </a:stretch>
        </p:blipFill>
        <p:spPr>
          <a:xfrm>
            <a:off x="323529" y="4798770"/>
            <a:ext cx="2308624" cy="1227216"/>
          </a:xfrm>
          <a:prstGeom prst="rect">
            <a:avLst/>
          </a:prstGeom>
        </p:spPr>
      </p:pic>
      <p:pic>
        <p:nvPicPr>
          <p:cNvPr id="16" name="Image 15">
            <a:extLst>
              <a:ext uri="{FF2B5EF4-FFF2-40B4-BE49-F238E27FC236}">
                <a16:creationId xmlns:a16="http://schemas.microsoft.com/office/drawing/2014/main" id="{A287F1AF-05FD-C928-7089-62344C8510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1584" y="4581134"/>
            <a:ext cx="1528306" cy="2238326"/>
          </a:xfrm>
          <a:prstGeom prst="rect">
            <a:avLst/>
          </a:prstGeom>
        </p:spPr>
      </p:pic>
    </p:spTree>
    <p:extLst>
      <p:ext uri="{BB962C8B-B14F-4D97-AF65-F5344CB8AC3E}">
        <p14:creationId xmlns:p14="http://schemas.microsoft.com/office/powerpoint/2010/main" val="377463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C3A985-750A-41AD-F4A6-0579B849EFF0}"/>
              </a:ext>
            </a:extLst>
          </p:cNvPr>
          <p:cNvSpPr/>
          <p:nvPr/>
        </p:nvSpPr>
        <p:spPr>
          <a:xfrm>
            <a:off x="0" y="2470150"/>
            <a:ext cx="12192000" cy="1917700"/>
          </a:xfrm>
          <a:prstGeom prst="rect">
            <a:avLst/>
          </a:prstGeom>
          <a:solidFill>
            <a:srgbClr val="EB6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C6658D76-8AFF-82EC-7CCB-5D0BFBFFA7A4}"/>
              </a:ext>
            </a:extLst>
          </p:cNvPr>
          <p:cNvSpPr txBox="1">
            <a:spLocks/>
          </p:cNvSpPr>
          <p:nvPr/>
        </p:nvSpPr>
        <p:spPr>
          <a:xfrm>
            <a:off x="0" y="2743200"/>
            <a:ext cx="12192000" cy="10640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600" b="1" dirty="0">
                <a:solidFill>
                  <a:schemeClr val="bg1"/>
                </a:solidFill>
                <a:latin typeface="Century Gothic" panose="020B0502020202020204" pitchFamily="34" charset="0"/>
              </a:rPr>
              <a:t>Les TND et signes d’alerte</a:t>
            </a:r>
            <a:endParaRPr lang="fr-FR" sz="4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372414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RANGES ET GRIS">
      <a:dk1>
        <a:sysClr val="windowText" lastClr="000000"/>
      </a:dk1>
      <a:lt1>
        <a:sysClr val="window" lastClr="FFFFFF"/>
      </a:lt1>
      <a:dk2>
        <a:srgbClr val="000000"/>
      </a:dk2>
      <a:lt2>
        <a:srgbClr val="FFFFFF"/>
      </a:lt2>
      <a:accent1>
        <a:srgbClr val="EB6608"/>
      </a:accent1>
      <a:accent2>
        <a:srgbClr val="FFCB00"/>
      </a:accent2>
      <a:accent3>
        <a:srgbClr val="AAAAAA"/>
      </a:accent3>
      <a:accent4>
        <a:srgbClr val="BBBBBB"/>
      </a:accent4>
      <a:accent5>
        <a:srgbClr val="F55536"/>
      </a:accent5>
      <a:accent6>
        <a:srgbClr val="FFB238"/>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RANGES ET GRIS">
      <a:dk1>
        <a:srgbClr val="000000"/>
      </a:dk1>
      <a:lt1>
        <a:srgbClr val="FFFFFF"/>
      </a:lt1>
      <a:dk2>
        <a:srgbClr val="000000"/>
      </a:dk2>
      <a:lt2>
        <a:srgbClr val="FFFFFF"/>
      </a:lt2>
      <a:accent1>
        <a:srgbClr val="EB6608"/>
      </a:accent1>
      <a:accent2>
        <a:srgbClr val="FFCB00"/>
      </a:accent2>
      <a:accent3>
        <a:srgbClr val="AAAAAA"/>
      </a:accent3>
      <a:accent4>
        <a:srgbClr val="BBBBBB"/>
      </a:accent4>
      <a:accent5>
        <a:srgbClr val="F55536"/>
      </a:accent5>
      <a:accent6>
        <a:srgbClr val="FFB238"/>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RANGES ET GRIS">
      <a:dk1>
        <a:srgbClr val="000000"/>
      </a:dk1>
      <a:lt1>
        <a:srgbClr val="FFFFFF"/>
      </a:lt1>
      <a:dk2>
        <a:srgbClr val="000000"/>
      </a:dk2>
      <a:lt2>
        <a:srgbClr val="FFFFFF"/>
      </a:lt2>
      <a:accent1>
        <a:srgbClr val="EB6608"/>
      </a:accent1>
      <a:accent2>
        <a:srgbClr val="FFCB00"/>
      </a:accent2>
      <a:accent3>
        <a:srgbClr val="AAAAAA"/>
      </a:accent3>
      <a:accent4>
        <a:srgbClr val="BBBBBB"/>
      </a:accent4>
      <a:accent5>
        <a:srgbClr val="F55536"/>
      </a:accent5>
      <a:accent6>
        <a:srgbClr val="FFB238"/>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2772</Words>
  <Application>Microsoft Office PowerPoint</Application>
  <PresentationFormat>Grand écran</PresentationFormat>
  <Paragraphs>325</Paragraphs>
  <Slides>45</Slides>
  <Notes>31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45</vt:i4>
      </vt:variant>
    </vt:vector>
  </HeadingPairs>
  <TitlesOfParts>
    <vt:vector size="54" baseType="lpstr">
      <vt:lpstr>Arial</vt:lpstr>
      <vt:lpstr>Calibri</vt:lpstr>
      <vt:lpstr>Calibri Light</vt:lpstr>
      <vt:lpstr>Century Gothic</vt:lpstr>
      <vt:lpstr>Wingdings</vt:lpstr>
      <vt:lpstr>Thème Office</vt:lpstr>
      <vt:lpstr>1_Thème Office</vt:lpstr>
      <vt:lpstr>2_Thème Office</vt:lpstr>
      <vt:lpstr>3_Thème Office</vt:lpstr>
      <vt:lpstr>Introduction générale de l’action de DPC</vt:lpstr>
      <vt:lpstr>Présentation PowerPoint</vt:lpstr>
      <vt:lpstr>La stratégie nationale pour  les troubles du neurodéveloppement </vt:lpstr>
      <vt:lpstr>Enjeu majeur  </vt:lpstr>
      <vt:lpstr>Présentation PowerPoint</vt:lpstr>
      <vt:lpstr>Coordination et étapes du parcours diagnostique</vt:lpstr>
      <vt:lpstr>Plan de cette séquence 1</vt:lpstr>
      <vt:lpstr>Présentation PowerPoint</vt:lpstr>
      <vt:lpstr>Présentation PowerPoint</vt:lpstr>
      <vt:lpstr>Présentation PowerPoint</vt:lpstr>
      <vt:lpstr>Présentation PowerPoint</vt:lpstr>
      <vt:lpstr>Présentation PowerPoint</vt:lpstr>
      <vt:lpstr>Présentation PowerPoint</vt:lpstr>
      <vt:lpstr>Chemin clinique</vt:lpstr>
      <vt:lpstr>Coordination / Chemin clinique recommandé </vt:lpstr>
      <vt:lpstr>Présentation PowerPoint</vt:lpstr>
      <vt:lpstr>Présentation PowerPoint</vt:lpstr>
      <vt:lpstr>Présentation PowerPoint</vt:lpstr>
      <vt:lpstr>Présentation PowerPoint</vt:lpstr>
      <vt:lpstr>Présentation PowerPoint</vt:lpstr>
      <vt:lpstr>Vous nous direz à l’issue de la formation ? 😉</vt:lpstr>
      <vt:lpstr>Présentation PowerPoint</vt:lpstr>
      <vt:lpstr>Présentation PowerPoint</vt:lpstr>
      <vt:lpstr>Présentation PowerPoint</vt:lpstr>
      <vt:lpstr>Présentation PowerPoint</vt:lpstr>
      <vt:lpstr>Présentation PowerPoint</vt:lpstr>
      <vt:lpstr>Présentation PowerPoint</vt:lpstr>
      <vt:lpstr>Modalités</vt:lpstr>
      <vt:lpstr>Trame</vt:lpstr>
      <vt:lpstr>Présentation PowerPoint</vt:lpstr>
      <vt:lpstr>Présentation PowerPoint</vt:lpstr>
      <vt:lpstr>Mais aussi…</vt:lpstr>
      <vt:lpstr>Présentation PowerPoint</vt:lpstr>
      <vt:lpstr>Présentation PowerPoint</vt:lpstr>
      <vt:lpstr>Présentation PowerPoint</vt:lpstr>
      <vt:lpstr>Exercices </vt:lpstr>
      <vt:lpstr>Les différents professionnels</vt:lpstr>
      <vt:lpstr>Présentation PowerPoint</vt:lpstr>
      <vt:lpstr>Plateforme de Coordination et d’Orientation (PCO)</vt:lpstr>
      <vt:lpstr>Présentation PowerPoint</vt:lpstr>
      <vt:lpstr>1. Rendez-vous sur le site e-learning et connectez-vous à votre compte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VIRGINIE MATTIO</dc:creator>
  <cp:lastModifiedBy>CORIDYS VAR</cp:lastModifiedBy>
  <cp:revision>46</cp:revision>
  <dcterms:created xsi:type="dcterms:W3CDTF">2022-06-01T12:16:38Z</dcterms:created>
  <dcterms:modified xsi:type="dcterms:W3CDTF">2025-09-26T13:25:41Z</dcterms:modified>
</cp:coreProperties>
</file>