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78" r:id="rId6"/>
    <p:sldId id="261" r:id="rId7"/>
    <p:sldId id="262" r:id="rId8"/>
    <p:sldId id="263" r:id="rId9"/>
    <p:sldId id="264" r:id="rId10"/>
    <p:sldId id="265" r:id="rId11"/>
    <p:sldId id="266" r:id="rId12"/>
    <p:sldId id="281" r:id="rId13"/>
    <p:sldId id="267" r:id="rId14"/>
    <p:sldId id="268" r:id="rId15"/>
    <p:sldId id="269" r:id="rId16"/>
    <p:sldId id="291" r:id="rId17"/>
    <p:sldId id="286" r:id="rId18"/>
    <p:sldId id="287" r:id="rId19"/>
    <p:sldId id="270" r:id="rId20"/>
    <p:sldId id="292" r:id="rId21"/>
    <p:sldId id="288" r:id="rId22"/>
    <p:sldId id="290" r:id="rId23"/>
    <p:sldId id="280" r:id="rId24"/>
    <p:sldId id="279" r:id="rId25"/>
    <p:sldId id="272" r:id="rId26"/>
    <p:sldId id="282" r:id="rId27"/>
    <p:sldId id="283" r:id="rId28"/>
    <p:sldId id="284" r:id="rId29"/>
    <p:sldId id="285" r:id="rId30"/>
    <p:sldId id="274" r:id="rId31"/>
    <p:sldId id="260" r:id="rId32"/>
    <p:sldId id="273" r:id="rId33"/>
    <p:sldId id="293" r:id="rId34"/>
    <p:sldId id="294" r:id="rId35"/>
    <p:sldId id="295" r:id="rId36"/>
    <p:sldId id="296"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999" autoAdjust="0"/>
  </p:normalViewPr>
  <p:slideViewPr>
    <p:cSldViewPr snapToGrid="0">
      <p:cViewPr varScale="1">
        <p:scale>
          <a:sx n="52" d="100"/>
          <a:sy n="52" d="100"/>
        </p:scale>
        <p:origin x="11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37E65-DE26-4AB3-A68E-41870F8668B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76C92F13-5173-44C8-B572-F2FFA22ACCCA}">
      <dgm:prSet phldrT="[Texte]" custT="1"/>
      <dgm:spPr>
        <a:solidFill>
          <a:schemeClr val="bg1"/>
        </a:solidFill>
        <a:ln>
          <a:solidFill>
            <a:schemeClr val="accent2"/>
          </a:solidFill>
        </a:ln>
      </dgm:spPr>
      <dgm:t>
        <a:bodyPr/>
        <a:lstStyle/>
        <a:p>
          <a:r>
            <a:rPr lang="fr-FR" sz="2400" dirty="0">
              <a:solidFill>
                <a:schemeClr val="tx1"/>
              </a:solidFill>
              <a:latin typeface="Century Gothic" panose="020B0502020202020204" pitchFamily="34" charset="0"/>
            </a:rPr>
            <a:t>Inquiétude parentale </a:t>
          </a:r>
        </a:p>
      </dgm:t>
    </dgm:pt>
    <dgm:pt modelId="{972CB642-AA5F-495C-AB33-63A1D858ED98}" type="parTrans" cxnId="{D8E1146F-19B9-43D4-9E48-CF8004EF21D7}">
      <dgm:prSet/>
      <dgm:spPr/>
      <dgm:t>
        <a:bodyPr/>
        <a:lstStyle/>
        <a:p>
          <a:endParaRPr lang="fr-FR"/>
        </a:p>
      </dgm:t>
    </dgm:pt>
    <dgm:pt modelId="{5146A5C2-AF7B-498C-A8C9-5E2BFABD810A}" type="sibTrans" cxnId="{D8E1146F-19B9-43D4-9E48-CF8004EF21D7}">
      <dgm:prSet/>
      <dgm:spPr/>
      <dgm:t>
        <a:bodyPr/>
        <a:lstStyle/>
        <a:p>
          <a:endParaRPr lang="fr-FR"/>
        </a:p>
      </dgm:t>
    </dgm:pt>
    <dgm:pt modelId="{355F6C19-FCF2-4C73-9FBC-182FC594029D}">
      <dgm:prSet phldrT="[Texte]" custT="1"/>
      <dgm:spPr>
        <a:solidFill>
          <a:schemeClr val="bg1"/>
        </a:solidFill>
        <a:ln>
          <a:solidFill>
            <a:schemeClr val="accent2"/>
          </a:solidFill>
        </a:ln>
      </dgm:spPr>
      <dgm:t>
        <a:bodyPr/>
        <a:lstStyle/>
        <a:p>
          <a:r>
            <a:rPr lang="fr-FR" sz="2400" dirty="0">
              <a:solidFill>
                <a:schemeClr val="tx1"/>
              </a:solidFill>
              <a:latin typeface="Century Gothic" panose="020B0502020202020204" pitchFamily="34" charset="0"/>
            </a:rPr>
            <a:t>Remplissage du guide TND = CTE </a:t>
          </a:r>
          <a:r>
            <a:rPr lang="fr-FR" sz="2400" b="0" u="none" dirty="0">
              <a:solidFill>
                <a:schemeClr val="tx1"/>
              </a:solidFill>
              <a:latin typeface="Century Gothic" panose="020B0502020202020204" pitchFamily="34" charset="0"/>
            </a:rPr>
            <a:t>(Consultation repérage des Troubles de l’Enfant)</a:t>
          </a:r>
          <a:endParaRPr lang="fr-FR" sz="2400" dirty="0">
            <a:solidFill>
              <a:schemeClr val="tx1"/>
            </a:solidFill>
            <a:latin typeface="Century Gothic" panose="020B0502020202020204" pitchFamily="34" charset="0"/>
          </a:endParaRPr>
        </a:p>
      </dgm:t>
    </dgm:pt>
    <dgm:pt modelId="{60BB0FD1-C726-418A-A234-CCA31FF46481}" type="parTrans" cxnId="{4187BAE4-4FA0-4521-AEC5-C0EB6AFC5853}">
      <dgm:prSet/>
      <dgm:spPr>
        <a:solidFill>
          <a:schemeClr val="bg1"/>
        </a:solidFill>
        <a:ln>
          <a:solidFill>
            <a:schemeClr val="accent2"/>
          </a:solidFill>
        </a:ln>
      </dgm:spPr>
      <dgm:t>
        <a:bodyPr/>
        <a:lstStyle/>
        <a:p>
          <a:endParaRPr lang="fr-FR"/>
        </a:p>
      </dgm:t>
    </dgm:pt>
    <dgm:pt modelId="{634BECA2-13FF-427B-89F0-55AB9A80E78C}" type="sibTrans" cxnId="{4187BAE4-4FA0-4521-AEC5-C0EB6AFC5853}">
      <dgm:prSet/>
      <dgm:spPr/>
      <dgm:t>
        <a:bodyPr/>
        <a:lstStyle/>
        <a:p>
          <a:endParaRPr lang="fr-FR"/>
        </a:p>
      </dgm:t>
    </dgm:pt>
    <dgm:pt modelId="{92AF34B6-8784-41B9-B91B-E10DC2FD370B}">
      <dgm:prSet phldrT="[Texte]" custT="1"/>
      <dgm:spPr>
        <a:solidFill>
          <a:schemeClr val="bg1"/>
        </a:solidFill>
        <a:ln>
          <a:solidFill>
            <a:schemeClr val="accent2"/>
          </a:solidFill>
        </a:ln>
      </dgm:spPr>
      <dgm:t>
        <a:bodyPr/>
        <a:lstStyle/>
        <a:p>
          <a:pPr>
            <a:buNone/>
          </a:pPr>
          <a:r>
            <a:rPr lang="fr-FR" sz="2400" b="0" u="none" dirty="0">
              <a:solidFill>
                <a:schemeClr val="tx1"/>
              </a:solidFill>
              <a:latin typeface="Century Gothic" panose="020B0502020202020204" pitchFamily="34" charset="0"/>
            </a:rPr>
            <a:t>RDV dès que possible pour une consultation dédiée (max 3 semaines) : CTE</a:t>
          </a:r>
        </a:p>
      </dgm:t>
    </dgm:pt>
    <dgm:pt modelId="{4404A8AC-4754-4A28-ACFD-E5506CA4172A}" type="parTrans" cxnId="{D4D94811-A1C2-4368-B0B5-D3D44B68AD89}">
      <dgm:prSet/>
      <dgm:spPr>
        <a:solidFill>
          <a:schemeClr val="bg1"/>
        </a:solidFill>
        <a:ln>
          <a:solidFill>
            <a:schemeClr val="accent2"/>
          </a:solidFill>
        </a:ln>
      </dgm:spPr>
      <dgm:t>
        <a:bodyPr/>
        <a:lstStyle/>
        <a:p>
          <a:endParaRPr lang="fr-FR"/>
        </a:p>
      </dgm:t>
    </dgm:pt>
    <dgm:pt modelId="{B6B87BDC-7AFF-4D7A-886C-6EFCE2DE6CAA}" type="sibTrans" cxnId="{D4D94811-A1C2-4368-B0B5-D3D44B68AD89}">
      <dgm:prSet/>
      <dgm:spPr/>
      <dgm:t>
        <a:bodyPr/>
        <a:lstStyle/>
        <a:p>
          <a:endParaRPr lang="fr-FR"/>
        </a:p>
      </dgm:t>
    </dgm:pt>
    <dgm:pt modelId="{F389ADCE-43F5-4B96-80FB-DF26979CCAF4}" type="pres">
      <dgm:prSet presAssocID="{43E37E65-DE26-4AB3-A68E-41870F8668B0}" presName="hierChild1" presStyleCnt="0">
        <dgm:presLayoutVars>
          <dgm:orgChart val="1"/>
          <dgm:chPref val="1"/>
          <dgm:dir/>
          <dgm:animOne val="branch"/>
          <dgm:animLvl val="lvl"/>
          <dgm:resizeHandles/>
        </dgm:presLayoutVars>
      </dgm:prSet>
      <dgm:spPr/>
    </dgm:pt>
    <dgm:pt modelId="{D7A9B4C6-6129-42D2-A05C-47228931D05E}" type="pres">
      <dgm:prSet presAssocID="{76C92F13-5173-44C8-B572-F2FFA22ACCCA}" presName="hierRoot1" presStyleCnt="0">
        <dgm:presLayoutVars>
          <dgm:hierBranch val="init"/>
        </dgm:presLayoutVars>
      </dgm:prSet>
      <dgm:spPr/>
    </dgm:pt>
    <dgm:pt modelId="{A2AF9EED-6B6F-4351-A590-B097B78C948A}" type="pres">
      <dgm:prSet presAssocID="{76C92F13-5173-44C8-B572-F2FFA22ACCCA}" presName="rootComposite1" presStyleCnt="0"/>
      <dgm:spPr/>
    </dgm:pt>
    <dgm:pt modelId="{BE2B3894-3B8A-4EC7-9B35-E4F8714D8840}" type="pres">
      <dgm:prSet presAssocID="{76C92F13-5173-44C8-B572-F2FFA22ACCCA}" presName="rootText1" presStyleLbl="node0" presStyleIdx="0" presStyleCnt="1" custScaleX="64305" custScaleY="24245" custLinFactNeighborX="0" custLinFactNeighborY="1152">
        <dgm:presLayoutVars>
          <dgm:chPref val="3"/>
        </dgm:presLayoutVars>
      </dgm:prSet>
      <dgm:spPr/>
    </dgm:pt>
    <dgm:pt modelId="{89387F10-CED8-4079-83A3-FD98C43D1ABC}" type="pres">
      <dgm:prSet presAssocID="{76C92F13-5173-44C8-B572-F2FFA22ACCCA}" presName="rootConnector1" presStyleLbl="node1" presStyleIdx="0" presStyleCnt="0"/>
      <dgm:spPr/>
    </dgm:pt>
    <dgm:pt modelId="{CD131C25-F0EA-4F00-9DAB-7DC2C2BE388C}" type="pres">
      <dgm:prSet presAssocID="{76C92F13-5173-44C8-B572-F2FFA22ACCCA}" presName="hierChild2" presStyleCnt="0"/>
      <dgm:spPr/>
    </dgm:pt>
    <dgm:pt modelId="{D3D4793B-CC0E-431D-97E8-C9CF25F95445}" type="pres">
      <dgm:prSet presAssocID="{60BB0FD1-C726-418A-A234-CCA31FF46481}" presName="Name37" presStyleLbl="parChTrans1D2" presStyleIdx="0" presStyleCnt="2"/>
      <dgm:spPr/>
    </dgm:pt>
    <dgm:pt modelId="{4753044D-F13D-4AC5-B2BC-7B1297AF443B}" type="pres">
      <dgm:prSet presAssocID="{355F6C19-FCF2-4C73-9FBC-182FC594029D}" presName="hierRoot2" presStyleCnt="0">
        <dgm:presLayoutVars>
          <dgm:hierBranch val="init"/>
        </dgm:presLayoutVars>
      </dgm:prSet>
      <dgm:spPr/>
    </dgm:pt>
    <dgm:pt modelId="{A15DF8A4-1555-449D-ABA0-8C67DF73522A}" type="pres">
      <dgm:prSet presAssocID="{355F6C19-FCF2-4C73-9FBC-182FC594029D}" presName="rootComposite" presStyleCnt="0"/>
      <dgm:spPr/>
    </dgm:pt>
    <dgm:pt modelId="{1B17D9F1-4CA0-4D19-9427-8DA13FB12E69}" type="pres">
      <dgm:prSet presAssocID="{355F6C19-FCF2-4C73-9FBC-182FC594029D}" presName="rootText" presStyleLbl="node2" presStyleIdx="0" presStyleCnt="2" custScaleX="64725" custScaleY="64823" custLinFactNeighborY="11840">
        <dgm:presLayoutVars>
          <dgm:chPref val="3"/>
        </dgm:presLayoutVars>
      </dgm:prSet>
      <dgm:spPr/>
    </dgm:pt>
    <dgm:pt modelId="{28DE70A3-879E-4487-9D67-ED8F36668F34}" type="pres">
      <dgm:prSet presAssocID="{355F6C19-FCF2-4C73-9FBC-182FC594029D}" presName="rootConnector" presStyleLbl="node2" presStyleIdx="0" presStyleCnt="2"/>
      <dgm:spPr/>
    </dgm:pt>
    <dgm:pt modelId="{1713079F-592D-4D0A-90E6-1BF7927111C8}" type="pres">
      <dgm:prSet presAssocID="{355F6C19-FCF2-4C73-9FBC-182FC594029D}" presName="hierChild4" presStyleCnt="0"/>
      <dgm:spPr/>
    </dgm:pt>
    <dgm:pt modelId="{EA7AD6C0-59AC-4110-98F9-30DB5FEF4BDF}" type="pres">
      <dgm:prSet presAssocID="{355F6C19-FCF2-4C73-9FBC-182FC594029D}" presName="hierChild5" presStyleCnt="0"/>
      <dgm:spPr/>
    </dgm:pt>
    <dgm:pt modelId="{611FC944-7C39-4CB5-80AB-1E6073C2AD4C}" type="pres">
      <dgm:prSet presAssocID="{4404A8AC-4754-4A28-ACFD-E5506CA4172A}" presName="Name37" presStyleLbl="parChTrans1D2" presStyleIdx="1" presStyleCnt="2"/>
      <dgm:spPr/>
    </dgm:pt>
    <dgm:pt modelId="{55A09445-8AEB-4F1B-A7C8-CB357A1B5597}" type="pres">
      <dgm:prSet presAssocID="{92AF34B6-8784-41B9-B91B-E10DC2FD370B}" presName="hierRoot2" presStyleCnt="0">
        <dgm:presLayoutVars>
          <dgm:hierBranch val="init"/>
        </dgm:presLayoutVars>
      </dgm:prSet>
      <dgm:spPr/>
    </dgm:pt>
    <dgm:pt modelId="{D8B1279B-92CD-4C89-B944-29B5AEBB111A}" type="pres">
      <dgm:prSet presAssocID="{92AF34B6-8784-41B9-B91B-E10DC2FD370B}" presName="rootComposite" presStyleCnt="0"/>
      <dgm:spPr/>
    </dgm:pt>
    <dgm:pt modelId="{9F3EC347-F871-454F-A0D0-0D01BEDFB788}" type="pres">
      <dgm:prSet presAssocID="{92AF34B6-8784-41B9-B91B-E10DC2FD370B}" presName="rootText" presStyleLbl="node2" presStyleIdx="1" presStyleCnt="2" custScaleX="66329" custScaleY="71408" custLinFactNeighborY="4823">
        <dgm:presLayoutVars>
          <dgm:chPref val="3"/>
        </dgm:presLayoutVars>
      </dgm:prSet>
      <dgm:spPr/>
    </dgm:pt>
    <dgm:pt modelId="{A8B7C9D6-CFA1-425B-8782-F0C0C37CF245}" type="pres">
      <dgm:prSet presAssocID="{92AF34B6-8784-41B9-B91B-E10DC2FD370B}" presName="rootConnector" presStyleLbl="node2" presStyleIdx="1" presStyleCnt="2"/>
      <dgm:spPr/>
    </dgm:pt>
    <dgm:pt modelId="{617CC022-C8D8-4BF9-8A7C-7C7797877FFB}" type="pres">
      <dgm:prSet presAssocID="{92AF34B6-8784-41B9-B91B-E10DC2FD370B}" presName="hierChild4" presStyleCnt="0"/>
      <dgm:spPr/>
    </dgm:pt>
    <dgm:pt modelId="{4CF73A82-C894-4BF7-A47A-37559C2626BD}" type="pres">
      <dgm:prSet presAssocID="{92AF34B6-8784-41B9-B91B-E10DC2FD370B}" presName="hierChild5" presStyleCnt="0"/>
      <dgm:spPr/>
    </dgm:pt>
    <dgm:pt modelId="{F1D1D5F5-33C1-451E-8866-6212B0E87046}" type="pres">
      <dgm:prSet presAssocID="{76C92F13-5173-44C8-B572-F2FFA22ACCCA}" presName="hierChild3" presStyleCnt="0"/>
      <dgm:spPr/>
    </dgm:pt>
  </dgm:ptLst>
  <dgm:cxnLst>
    <dgm:cxn modelId="{17BD8A07-AEF3-4EFD-BA02-26C7C611F162}" type="presOf" srcId="{76C92F13-5173-44C8-B572-F2FFA22ACCCA}" destId="{BE2B3894-3B8A-4EC7-9B35-E4F8714D8840}" srcOrd="0" destOrd="0" presId="urn:microsoft.com/office/officeart/2005/8/layout/orgChart1"/>
    <dgm:cxn modelId="{5709D20C-7887-4B1F-8A1E-B1ABBD39258B}" type="presOf" srcId="{60BB0FD1-C726-418A-A234-CCA31FF46481}" destId="{D3D4793B-CC0E-431D-97E8-C9CF25F95445}" srcOrd="0" destOrd="0" presId="urn:microsoft.com/office/officeart/2005/8/layout/orgChart1"/>
    <dgm:cxn modelId="{72D33A10-DA03-4150-9B66-288CD0EC6146}" type="presOf" srcId="{92AF34B6-8784-41B9-B91B-E10DC2FD370B}" destId="{A8B7C9D6-CFA1-425B-8782-F0C0C37CF245}" srcOrd="1" destOrd="0" presId="urn:microsoft.com/office/officeart/2005/8/layout/orgChart1"/>
    <dgm:cxn modelId="{D4D94811-A1C2-4368-B0B5-D3D44B68AD89}" srcId="{76C92F13-5173-44C8-B572-F2FFA22ACCCA}" destId="{92AF34B6-8784-41B9-B91B-E10DC2FD370B}" srcOrd="1" destOrd="0" parTransId="{4404A8AC-4754-4A28-ACFD-E5506CA4172A}" sibTransId="{B6B87BDC-7AFF-4D7A-886C-6EFCE2DE6CAA}"/>
    <dgm:cxn modelId="{8A5F201E-4F0F-4A0E-9279-E1A48CD14A46}" type="presOf" srcId="{355F6C19-FCF2-4C73-9FBC-182FC594029D}" destId="{1B17D9F1-4CA0-4D19-9427-8DA13FB12E69}" srcOrd="0" destOrd="0" presId="urn:microsoft.com/office/officeart/2005/8/layout/orgChart1"/>
    <dgm:cxn modelId="{1F468265-5983-4FF7-ABE3-79A35466784B}" type="presOf" srcId="{355F6C19-FCF2-4C73-9FBC-182FC594029D}" destId="{28DE70A3-879E-4487-9D67-ED8F36668F34}" srcOrd="1" destOrd="0" presId="urn:microsoft.com/office/officeart/2005/8/layout/orgChart1"/>
    <dgm:cxn modelId="{A38FAD65-78AA-4EBD-B222-66C882BE962B}" type="presOf" srcId="{4404A8AC-4754-4A28-ACFD-E5506CA4172A}" destId="{611FC944-7C39-4CB5-80AB-1E6073C2AD4C}" srcOrd="0" destOrd="0" presId="urn:microsoft.com/office/officeart/2005/8/layout/orgChart1"/>
    <dgm:cxn modelId="{D8E1146F-19B9-43D4-9E48-CF8004EF21D7}" srcId="{43E37E65-DE26-4AB3-A68E-41870F8668B0}" destId="{76C92F13-5173-44C8-B572-F2FFA22ACCCA}" srcOrd="0" destOrd="0" parTransId="{972CB642-AA5F-495C-AB33-63A1D858ED98}" sibTransId="{5146A5C2-AF7B-498C-A8C9-5E2BFABD810A}"/>
    <dgm:cxn modelId="{8E003371-17EB-433E-887E-82A191151B0B}" type="presOf" srcId="{92AF34B6-8784-41B9-B91B-E10DC2FD370B}" destId="{9F3EC347-F871-454F-A0D0-0D01BEDFB788}" srcOrd="0" destOrd="0" presId="urn:microsoft.com/office/officeart/2005/8/layout/orgChart1"/>
    <dgm:cxn modelId="{53E2897E-BBE2-4C7A-A705-022F333E2C9E}" type="presOf" srcId="{43E37E65-DE26-4AB3-A68E-41870F8668B0}" destId="{F389ADCE-43F5-4B96-80FB-DF26979CCAF4}" srcOrd="0" destOrd="0" presId="urn:microsoft.com/office/officeart/2005/8/layout/orgChart1"/>
    <dgm:cxn modelId="{4187BAE4-4FA0-4521-AEC5-C0EB6AFC5853}" srcId="{76C92F13-5173-44C8-B572-F2FFA22ACCCA}" destId="{355F6C19-FCF2-4C73-9FBC-182FC594029D}" srcOrd="0" destOrd="0" parTransId="{60BB0FD1-C726-418A-A234-CCA31FF46481}" sibTransId="{634BECA2-13FF-427B-89F0-55AB9A80E78C}"/>
    <dgm:cxn modelId="{166BEAFD-DA90-4C62-B06A-85A04EDB4002}" type="presOf" srcId="{76C92F13-5173-44C8-B572-F2FFA22ACCCA}" destId="{89387F10-CED8-4079-83A3-FD98C43D1ABC}" srcOrd="1" destOrd="0" presId="urn:microsoft.com/office/officeart/2005/8/layout/orgChart1"/>
    <dgm:cxn modelId="{B49E4A5A-FB2A-4C29-8582-222BDE343BD0}" type="presParOf" srcId="{F389ADCE-43F5-4B96-80FB-DF26979CCAF4}" destId="{D7A9B4C6-6129-42D2-A05C-47228931D05E}" srcOrd="0" destOrd="0" presId="urn:microsoft.com/office/officeart/2005/8/layout/orgChart1"/>
    <dgm:cxn modelId="{8B2B7C80-34B8-49B1-965F-D9086C73C9D0}" type="presParOf" srcId="{D7A9B4C6-6129-42D2-A05C-47228931D05E}" destId="{A2AF9EED-6B6F-4351-A590-B097B78C948A}" srcOrd="0" destOrd="0" presId="urn:microsoft.com/office/officeart/2005/8/layout/orgChart1"/>
    <dgm:cxn modelId="{ABA00164-08C4-43A7-832E-EC3F6FB47C18}" type="presParOf" srcId="{A2AF9EED-6B6F-4351-A590-B097B78C948A}" destId="{BE2B3894-3B8A-4EC7-9B35-E4F8714D8840}" srcOrd="0" destOrd="0" presId="urn:microsoft.com/office/officeart/2005/8/layout/orgChart1"/>
    <dgm:cxn modelId="{489B53EE-EAD2-46ED-BB06-BC95B3975C69}" type="presParOf" srcId="{A2AF9EED-6B6F-4351-A590-B097B78C948A}" destId="{89387F10-CED8-4079-83A3-FD98C43D1ABC}" srcOrd="1" destOrd="0" presId="urn:microsoft.com/office/officeart/2005/8/layout/orgChart1"/>
    <dgm:cxn modelId="{57A2431D-9378-45A5-8A9B-DF851CA6B5B3}" type="presParOf" srcId="{D7A9B4C6-6129-42D2-A05C-47228931D05E}" destId="{CD131C25-F0EA-4F00-9DAB-7DC2C2BE388C}" srcOrd="1" destOrd="0" presId="urn:microsoft.com/office/officeart/2005/8/layout/orgChart1"/>
    <dgm:cxn modelId="{8026090F-3FAE-4A4E-8B5D-E801A4F26022}" type="presParOf" srcId="{CD131C25-F0EA-4F00-9DAB-7DC2C2BE388C}" destId="{D3D4793B-CC0E-431D-97E8-C9CF25F95445}" srcOrd="0" destOrd="0" presId="urn:microsoft.com/office/officeart/2005/8/layout/orgChart1"/>
    <dgm:cxn modelId="{B9FBA9A6-B3B1-43A1-B1C3-94BE8AFFD2D6}" type="presParOf" srcId="{CD131C25-F0EA-4F00-9DAB-7DC2C2BE388C}" destId="{4753044D-F13D-4AC5-B2BC-7B1297AF443B}" srcOrd="1" destOrd="0" presId="urn:microsoft.com/office/officeart/2005/8/layout/orgChart1"/>
    <dgm:cxn modelId="{2B6F943D-2A98-4AEE-A2F7-7112FF14BFA2}" type="presParOf" srcId="{4753044D-F13D-4AC5-B2BC-7B1297AF443B}" destId="{A15DF8A4-1555-449D-ABA0-8C67DF73522A}" srcOrd="0" destOrd="0" presId="urn:microsoft.com/office/officeart/2005/8/layout/orgChart1"/>
    <dgm:cxn modelId="{7BA64D4C-369F-4690-BA12-FF2DF463A726}" type="presParOf" srcId="{A15DF8A4-1555-449D-ABA0-8C67DF73522A}" destId="{1B17D9F1-4CA0-4D19-9427-8DA13FB12E69}" srcOrd="0" destOrd="0" presId="urn:microsoft.com/office/officeart/2005/8/layout/orgChart1"/>
    <dgm:cxn modelId="{40C462A8-5887-4011-B7E9-ACFB85F80E12}" type="presParOf" srcId="{A15DF8A4-1555-449D-ABA0-8C67DF73522A}" destId="{28DE70A3-879E-4487-9D67-ED8F36668F34}" srcOrd="1" destOrd="0" presId="urn:microsoft.com/office/officeart/2005/8/layout/orgChart1"/>
    <dgm:cxn modelId="{B3EEEC4B-C31D-4108-9CC2-75AE94EFA7F1}" type="presParOf" srcId="{4753044D-F13D-4AC5-B2BC-7B1297AF443B}" destId="{1713079F-592D-4D0A-90E6-1BF7927111C8}" srcOrd="1" destOrd="0" presId="urn:microsoft.com/office/officeart/2005/8/layout/orgChart1"/>
    <dgm:cxn modelId="{1DCA2F68-AA8E-4F8C-8971-EB9781F1A3DD}" type="presParOf" srcId="{4753044D-F13D-4AC5-B2BC-7B1297AF443B}" destId="{EA7AD6C0-59AC-4110-98F9-30DB5FEF4BDF}" srcOrd="2" destOrd="0" presId="urn:microsoft.com/office/officeart/2005/8/layout/orgChart1"/>
    <dgm:cxn modelId="{60B3738E-6BC5-4C9F-9AE8-A51503D1D3C2}" type="presParOf" srcId="{CD131C25-F0EA-4F00-9DAB-7DC2C2BE388C}" destId="{611FC944-7C39-4CB5-80AB-1E6073C2AD4C}" srcOrd="2" destOrd="0" presId="urn:microsoft.com/office/officeart/2005/8/layout/orgChart1"/>
    <dgm:cxn modelId="{F92B3957-7E4C-48E3-87C4-56D12B8DCD1C}" type="presParOf" srcId="{CD131C25-F0EA-4F00-9DAB-7DC2C2BE388C}" destId="{55A09445-8AEB-4F1B-A7C8-CB357A1B5597}" srcOrd="3" destOrd="0" presId="urn:microsoft.com/office/officeart/2005/8/layout/orgChart1"/>
    <dgm:cxn modelId="{6F6C0C0F-A7FE-47D2-90ED-0E2BB3222EF6}" type="presParOf" srcId="{55A09445-8AEB-4F1B-A7C8-CB357A1B5597}" destId="{D8B1279B-92CD-4C89-B944-29B5AEBB111A}" srcOrd="0" destOrd="0" presId="urn:microsoft.com/office/officeart/2005/8/layout/orgChart1"/>
    <dgm:cxn modelId="{8733F0F7-E989-411D-8AD0-79483C8C4D09}" type="presParOf" srcId="{D8B1279B-92CD-4C89-B944-29B5AEBB111A}" destId="{9F3EC347-F871-454F-A0D0-0D01BEDFB788}" srcOrd="0" destOrd="0" presId="urn:microsoft.com/office/officeart/2005/8/layout/orgChart1"/>
    <dgm:cxn modelId="{6BA6F3FE-8FF3-4D7A-BE04-8A96360FB858}" type="presParOf" srcId="{D8B1279B-92CD-4C89-B944-29B5AEBB111A}" destId="{A8B7C9D6-CFA1-425B-8782-F0C0C37CF245}" srcOrd="1" destOrd="0" presId="urn:microsoft.com/office/officeart/2005/8/layout/orgChart1"/>
    <dgm:cxn modelId="{84A98D3E-8924-4EC5-B073-D0B9CA10F0B7}" type="presParOf" srcId="{55A09445-8AEB-4F1B-A7C8-CB357A1B5597}" destId="{617CC022-C8D8-4BF9-8A7C-7C7797877FFB}" srcOrd="1" destOrd="0" presId="urn:microsoft.com/office/officeart/2005/8/layout/orgChart1"/>
    <dgm:cxn modelId="{8909EF1C-5901-4250-87CC-C0BDD186A6EF}" type="presParOf" srcId="{55A09445-8AEB-4F1B-A7C8-CB357A1B5597}" destId="{4CF73A82-C894-4BF7-A47A-37559C2626BD}" srcOrd="2" destOrd="0" presId="urn:microsoft.com/office/officeart/2005/8/layout/orgChart1"/>
    <dgm:cxn modelId="{8EB9B900-B26B-49AB-AA85-D3A06F2189DE}" type="presParOf" srcId="{D7A9B4C6-6129-42D2-A05C-47228931D05E}" destId="{F1D1D5F5-33C1-451E-8866-6212B0E8704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FC944-7C39-4CB5-80AB-1E6073C2AD4C}">
      <dsp:nvSpPr>
        <dsp:cNvPr id="0" name=""/>
        <dsp:cNvSpPr/>
      </dsp:nvSpPr>
      <dsp:spPr>
        <a:xfrm>
          <a:off x="5564826" y="1140871"/>
          <a:ext cx="3132935" cy="1669108"/>
        </a:xfrm>
        <a:custGeom>
          <a:avLst/>
          <a:gdLst/>
          <a:ahLst/>
          <a:cxnLst/>
          <a:rect l="0" t="0" r="0" b="0"/>
          <a:pathLst>
            <a:path>
              <a:moveTo>
                <a:pt x="0" y="0"/>
              </a:moveTo>
              <a:lnTo>
                <a:pt x="0" y="901634"/>
              </a:lnTo>
              <a:lnTo>
                <a:pt x="3132935" y="901634"/>
              </a:lnTo>
              <a:lnTo>
                <a:pt x="3132935" y="1669108"/>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D3D4793B-CC0E-431D-97E8-C9CF25F95445}">
      <dsp:nvSpPr>
        <dsp:cNvPr id="0" name=""/>
        <dsp:cNvSpPr/>
      </dsp:nvSpPr>
      <dsp:spPr>
        <a:xfrm>
          <a:off x="2373270" y="1140871"/>
          <a:ext cx="3191555" cy="1925553"/>
        </a:xfrm>
        <a:custGeom>
          <a:avLst/>
          <a:gdLst/>
          <a:ahLst/>
          <a:cxnLst/>
          <a:rect l="0" t="0" r="0" b="0"/>
          <a:pathLst>
            <a:path>
              <a:moveTo>
                <a:pt x="3191555" y="0"/>
              </a:moveTo>
              <a:lnTo>
                <a:pt x="3191555" y="1158080"/>
              </a:lnTo>
              <a:lnTo>
                <a:pt x="0" y="1158080"/>
              </a:lnTo>
              <a:lnTo>
                <a:pt x="0" y="192555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BE2B3894-3B8A-4EC7-9B35-E4F8714D8840}">
      <dsp:nvSpPr>
        <dsp:cNvPr id="0" name=""/>
        <dsp:cNvSpPr/>
      </dsp:nvSpPr>
      <dsp:spPr>
        <a:xfrm>
          <a:off x="3214713" y="254805"/>
          <a:ext cx="4700225" cy="886066"/>
        </a:xfrm>
        <a:prstGeom prst="rect">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latin typeface="Century Gothic" panose="020B0502020202020204" pitchFamily="34" charset="0"/>
            </a:rPr>
            <a:t>Inquiétude parentale </a:t>
          </a:r>
        </a:p>
      </dsp:txBody>
      <dsp:txXfrm>
        <a:off x="3214713" y="254805"/>
        <a:ext cx="4700225" cy="886066"/>
      </dsp:txXfrm>
    </dsp:sp>
    <dsp:sp modelId="{1B17D9F1-4CA0-4D19-9427-8DA13FB12E69}">
      <dsp:nvSpPr>
        <dsp:cNvPr id="0" name=""/>
        <dsp:cNvSpPr/>
      </dsp:nvSpPr>
      <dsp:spPr>
        <a:xfrm>
          <a:off x="7808" y="3066425"/>
          <a:ext cx="4730924" cy="2369043"/>
        </a:xfrm>
        <a:prstGeom prst="rect">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latin typeface="Century Gothic" panose="020B0502020202020204" pitchFamily="34" charset="0"/>
            </a:rPr>
            <a:t>Remplissage du guide TND = CTE </a:t>
          </a:r>
          <a:r>
            <a:rPr lang="fr-FR" sz="2400" b="0" u="none" kern="1200" dirty="0">
              <a:solidFill>
                <a:schemeClr val="tx1"/>
              </a:solidFill>
              <a:latin typeface="Century Gothic" panose="020B0502020202020204" pitchFamily="34" charset="0"/>
            </a:rPr>
            <a:t>(Consultation repérage des Troubles de l’Enfant)</a:t>
          </a:r>
          <a:endParaRPr lang="fr-FR" sz="2400" kern="1200" dirty="0">
            <a:solidFill>
              <a:schemeClr val="tx1"/>
            </a:solidFill>
            <a:latin typeface="Century Gothic" panose="020B0502020202020204" pitchFamily="34" charset="0"/>
          </a:endParaRPr>
        </a:p>
      </dsp:txBody>
      <dsp:txXfrm>
        <a:off x="7808" y="3066425"/>
        <a:ext cx="4730924" cy="2369043"/>
      </dsp:txXfrm>
    </dsp:sp>
    <dsp:sp modelId="{9F3EC347-F871-454F-A0D0-0D01BEDFB788}">
      <dsp:nvSpPr>
        <dsp:cNvPr id="0" name=""/>
        <dsp:cNvSpPr/>
      </dsp:nvSpPr>
      <dsp:spPr>
        <a:xfrm>
          <a:off x="6273678" y="2809979"/>
          <a:ext cx="4848164" cy="2609701"/>
        </a:xfrm>
        <a:prstGeom prst="rect">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u="none" kern="1200" dirty="0">
              <a:solidFill>
                <a:schemeClr val="tx1"/>
              </a:solidFill>
              <a:latin typeface="Century Gothic" panose="020B0502020202020204" pitchFamily="34" charset="0"/>
            </a:rPr>
            <a:t>RDV dès que possible pour une consultation dédiée (max 3 semaines) : CTE</a:t>
          </a:r>
        </a:p>
      </dsp:txBody>
      <dsp:txXfrm>
        <a:off x="6273678" y="2809979"/>
        <a:ext cx="4848164" cy="26097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76981-716C-4B23-AB8A-03FFB0467275}" type="datetimeFigureOut">
              <a:rPr lang="fr-FR" smtClean="0"/>
              <a:t>14/04/2025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C7B5F-2DEC-4A5D-B459-380049B17E8B}" type="slidenum">
              <a:rPr lang="fr-FR" smtClean="0"/>
              <a:t>‹N°›</a:t>
            </a:fld>
            <a:endParaRPr lang="fr-FR"/>
          </a:p>
        </p:txBody>
      </p:sp>
    </p:spTree>
    <p:extLst>
      <p:ext uri="{BB962C8B-B14F-4D97-AF65-F5344CB8AC3E}">
        <p14:creationId xmlns:p14="http://schemas.microsoft.com/office/powerpoint/2010/main" val="19203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 : total 5-10 min pour toutes les diapo</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2</a:t>
            </a:fld>
            <a:endParaRPr lang="fr-FR"/>
          </a:p>
        </p:txBody>
      </p:sp>
    </p:spTree>
    <p:extLst>
      <p:ext uri="{BB962C8B-B14F-4D97-AF65-F5344CB8AC3E}">
        <p14:creationId xmlns:p14="http://schemas.microsoft.com/office/powerpoint/2010/main" val="233171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 : total 5-10 min pour toutes les diapo</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11</a:t>
            </a:fld>
            <a:endParaRPr lang="fr-FR"/>
          </a:p>
        </p:txBody>
      </p:sp>
    </p:spTree>
    <p:extLst>
      <p:ext uri="{BB962C8B-B14F-4D97-AF65-F5344CB8AC3E}">
        <p14:creationId xmlns:p14="http://schemas.microsoft.com/office/powerpoint/2010/main" val="197625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lire : total 5-10 min pour toutes les diapo</a:t>
            </a:r>
          </a:p>
          <a:p>
            <a:endParaRPr lang="fr-FR" dirty="0"/>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12</a:t>
            </a:fld>
            <a:endParaRPr lang="fr-FR"/>
          </a:p>
        </p:txBody>
      </p:sp>
    </p:spTree>
    <p:extLst>
      <p:ext uri="{BB962C8B-B14F-4D97-AF65-F5344CB8AC3E}">
        <p14:creationId xmlns:p14="http://schemas.microsoft.com/office/powerpoint/2010/main" val="4260330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lire : total 5-10 min pour toutes les diapo</a:t>
            </a:r>
          </a:p>
          <a:p>
            <a:endParaRPr lang="fr-FR" dirty="0"/>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13</a:t>
            </a:fld>
            <a:endParaRPr lang="fr-FR"/>
          </a:p>
        </p:txBody>
      </p:sp>
    </p:spTree>
    <p:extLst>
      <p:ext uri="{BB962C8B-B14F-4D97-AF65-F5344CB8AC3E}">
        <p14:creationId xmlns:p14="http://schemas.microsoft.com/office/powerpoint/2010/main" val="133593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faire remplir par les stagiaires</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14</a:t>
            </a:fld>
            <a:endParaRPr lang="fr-FR"/>
          </a:p>
        </p:txBody>
      </p:sp>
    </p:spTree>
    <p:extLst>
      <p:ext uri="{BB962C8B-B14F-4D97-AF65-F5344CB8AC3E}">
        <p14:creationId xmlns:p14="http://schemas.microsoft.com/office/powerpoint/2010/main" val="164539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Jeu de rôle : un stagiaire = médecin et formateur = parent</a:t>
            </a:r>
          </a:p>
          <a:p>
            <a:r>
              <a:rPr lang="fr-FR" dirty="0"/>
              <a:t>40 min</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15</a:t>
            </a:fld>
            <a:endParaRPr lang="fr-FR"/>
          </a:p>
        </p:txBody>
      </p:sp>
    </p:spTree>
    <p:extLst>
      <p:ext uri="{BB962C8B-B14F-4D97-AF65-F5344CB8AC3E}">
        <p14:creationId xmlns:p14="http://schemas.microsoft.com/office/powerpoint/2010/main" val="355261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Jeu de rôle</a:t>
            </a:r>
          </a:p>
          <a:p>
            <a:r>
              <a:rPr lang="fr-FR" dirty="0"/>
              <a:t>Diapo 16 : ici vous demandez aux stagiaires comment ils comptent obtenir les informations. L’objectif est de leur faire remarquer qu’ils doivent observer les comportements et ne pas se fier uniquement aux dires des parents.</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16</a:t>
            </a:fld>
            <a:endParaRPr lang="fr-FR"/>
          </a:p>
        </p:txBody>
      </p:sp>
    </p:spTree>
    <p:extLst>
      <p:ext uri="{BB962C8B-B14F-4D97-AF65-F5344CB8AC3E}">
        <p14:creationId xmlns:p14="http://schemas.microsoft.com/office/powerpoint/2010/main" val="3356949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Jeu de rôle</a:t>
            </a:r>
          </a:p>
          <a:p>
            <a:r>
              <a:rPr lang="fr-FR" dirty="0"/>
              <a:t>Diapo 17 : demander aux stagiaires vers quel(s) professionnel(s) ils orienteraient la famille pour des bilans complémentaires (mettre à l’écran la fiche d’adressage non remplie. Après discussion faire apparaitre les cases cochées)</a:t>
            </a:r>
          </a:p>
          <a:p>
            <a:endParaRPr lang="fr-FR" dirty="0"/>
          </a:p>
          <a:p>
            <a:r>
              <a:rPr lang="fr-FR" dirty="0"/>
              <a:t>Diapo 17 : Demander à chaque stagiaire les orientations/recommandations que l’on pourrait proposer à l’issue de la consultation. Ici chaque stagiaire prend quelques minutes pour y réfléchir. Orientations dépendent des ressources du territoire : nécessité de bien connaitre les ressources sur son propre territoire pour des orientations efficaces. Comment chacun pourrait s’y prendre pour se créer ce réseau/ connaitre les ressources ? Incitation à répertorier la spécialité de chaque professionnel, leurs coordonnées ou plaquettes des médecins spécialisés mais aussi des paramédicaux. Échanges sur les hypothèses diagnostiques possibles selon eux à ce stade. </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17</a:t>
            </a:fld>
            <a:endParaRPr lang="fr-FR"/>
          </a:p>
        </p:txBody>
      </p:sp>
    </p:spTree>
    <p:extLst>
      <p:ext uri="{BB962C8B-B14F-4D97-AF65-F5344CB8AC3E}">
        <p14:creationId xmlns:p14="http://schemas.microsoft.com/office/powerpoint/2010/main" val="562348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observer cela ?? Demander à l’enfant de faire. S’il ne le fait pas devant vous, demander aux parents s’il le fait</a:t>
            </a:r>
          </a:p>
          <a:p>
            <a:r>
              <a:rPr lang="fr-FR" dirty="0"/>
              <a:t>Échanger sur les orientations possibles suite au remplissage du guide</a:t>
            </a:r>
          </a:p>
          <a:p>
            <a:r>
              <a:rPr lang="fr-FR" b="1" dirty="0"/>
              <a:t>Nouveau guide : Si vous ne cochez ni OUI ni NON, il faut le justifier en commentaire libre : « </a:t>
            </a:r>
            <a:r>
              <a:rPr lang="fr-FR" dirty="0"/>
              <a:t>pour des raisons techniques » ou « non évaluable du fait du comportement de l’enfant »</a:t>
            </a:r>
          </a:p>
          <a:p>
            <a:endParaRPr lang="fr-FR" b="1" dirty="0"/>
          </a:p>
          <a:p>
            <a:r>
              <a:rPr lang="fr-FR" dirty="0"/>
              <a:t>NB : ici le remplissage de la fiche des 5 ans, n’inciterait pas à orienter vers un bilan orthophonique mais éléments cliniques observés par le médecin (diapo 9) pousse à en proposer un.</a:t>
            </a:r>
            <a:endParaRPr lang="fr-FR" b="1" dirty="0"/>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19</a:t>
            </a:fld>
            <a:endParaRPr lang="fr-FR"/>
          </a:p>
        </p:txBody>
      </p:sp>
    </p:spTree>
    <p:extLst>
      <p:ext uri="{BB962C8B-B14F-4D97-AF65-F5344CB8AC3E}">
        <p14:creationId xmlns:p14="http://schemas.microsoft.com/office/powerpoint/2010/main" val="2891648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âges retenus pour la description d’une compétence sont ceux auxquels l’absence de cette compétence est inhabituelle, c’est-à-dire normalement acquise par au moins 90 % des enfants (&gt;90e centile). A partir de 4 ans, au moindre doute, il convient de vérifier les items de la tranche d’âge en dessous. En effet, les tranches d’âge deviennent larges et les acquisitions ou apprentissages moins linéaires. Pour les enfants dans leur 7e année de vie, il est possible de renseigner ce livret en remplissant le chapitre « 6 ans » ou de renseigner le livret de repérage 7 à 12 ans.5</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20</a:t>
            </a:fld>
            <a:endParaRPr lang="fr-FR"/>
          </a:p>
        </p:txBody>
      </p:sp>
    </p:spTree>
    <p:extLst>
      <p:ext uri="{BB962C8B-B14F-4D97-AF65-F5344CB8AC3E}">
        <p14:creationId xmlns:p14="http://schemas.microsoft.com/office/powerpoint/2010/main" val="331435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21</a:t>
            </a:fld>
            <a:endParaRPr lang="fr-FR"/>
          </a:p>
        </p:txBody>
      </p:sp>
    </p:spTree>
    <p:extLst>
      <p:ext uri="{BB962C8B-B14F-4D97-AF65-F5344CB8AC3E}">
        <p14:creationId xmlns:p14="http://schemas.microsoft.com/office/powerpoint/2010/main" val="110821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 : total 5-10 min pour toutes les diapo</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3</a:t>
            </a:fld>
            <a:endParaRPr lang="fr-FR"/>
          </a:p>
        </p:txBody>
      </p:sp>
    </p:spTree>
    <p:extLst>
      <p:ext uri="{BB962C8B-B14F-4D97-AF65-F5344CB8AC3E}">
        <p14:creationId xmlns:p14="http://schemas.microsoft.com/office/powerpoint/2010/main" val="1320565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Neuropsy ou psy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Diapo 17 : Demander à chaque stagiaire les orientations/recommandations que l’on pourrait proposer à l’issue de la consultation. Ici chaque stagiaire prend quelques minutes pour y réfléchir. Orientations dépendent des ressources du territoire : nécessité de bien connaitre les ressources sur son propre territoire pour des orientations efficaces. Comment chacun pourrait s’y prendre pour se créer ce réseau/ connaitre les ressources ? Incitation à répertorier la spécialité de chaque professionnel, leurs coordonnées ou plaquettes des médecins spécialisés mais aussi des paramédicaux. Échanges sur les hypothèses diagnostiques possibles selon eux à ce stade. </a:t>
            </a:r>
          </a:p>
          <a:p>
            <a:endParaRPr lang="fr-FR" dirty="0"/>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22</a:t>
            </a:fld>
            <a:endParaRPr lang="fr-FR"/>
          </a:p>
        </p:txBody>
      </p:sp>
    </p:spTree>
    <p:extLst>
      <p:ext uri="{BB962C8B-B14F-4D97-AF65-F5344CB8AC3E}">
        <p14:creationId xmlns:p14="http://schemas.microsoft.com/office/powerpoint/2010/main" val="4033500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la suite du remplissage du guide…</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24</a:t>
            </a:fld>
            <a:endParaRPr lang="fr-FR"/>
          </a:p>
        </p:txBody>
      </p:sp>
    </p:spTree>
    <p:extLst>
      <p:ext uri="{BB962C8B-B14F-4D97-AF65-F5344CB8AC3E}">
        <p14:creationId xmlns:p14="http://schemas.microsoft.com/office/powerpoint/2010/main" val="2810908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chaque consultation, le médecin remplit le chemin clinique avec les informations qui lui sont données et s’assure de la mise en place des PEC recommandées. Le nom des professionnels y est mentionné comme la date de consultation, le type d’intervention réalisée, les résultats et les recommandations afin de s’assurer de la pertinence et de la réalisation des PEC.</a:t>
            </a:r>
          </a:p>
        </p:txBody>
      </p:sp>
      <p:sp>
        <p:nvSpPr>
          <p:cNvPr id="4" name="Espace réservé du numéro de diapositive 3"/>
          <p:cNvSpPr>
            <a:spLocks noGrp="1"/>
          </p:cNvSpPr>
          <p:nvPr>
            <p:ph type="sldNum" sz="quarter" idx="5"/>
          </p:nvPr>
        </p:nvSpPr>
        <p:spPr/>
        <p:txBody>
          <a:bodyPr/>
          <a:lstStyle/>
          <a:p>
            <a:fld id="{181B3DE4-4BC8-4529-9E76-1B23AF6E8270}" type="slidenum">
              <a:rPr lang="fr-FR" smtClean="0"/>
              <a:t>28</a:t>
            </a:fld>
            <a:endParaRPr lang="fr-FR"/>
          </a:p>
        </p:txBody>
      </p:sp>
    </p:spTree>
    <p:extLst>
      <p:ext uri="{BB962C8B-B14F-4D97-AF65-F5344CB8AC3E}">
        <p14:creationId xmlns:p14="http://schemas.microsoft.com/office/powerpoint/2010/main" val="825123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1B3DE4-4BC8-4529-9E76-1B23AF6E8270}" type="slidenum">
              <a:rPr lang="fr-FR" smtClean="0"/>
              <a:t>29</a:t>
            </a:fld>
            <a:endParaRPr lang="fr-FR"/>
          </a:p>
        </p:txBody>
      </p:sp>
    </p:spTree>
    <p:extLst>
      <p:ext uri="{BB962C8B-B14F-4D97-AF65-F5344CB8AC3E}">
        <p14:creationId xmlns:p14="http://schemas.microsoft.com/office/powerpoint/2010/main" val="1406391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1B3DE4-4BC8-4529-9E76-1B23AF6E8270}" type="slidenum">
              <a:rPr lang="fr-FR" smtClean="0"/>
              <a:t>31</a:t>
            </a:fld>
            <a:endParaRPr lang="fr-FR"/>
          </a:p>
        </p:txBody>
      </p:sp>
    </p:spTree>
    <p:extLst>
      <p:ext uri="{BB962C8B-B14F-4D97-AF65-F5344CB8AC3E}">
        <p14:creationId xmlns:p14="http://schemas.microsoft.com/office/powerpoint/2010/main" val="3776485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Laisser le stagiaire prendre connaissant des différents bilans</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32</a:t>
            </a:fld>
            <a:endParaRPr lang="fr-FR"/>
          </a:p>
        </p:txBody>
      </p:sp>
    </p:spTree>
    <p:extLst>
      <p:ext uri="{BB962C8B-B14F-4D97-AF65-F5344CB8AC3E}">
        <p14:creationId xmlns:p14="http://schemas.microsoft.com/office/powerpoint/2010/main" val="2099470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34</a:t>
            </a:fld>
            <a:endParaRPr lang="fr-FR"/>
          </a:p>
        </p:txBody>
      </p:sp>
    </p:spTree>
    <p:extLst>
      <p:ext uri="{BB962C8B-B14F-4D97-AF65-F5344CB8AC3E}">
        <p14:creationId xmlns:p14="http://schemas.microsoft.com/office/powerpoint/2010/main" val="396798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 : total 5-10 min pour toutes les diapo</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4</a:t>
            </a:fld>
            <a:endParaRPr lang="fr-FR"/>
          </a:p>
        </p:txBody>
      </p:sp>
    </p:spTree>
    <p:extLst>
      <p:ext uri="{BB962C8B-B14F-4D97-AF65-F5344CB8AC3E}">
        <p14:creationId xmlns:p14="http://schemas.microsoft.com/office/powerpoint/2010/main" val="128317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lire : total 5-10 min pour toutes les diapo</a:t>
            </a:r>
          </a:p>
          <a:p>
            <a:endParaRPr lang="fr-FR" dirty="0"/>
          </a:p>
          <a:p>
            <a:endParaRPr lang="fr-FR" dirty="0"/>
          </a:p>
          <a:p>
            <a:r>
              <a:rPr lang="fr-FR" dirty="0"/>
              <a:t>AE = Accord d’Experts</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5</a:t>
            </a:fld>
            <a:endParaRPr lang="fr-FR"/>
          </a:p>
        </p:txBody>
      </p:sp>
    </p:spTree>
    <p:extLst>
      <p:ext uri="{BB962C8B-B14F-4D97-AF65-F5344CB8AC3E}">
        <p14:creationId xmlns:p14="http://schemas.microsoft.com/office/powerpoint/2010/main" val="361393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lire : total 5-10 min pour toutes les diapo</a:t>
            </a:r>
          </a:p>
          <a:p>
            <a:endParaRPr lang="fr-FR" dirty="0"/>
          </a:p>
          <a:p>
            <a:r>
              <a:rPr lang="fr-FR" dirty="0"/>
              <a:t>Objectif : rassurer les parents !</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6</a:t>
            </a:fld>
            <a:endParaRPr lang="fr-FR"/>
          </a:p>
        </p:txBody>
      </p:sp>
    </p:spTree>
    <p:extLst>
      <p:ext uri="{BB962C8B-B14F-4D97-AF65-F5344CB8AC3E}">
        <p14:creationId xmlns:p14="http://schemas.microsoft.com/office/powerpoint/2010/main" val="290528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 : total 5-10 min pour toutes les diapo</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7</a:t>
            </a:fld>
            <a:endParaRPr lang="fr-FR"/>
          </a:p>
        </p:txBody>
      </p:sp>
    </p:spTree>
    <p:extLst>
      <p:ext uri="{BB962C8B-B14F-4D97-AF65-F5344CB8AC3E}">
        <p14:creationId xmlns:p14="http://schemas.microsoft.com/office/powerpoint/2010/main" val="268226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lire : total 5-10 min pour toutes les diapo</a:t>
            </a:r>
          </a:p>
          <a:p>
            <a:endParaRPr lang="fr-FR" dirty="0"/>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8</a:t>
            </a:fld>
            <a:endParaRPr lang="fr-FR"/>
          </a:p>
        </p:txBody>
      </p:sp>
    </p:spTree>
    <p:extLst>
      <p:ext uri="{BB962C8B-B14F-4D97-AF65-F5344CB8AC3E}">
        <p14:creationId xmlns:p14="http://schemas.microsoft.com/office/powerpoint/2010/main" val="57516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 : total 5-10 min pour toutes les diapo</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9</a:t>
            </a:fld>
            <a:endParaRPr lang="fr-FR"/>
          </a:p>
        </p:txBody>
      </p:sp>
    </p:spTree>
    <p:extLst>
      <p:ext uri="{BB962C8B-B14F-4D97-AF65-F5344CB8AC3E}">
        <p14:creationId xmlns:p14="http://schemas.microsoft.com/office/powerpoint/2010/main" val="14336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lire : total 5-10 min pour toutes les diapo</a:t>
            </a:r>
          </a:p>
        </p:txBody>
      </p:sp>
      <p:sp>
        <p:nvSpPr>
          <p:cNvPr id="4" name="Espace réservé du numéro de diapositive 3"/>
          <p:cNvSpPr>
            <a:spLocks noGrp="1"/>
          </p:cNvSpPr>
          <p:nvPr>
            <p:ph type="sldNum" sz="quarter" idx="5"/>
          </p:nvPr>
        </p:nvSpPr>
        <p:spPr/>
        <p:txBody>
          <a:bodyPr/>
          <a:lstStyle/>
          <a:p>
            <a:fld id="{B0AC7B5F-2DEC-4A5D-B459-380049B17E8B}" type="slidenum">
              <a:rPr lang="fr-FR" smtClean="0"/>
              <a:t>10</a:t>
            </a:fld>
            <a:endParaRPr lang="fr-FR"/>
          </a:p>
        </p:txBody>
      </p:sp>
    </p:spTree>
    <p:extLst>
      <p:ext uri="{BB962C8B-B14F-4D97-AF65-F5344CB8AC3E}">
        <p14:creationId xmlns:p14="http://schemas.microsoft.com/office/powerpoint/2010/main" val="331869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AC6330-867A-04EC-5D4D-56CEC491B0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FFF9A91-6B74-21F0-A0A0-0F50635D9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1A35679-2B3B-EED2-6B51-C02318FBED9F}"/>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A56AD32B-7BBB-4754-DCE7-C6E010F3D3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7A04A4-68D0-90FD-51A3-5CFB84A3C76C}"/>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304902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B1C5B-1E37-BFE5-A99D-3C76FD1A138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65AB10E-BAEF-1493-408E-76A1FD324B3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931710-E398-8637-06C4-9FFE8BFC6481}"/>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BA5B3B27-39CA-EE22-E9AB-0A745052B6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68A901-0F5D-F1FB-0C34-86FC8F7B6DA2}"/>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25550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502BEB-0258-BB35-C7A1-F20810A4564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951AE49-617A-E7CF-0B29-1F4099C49F4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AE20A6-C639-87FE-1201-0CFF576AAE09}"/>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ECF1B8EA-56C6-6614-1B84-0CE33F0E8A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41AFA2-F84F-ABAF-9021-6BE1A826A55D}"/>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41293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71799-1062-D76D-067F-8FD7120A2C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1D5C63-18CB-885D-C304-BA90089F414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E0DCF1-E635-062A-7135-822B3D10F31C}"/>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01278FB3-08EA-5A77-7F4E-E6D0CB4DB9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EA2975-F039-1D91-758A-5DABC329DBBD}"/>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304253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AB9901-E260-0DB0-EA76-69586D72FB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8B453DE-E4B6-D2ED-9471-2C8BC1615C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1DF42BB-69B1-B116-02FB-EBD404A27A41}"/>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9DAC3E72-F546-43D4-1D9B-380A651AD4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361790-0DCD-DC0E-C00F-547F6BD8CCE4}"/>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381139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D3FE8-9767-C827-E3F3-77D52D1F1F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8B3824-95D3-10A2-69A2-9976AAE62E1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6058B6A-ACC4-7F22-581A-7097A854492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D164DB1-FB75-14B1-A10E-FF71BAC82755}"/>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6" name="Espace réservé du pied de page 5">
            <a:extLst>
              <a:ext uri="{FF2B5EF4-FFF2-40B4-BE49-F238E27FC236}">
                <a16:creationId xmlns:a16="http://schemas.microsoft.com/office/drawing/2014/main" id="{47252404-A52C-7134-39EE-51DDEACBC1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6A76E5-9F38-9C87-12AE-001E0BDD16AB}"/>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181483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38765-55B5-F180-382C-CE21B9BF7F8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8FBDB3B-6E41-A2E5-1584-5D94C00B38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C44A9E4-8824-ED14-1842-9289B20E82E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EFC9D82-D645-ECCB-B4D3-DB9270249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929F823-D09D-30C9-8F87-0F028BCCBA2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317C698-E759-0F02-77FE-625BF3B77223}"/>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8" name="Espace réservé du pied de page 7">
            <a:extLst>
              <a:ext uri="{FF2B5EF4-FFF2-40B4-BE49-F238E27FC236}">
                <a16:creationId xmlns:a16="http://schemas.microsoft.com/office/drawing/2014/main" id="{F9DEFE00-4D4F-EE11-0A88-0D14C0BBB4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1898F41-D1A3-63DA-C303-11D9AAE744A1}"/>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18665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889EA-C1F5-BAB3-651D-7D047663596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28F4C47-056B-E604-2AC4-ED82A8BAE85A}"/>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4" name="Espace réservé du pied de page 3">
            <a:extLst>
              <a:ext uri="{FF2B5EF4-FFF2-40B4-BE49-F238E27FC236}">
                <a16:creationId xmlns:a16="http://schemas.microsoft.com/office/drawing/2014/main" id="{410E5D51-41C1-426C-9F11-20FD2095495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4C8A14D-E0B5-8AE1-B23B-AEC829EF82F8}"/>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147858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1B8F1C-1108-A658-756C-01135F36F2D7}"/>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3" name="Espace réservé du pied de page 2">
            <a:extLst>
              <a:ext uri="{FF2B5EF4-FFF2-40B4-BE49-F238E27FC236}">
                <a16:creationId xmlns:a16="http://schemas.microsoft.com/office/drawing/2014/main" id="{6776A4C3-17F1-D5B5-4E4E-550138FFAAF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07FFB44-43C7-AFDB-C115-642B4135BC71}"/>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78242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E7E4C-4C1C-9BEF-A9C4-1DF7F88518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87CCF34-2C1C-24B1-71C4-EADD0ACD25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C45EC2A-79D4-9BEB-E12F-0DF18DBCE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34891C-6DA3-D19D-8839-6C5BE3078D79}"/>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6" name="Espace réservé du pied de page 5">
            <a:extLst>
              <a:ext uri="{FF2B5EF4-FFF2-40B4-BE49-F238E27FC236}">
                <a16:creationId xmlns:a16="http://schemas.microsoft.com/office/drawing/2014/main" id="{12FACD37-C095-133E-3D42-783566302B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8D5995-ABC0-53F4-3FE7-09530CB72808}"/>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286470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CA5AB-902A-BF98-1186-D7570FBA05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94FD84A-7E2C-FBFF-8E06-A6046372A0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6832375-D8F6-FEB2-BEE0-6F6572F41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3D4993-0C07-4D59-39B3-4F837F335B40}"/>
              </a:ext>
            </a:extLst>
          </p:cNvPr>
          <p:cNvSpPr>
            <a:spLocks noGrp="1"/>
          </p:cNvSpPr>
          <p:nvPr>
            <p:ph type="dt" sz="half" idx="10"/>
          </p:nvPr>
        </p:nvSpPr>
        <p:spPr/>
        <p:txBody>
          <a:bodyPr/>
          <a:lstStyle/>
          <a:p>
            <a:fld id="{E17C9D67-F53A-4BB1-BE0A-2CA7EE140481}" type="datetimeFigureOut">
              <a:rPr lang="fr-FR" smtClean="0"/>
              <a:t>14/04/2025</a:t>
            </a:fld>
            <a:endParaRPr lang="fr-FR"/>
          </a:p>
        </p:txBody>
      </p:sp>
      <p:sp>
        <p:nvSpPr>
          <p:cNvPr id="6" name="Espace réservé du pied de page 5">
            <a:extLst>
              <a:ext uri="{FF2B5EF4-FFF2-40B4-BE49-F238E27FC236}">
                <a16:creationId xmlns:a16="http://schemas.microsoft.com/office/drawing/2014/main" id="{32584AC1-89E4-B952-C5C2-9AD70D8D61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DA869C-4940-344C-0614-33CA2922DBA1}"/>
              </a:ext>
            </a:extLst>
          </p:cNvPr>
          <p:cNvSpPr>
            <a:spLocks noGrp="1"/>
          </p:cNvSpPr>
          <p:nvPr>
            <p:ph type="sldNum" sz="quarter" idx="12"/>
          </p:nvPr>
        </p:nvSpPr>
        <p:spPr/>
        <p:txBody>
          <a:bodyPr/>
          <a:lstStyle/>
          <a:p>
            <a:fld id="{7B9E131C-A290-49F2-9BC3-940A69C20950}" type="slidenum">
              <a:rPr lang="fr-FR" smtClean="0"/>
              <a:t>‹N°›</a:t>
            </a:fld>
            <a:endParaRPr lang="fr-FR"/>
          </a:p>
        </p:txBody>
      </p:sp>
    </p:spTree>
    <p:extLst>
      <p:ext uri="{BB962C8B-B14F-4D97-AF65-F5344CB8AC3E}">
        <p14:creationId xmlns:p14="http://schemas.microsoft.com/office/powerpoint/2010/main" val="97539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F373C0A-E676-31F3-D332-36E8B0B4E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A3BFC92-EE40-4B01-A46A-5B5E436B8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A6C8D4-F484-3595-3623-EDC0E23EB5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C9D67-F53A-4BB1-BE0A-2CA7EE140481}"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A21167B8-401F-C1E9-7CE2-7B1505536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12CC04-3198-7EF2-CACF-08CAF18AD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E131C-A290-49F2-9BC3-940A69C20950}" type="slidenum">
              <a:rPr lang="fr-FR" smtClean="0"/>
              <a:t>‹N°›</a:t>
            </a:fld>
            <a:endParaRPr lang="fr-FR"/>
          </a:p>
        </p:txBody>
      </p:sp>
    </p:spTree>
    <p:extLst>
      <p:ext uri="{BB962C8B-B14F-4D97-AF65-F5344CB8AC3E}">
        <p14:creationId xmlns:p14="http://schemas.microsoft.com/office/powerpoint/2010/main" val="1204693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F8426-CB63-FA22-56FC-89C46A6FFBA5}"/>
              </a:ext>
            </a:extLst>
          </p:cNvPr>
          <p:cNvSpPr>
            <a:spLocks noGrp="1"/>
          </p:cNvSpPr>
          <p:nvPr>
            <p:ph type="ctrTitle"/>
          </p:nvPr>
        </p:nvSpPr>
        <p:spPr/>
        <p:txBody>
          <a:bodyPr>
            <a:normAutofit/>
          </a:bodyPr>
          <a:lstStyle/>
          <a:p>
            <a:r>
              <a:rPr lang="fr-FR">
                <a:solidFill>
                  <a:srgbClr val="EB6608"/>
                </a:solidFill>
              </a:rPr>
              <a:t>Séquence 5</a:t>
            </a:r>
            <a:br>
              <a:rPr lang="fr-FR" dirty="0">
                <a:solidFill>
                  <a:srgbClr val="EB6608"/>
                </a:solidFill>
              </a:rPr>
            </a:br>
            <a:r>
              <a:rPr lang="fr-FR" dirty="0">
                <a:solidFill>
                  <a:srgbClr val="EB6608"/>
                </a:solidFill>
              </a:rPr>
              <a:t>Vignette clinique n</a:t>
            </a:r>
            <a:r>
              <a:rPr lang="fr-FR">
                <a:solidFill>
                  <a:srgbClr val="EB6608"/>
                </a:solidFill>
              </a:rPr>
              <a:t>° 2</a:t>
            </a:r>
            <a:endParaRPr lang="fr-FR" dirty="0">
              <a:solidFill>
                <a:srgbClr val="EB6608"/>
              </a:solidFill>
            </a:endParaRPr>
          </a:p>
        </p:txBody>
      </p:sp>
      <p:pic>
        <p:nvPicPr>
          <p:cNvPr id="4" name="Image 3">
            <a:extLst>
              <a:ext uri="{FF2B5EF4-FFF2-40B4-BE49-F238E27FC236}">
                <a16:creationId xmlns:a16="http://schemas.microsoft.com/office/drawing/2014/main" id="{D0087625-490B-11C5-F9ED-BCBB85683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973" y="6403522"/>
            <a:ext cx="1749468" cy="454478"/>
          </a:xfrm>
          <a:prstGeom prst="rect">
            <a:avLst/>
          </a:prstGeom>
        </p:spPr>
      </p:pic>
    </p:spTree>
    <p:extLst>
      <p:ext uri="{BB962C8B-B14F-4D97-AF65-F5344CB8AC3E}">
        <p14:creationId xmlns:p14="http://schemas.microsoft.com/office/powerpoint/2010/main" val="307780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6A659C-BD4C-9D09-9D4E-0A8976A72278}"/>
              </a:ext>
            </a:extLst>
          </p:cNvPr>
          <p:cNvSpPr>
            <a:spLocks noGrp="1"/>
          </p:cNvSpPr>
          <p:nvPr>
            <p:ph type="title"/>
          </p:nvPr>
        </p:nvSpPr>
        <p:spPr/>
        <p:txBody>
          <a:bodyPr/>
          <a:lstStyle/>
          <a:p>
            <a:r>
              <a:rPr lang="fr-FR" dirty="0">
                <a:solidFill>
                  <a:srgbClr val="EB6608"/>
                </a:solidFill>
                <a:latin typeface="Century Gothic" panose="020B0502020202020204" pitchFamily="34" charset="0"/>
              </a:rPr>
              <a:t>Relations sociales</a:t>
            </a:r>
          </a:p>
        </p:txBody>
      </p:sp>
      <p:sp>
        <p:nvSpPr>
          <p:cNvPr id="3" name="Espace réservé du contenu 2">
            <a:extLst>
              <a:ext uri="{FF2B5EF4-FFF2-40B4-BE49-F238E27FC236}">
                <a16:creationId xmlns:a16="http://schemas.microsoft.com/office/drawing/2014/main" id="{BACB4CCD-25F4-F033-FEAE-483704F65AAF}"/>
              </a:ext>
            </a:extLst>
          </p:cNvPr>
          <p:cNvSpPr>
            <a:spLocks noGrp="1"/>
          </p:cNvSpPr>
          <p:nvPr>
            <p:ph idx="1"/>
          </p:nvPr>
        </p:nvSpPr>
        <p:spPr/>
        <p:txBody>
          <a:bodyPr/>
          <a:lstStyle/>
          <a:p>
            <a:r>
              <a:rPr lang="fr-FR" dirty="0">
                <a:latin typeface="Century Gothic" panose="020B0502020202020204" pitchFamily="34" charset="0"/>
              </a:rPr>
              <a:t>Selon les parents, tout se passe bien avec ses pairs</a:t>
            </a:r>
          </a:p>
        </p:txBody>
      </p:sp>
    </p:spTree>
    <p:extLst>
      <p:ext uri="{BB962C8B-B14F-4D97-AF65-F5344CB8AC3E}">
        <p14:creationId xmlns:p14="http://schemas.microsoft.com/office/powerpoint/2010/main" val="3120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3FA04-14FE-5FD0-12E7-16D269440CE0}"/>
              </a:ext>
            </a:extLst>
          </p:cNvPr>
          <p:cNvSpPr>
            <a:spLocks noGrp="1"/>
          </p:cNvSpPr>
          <p:nvPr>
            <p:ph type="title"/>
          </p:nvPr>
        </p:nvSpPr>
        <p:spPr/>
        <p:txBody>
          <a:bodyPr/>
          <a:lstStyle/>
          <a:p>
            <a:r>
              <a:rPr lang="fr-FR" dirty="0">
                <a:solidFill>
                  <a:srgbClr val="EB6608"/>
                </a:solidFill>
                <a:latin typeface="Century Gothic" panose="020B0502020202020204" pitchFamily="34" charset="0"/>
              </a:rPr>
              <a:t>Comportement au quotidien</a:t>
            </a:r>
          </a:p>
        </p:txBody>
      </p:sp>
      <p:sp>
        <p:nvSpPr>
          <p:cNvPr id="3" name="Espace réservé du contenu 2">
            <a:extLst>
              <a:ext uri="{FF2B5EF4-FFF2-40B4-BE49-F238E27FC236}">
                <a16:creationId xmlns:a16="http://schemas.microsoft.com/office/drawing/2014/main" id="{A9970CC5-2F1B-667F-8398-1DA4E4083F71}"/>
              </a:ext>
            </a:extLst>
          </p:cNvPr>
          <p:cNvSpPr>
            <a:spLocks noGrp="1"/>
          </p:cNvSpPr>
          <p:nvPr>
            <p:ph idx="1"/>
          </p:nvPr>
        </p:nvSpPr>
        <p:spPr/>
        <p:txBody>
          <a:bodyPr/>
          <a:lstStyle/>
          <a:p>
            <a:r>
              <a:rPr lang="fr-FR" sz="2000" dirty="0">
                <a:effectLst/>
                <a:latin typeface="Century Gothic" panose="020B0502020202020204" pitchFamily="34" charset="0"/>
                <a:ea typeface="Calibri" panose="020F0502020204030204" pitchFamily="34" charset="0"/>
                <a:cs typeface="Calibri" panose="020F0502020204030204" pitchFamily="34" charset="0"/>
              </a:rPr>
              <a:t>Crises de frustration très fréquentes voire violentes</a:t>
            </a:r>
          </a:p>
          <a:p>
            <a:r>
              <a:rPr lang="fr-FR" sz="2000" dirty="0">
                <a:effectLst/>
                <a:latin typeface="Century Gothic" panose="020B0502020202020204" pitchFamily="34" charset="0"/>
                <a:ea typeface="Calibri" panose="020F0502020204030204" pitchFamily="34" charset="0"/>
                <a:cs typeface="Times New Roman" panose="02020603050405020304" pitchFamily="18" charset="0"/>
              </a:rPr>
              <a:t>Enfant qui pleure beaucoup, est dit très nerveux, « </a:t>
            </a:r>
            <a:r>
              <a:rPr lang="fr-FR"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assez capricieux pour avoir ce qu’il veut »</a:t>
            </a:r>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fr-FR" sz="2000" dirty="0">
                <a:effectLst/>
                <a:latin typeface="Century Gothic" panose="020B0502020202020204" pitchFamily="34" charset="0"/>
                <a:ea typeface="Calibri" panose="020F0502020204030204" pitchFamily="34" charset="0"/>
                <a:cs typeface="Times New Roman" panose="02020603050405020304" pitchFamily="18" charset="0"/>
              </a:rPr>
              <a:t>Gestion des émotions difficile</a:t>
            </a:r>
          </a:p>
          <a:p>
            <a:r>
              <a:rPr lang="fr-FR" sz="2000" dirty="0">
                <a:latin typeface="Century Gothic" panose="020B0502020202020204" pitchFamily="34" charset="0"/>
                <a:cs typeface="Times New Roman" panose="02020603050405020304" pitchFamily="18" charset="0"/>
              </a:rPr>
              <a:t>Changement, imprévu = crise</a:t>
            </a:r>
          </a:p>
          <a:p>
            <a:r>
              <a:rPr lang="fr-FR" sz="2000" dirty="0">
                <a:latin typeface="Century Gothic" panose="020B0502020202020204" pitchFamily="34" charset="0"/>
                <a:cs typeface="Calibri" panose="020F0502020204030204" pitchFamily="34" charset="0"/>
              </a:rPr>
              <a:t>Peu d’autonomie personnelle</a:t>
            </a:r>
          </a:p>
          <a:p>
            <a:r>
              <a:rPr lang="fr-FR" sz="2000" dirty="0">
                <a:latin typeface="Century Gothic" panose="020B0502020202020204" pitchFamily="34" charset="0"/>
                <a:cs typeface="Calibri" panose="020F0502020204030204" pitchFamily="34" charset="0"/>
              </a:rPr>
              <a:t>Bouge tout le temps, ne perçoit pas le danger</a:t>
            </a:r>
          </a:p>
          <a:p>
            <a:r>
              <a:rPr lang="fr-FR" sz="2000" dirty="0">
                <a:effectLst/>
                <a:latin typeface="Century Gothic" panose="020B0502020202020204" pitchFamily="34" charset="0"/>
                <a:ea typeface="Calibri" panose="020F0502020204030204" pitchFamily="34" charset="0"/>
                <a:cs typeface="Times New Roman" panose="02020603050405020304" pitchFamily="18" charset="0"/>
              </a:rPr>
              <a:t>Exposition écran : très exposé, réclamant tous les jours la télévision et se mettant en crise lorsqu’il est confronté à la frustration de ne pouvoir regarder.</a:t>
            </a:r>
          </a:p>
          <a:p>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08022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4030A-FB66-B2BF-72B0-8794F44BF0C5}"/>
              </a:ext>
            </a:extLst>
          </p:cNvPr>
          <p:cNvSpPr>
            <a:spLocks noGrp="1"/>
          </p:cNvSpPr>
          <p:nvPr>
            <p:ph type="title"/>
          </p:nvPr>
        </p:nvSpPr>
        <p:spPr/>
        <p:txBody>
          <a:bodyPr/>
          <a:lstStyle/>
          <a:p>
            <a:r>
              <a:rPr lang="fr-FR" dirty="0">
                <a:solidFill>
                  <a:srgbClr val="EB6608"/>
                </a:solidFill>
                <a:latin typeface="Century Gothic" panose="020B0502020202020204" pitchFamily="34" charset="0"/>
              </a:rPr>
              <a:t>Scolarité</a:t>
            </a:r>
          </a:p>
        </p:txBody>
      </p:sp>
      <p:sp>
        <p:nvSpPr>
          <p:cNvPr id="3" name="Espace réservé du contenu 2">
            <a:extLst>
              <a:ext uri="{FF2B5EF4-FFF2-40B4-BE49-F238E27FC236}">
                <a16:creationId xmlns:a16="http://schemas.microsoft.com/office/drawing/2014/main" id="{8F8825FB-ED9D-A875-6250-483B0251FD46}"/>
              </a:ext>
            </a:extLst>
          </p:cNvPr>
          <p:cNvSpPr>
            <a:spLocks noGrp="1"/>
          </p:cNvSpPr>
          <p:nvPr>
            <p:ph idx="1"/>
          </p:nvPr>
        </p:nvSpPr>
        <p:spPr/>
        <p:txBody>
          <a:bodyPr>
            <a:normAutofit/>
          </a:bodyPr>
          <a:lstStyle/>
          <a:p>
            <a:pPr>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En PSM, il était très fatigué car le sommeil n’était pas de bonne qualité.</a:t>
            </a:r>
          </a:p>
          <a:p>
            <a:pPr>
              <a:lnSpc>
                <a:spcPct val="107000"/>
              </a:lnSpc>
              <a:spcAft>
                <a:spcPts val="800"/>
              </a:spcAft>
            </a:pPr>
            <a:r>
              <a:rPr lang="fr-FR" sz="2000" dirty="0">
                <a:latin typeface="Century Gothic" panose="020B0502020202020204" pitchFamily="34" charset="0"/>
                <a:ea typeface="Calibri" panose="020F0502020204030204" pitchFamily="34" charset="0"/>
                <a:cs typeface="Times New Roman" panose="02020603050405020304" pitchFamily="18" charset="0"/>
              </a:rPr>
              <a:t>C</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hangement d’école pour la MSM. Là, un retard dans les apprentissages est relevé.</a:t>
            </a:r>
          </a:p>
          <a:p>
            <a:pPr>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En GSM, l’enseignant rapporte de la lenteur, des difficultés dans le découpage, de la difficulté à travailler en autonomie. Mohamed a besoin de quelqu’un a ses côtés pour faire ce qui lui est demandé.</a:t>
            </a:r>
          </a:p>
        </p:txBody>
      </p:sp>
    </p:spTree>
    <p:extLst>
      <p:ext uri="{BB962C8B-B14F-4D97-AF65-F5344CB8AC3E}">
        <p14:creationId xmlns:p14="http://schemas.microsoft.com/office/powerpoint/2010/main" val="86519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BA232-F918-4397-9081-93F99769B76F}"/>
              </a:ext>
            </a:extLst>
          </p:cNvPr>
          <p:cNvSpPr>
            <a:spLocks noGrp="1"/>
          </p:cNvSpPr>
          <p:nvPr>
            <p:ph type="title"/>
          </p:nvPr>
        </p:nvSpPr>
        <p:spPr/>
        <p:txBody>
          <a:bodyPr/>
          <a:lstStyle/>
          <a:p>
            <a:r>
              <a:rPr lang="fr-FR" dirty="0">
                <a:solidFill>
                  <a:srgbClr val="EB6608"/>
                </a:solidFill>
                <a:latin typeface="Century Gothic" panose="020B0502020202020204" pitchFamily="34" charset="0"/>
              </a:rPr>
              <a:t>Activités / intérêts</a:t>
            </a:r>
          </a:p>
        </p:txBody>
      </p:sp>
      <p:sp>
        <p:nvSpPr>
          <p:cNvPr id="3" name="Espace réservé du contenu 2">
            <a:extLst>
              <a:ext uri="{FF2B5EF4-FFF2-40B4-BE49-F238E27FC236}">
                <a16:creationId xmlns:a16="http://schemas.microsoft.com/office/drawing/2014/main" id="{298E6691-CC9F-9B05-7A0E-A458B5FAE554}"/>
              </a:ext>
            </a:extLst>
          </p:cNvPr>
          <p:cNvSpPr>
            <a:spLocks noGrp="1"/>
          </p:cNvSpPr>
          <p:nvPr>
            <p:ph idx="1"/>
          </p:nvPr>
        </p:nvSpPr>
        <p:spPr>
          <a:xfrm>
            <a:off x="838200" y="2154477"/>
            <a:ext cx="10515600" cy="4022486"/>
          </a:xfrm>
        </p:spPr>
        <p:txBody>
          <a:bodyPr>
            <a:normAutofit/>
          </a:bodyPr>
          <a:lstStyle/>
          <a:p>
            <a:r>
              <a:rPr lang="fr-FR" sz="2000" dirty="0">
                <a:latin typeface="Century Gothic" panose="020B0502020202020204" pitchFamily="34" charset="0"/>
              </a:rPr>
              <a:t>A des figurines, des voitures</a:t>
            </a:r>
          </a:p>
          <a:p>
            <a:r>
              <a:rPr lang="fr-FR" sz="2000" dirty="0">
                <a:latin typeface="Century Gothic" panose="020B0502020202020204" pitchFamily="34" charset="0"/>
              </a:rPr>
              <a:t>Regarder la TV : souvent le même dessin animé « Bob l’éponge »</a:t>
            </a:r>
          </a:p>
          <a:p>
            <a:r>
              <a:rPr lang="fr-FR" sz="2000" dirty="0">
                <a:latin typeface="Century Gothic" panose="020B0502020202020204" pitchFamily="34" charset="0"/>
              </a:rPr>
              <a:t>« Joue » très souvent avec le même feutre (</a:t>
            </a:r>
            <a:r>
              <a:rPr lang="fr-FR" sz="2000" i="1" dirty="0">
                <a:latin typeface="Century Gothic" panose="020B0502020202020204" pitchFamily="34" charset="0"/>
              </a:rPr>
              <a:t>si on questionne la famille, on comprend qu’il ne joue pas vraiment avec, mais le garde à la main)</a:t>
            </a:r>
          </a:p>
        </p:txBody>
      </p:sp>
    </p:spTree>
    <p:extLst>
      <p:ext uri="{BB962C8B-B14F-4D97-AF65-F5344CB8AC3E}">
        <p14:creationId xmlns:p14="http://schemas.microsoft.com/office/powerpoint/2010/main" val="251864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9D1D7-5513-45BE-205A-50086DAB9667}"/>
              </a:ext>
            </a:extLst>
          </p:cNvPr>
          <p:cNvSpPr>
            <a:spLocks noGrp="1"/>
          </p:cNvSpPr>
          <p:nvPr>
            <p:ph type="title"/>
          </p:nvPr>
        </p:nvSpPr>
        <p:spPr>
          <a:xfrm>
            <a:off x="375781" y="152182"/>
            <a:ext cx="10978019" cy="1325563"/>
          </a:xfrm>
        </p:spPr>
        <p:txBody>
          <a:bodyPr>
            <a:normAutofit/>
          </a:bodyPr>
          <a:lstStyle/>
          <a:p>
            <a:r>
              <a:rPr lang="fr-FR" dirty="0">
                <a:solidFill>
                  <a:srgbClr val="EB6608"/>
                </a:solidFill>
                <a:latin typeface="Century Gothic" panose="020B0502020202020204" pitchFamily="34" charset="0"/>
              </a:rPr>
              <a:t>Remplissage d’un guide TND aux vues des éléments</a:t>
            </a:r>
          </a:p>
        </p:txBody>
      </p:sp>
      <p:pic>
        <p:nvPicPr>
          <p:cNvPr id="17" name="Image 16">
            <a:extLst>
              <a:ext uri="{FF2B5EF4-FFF2-40B4-BE49-F238E27FC236}">
                <a16:creationId xmlns:a16="http://schemas.microsoft.com/office/drawing/2014/main" id="{37EFA165-21D5-040E-8C7B-D85BD598E14C}"/>
              </a:ext>
            </a:extLst>
          </p:cNvPr>
          <p:cNvPicPr>
            <a:picLocks noChangeAspect="1"/>
          </p:cNvPicPr>
          <p:nvPr/>
        </p:nvPicPr>
        <p:blipFill rotWithShape="1">
          <a:blip r:embed="rId3"/>
          <a:srcRect r="1952"/>
          <a:stretch/>
        </p:blipFill>
        <p:spPr>
          <a:xfrm>
            <a:off x="7438612" y="1041681"/>
            <a:ext cx="4113660" cy="5425580"/>
          </a:xfrm>
          <a:prstGeom prst="rect">
            <a:avLst/>
          </a:prstGeom>
        </p:spPr>
      </p:pic>
    </p:spTree>
    <p:extLst>
      <p:ext uri="{BB962C8B-B14F-4D97-AF65-F5344CB8AC3E}">
        <p14:creationId xmlns:p14="http://schemas.microsoft.com/office/powerpoint/2010/main" val="106443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2A641A76-0CB8-2D32-813D-3015AC4306FA}"/>
              </a:ext>
            </a:extLst>
          </p:cNvPr>
          <p:cNvPicPr>
            <a:picLocks noChangeAspect="1"/>
          </p:cNvPicPr>
          <p:nvPr/>
        </p:nvPicPr>
        <p:blipFill>
          <a:blip r:embed="rId3"/>
          <a:stretch>
            <a:fillRect/>
          </a:stretch>
        </p:blipFill>
        <p:spPr>
          <a:xfrm>
            <a:off x="3694836" y="0"/>
            <a:ext cx="4802327" cy="6858000"/>
          </a:xfrm>
          <a:prstGeom prst="rect">
            <a:avLst/>
          </a:prstGeom>
        </p:spPr>
      </p:pic>
      <p:sp>
        <p:nvSpPr>
          <p:cNvPr id="31" name="Signe de multiplication 30">
            <a:extLst>
              <a:ext uri="{FF2B5EF4-FFF2-40B4-BE49-F238E27FC236}">
                <a16:creationId xmlns:a16="http://schemas.microsoft.com/office/drawing/2014/main" id="{E77F2B48-BEE3-D46D-FE64-371F925E8C7A}"/>
              </a:ext>
            </a:extLst>
          </p:cNvPr>
          <p:cNvSpPr/>
          <p:nvPr/>
        </p:nvSpPr>
        <p:spPr>
          <a:xfrm>
            <a:off x="4190577" y="343224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Signe de multiplication 31">
            <a:extLst>
              <a:ext uri="{FF2B5EF4-FFF2-40B4-BE49-F238E27FC236}">
                <a16:creationId xmlns:a16="http://schemas.microsoft.com/office/drawing/2014/main" id="{D7618FF7-C3BE-C6C2-D63F-2C596E525A56}"/>
              </a:ext>
            </a:extLst>
          </p:cNvPr>
          <p:cNvSpPr/>
          <p:nvPr/>
        </p:nvSpPr>
        <p:spPr>
          <a:xfrm>
            <a:off x="4190578" y="2794002"/>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Signe de multiplication 32">
            <a:extLst>
              <a:ext uri="{FF2B5EF4-FFF2-40B4-BE49-F238E27FC236}">
                <a16:creationId xmlns:a16="http://schemas.microsoft.com/office/drawing/2014/main" id="{6AD29B95-9A59-AA66-1B1A-56DDE618F3FC}"/>
              </a:ext>
            </a:extLst>
          </p:cNvPr>
          <p:cNvSpPr/>
          <p:nvPr/>
        </p:nvSpPr>
        <p:spPr>
          <a:xfrm>
            <a:off x="4177878" y="2197102"/>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EE55D2E8-15CB-D3FE-F52D-E931D42B3C01}"/>
              </a:ext>
            </a:extLst>
          </p:cNvPr>
          <p:cNvSpPr txBox="1"/>
          <p:nvPr/>
        </p:nvSpPr>
        <p:spPr>
          <a:xfrm>
            <a:off x="4342091" y="4965700"/>
            <a:ext cx="3417609" cy="523220"/>
          </a:xfrm>
          <a:prstGeom prst="rect">
            <a:avLst/>
          </a:prstGeom>
          <a:noFill/>
        </p:spPr>
        <p:txBody>
          <a:bodyPr wrap="square" rtlCol="0">
            <a:spAutoFit/>
          </a:bodyPr>
          <a:lstStyle/>
          <a:p>
            <a:r>
              <a:rPr lang="fr-FR" sz="1400" dirty="0">
                <a:latin typeface="Century Gothic" panose="020B0502020202020204" pitchFamily="34" charset="0"/>
              </a:rPr>
              <a:t>Une sœur ULIS + SESSAD</a:t>
            </a:r>
          </a:p>
          <a:p>
            <a:r>
              <a:rPr lang="fr-FR" sz="1400" dirty="0">
                <a:latin typeface="Century Gothic" panose="020B0502020202020204" pitchFamily="34" charset="0"/>
              </a:rPr>
              <a:t>Ictère néonatal sévère</a:t>
            </a:r>
          </a:p>
        </p:txBody>
      </p:sp>
    </p:spTree>
    <p:extLst>
      <p:ext uri="{BB962C8B-B14F-4D97-AF65-F5344CB8AC3E}">
        <p14:creationId xmlns:p14="http://schemas.microsoft.com/office/powerpoint/2010/main" val="81108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5A31DA-D50A-316E-B242-AE9BA8754275}"/>
              </a:ext>
            </a:extLst>
          </p:cNvPr>
          <p:cNvSpPr>
            <a:spLocks noGrp="1"/>
          </p:cNvSpPr>
          <p:nvPr>
            <p:ph type="title"/>
          </p:nvPr>
        </p:nvSpPr>
        <p:spPr/>
        <p:txBody>
          <a:bodyPr/>
          <a:lstStyle/>
          <a:p>
            <a:endParaRPr lang="fr-FR"/>
          </a:p>
        </p:txBody>
      </p:sp>
      <p:pic>
        <p:nvPicPr>
          <p:cNvPr id="17" name="Image 16">
            <a:extLst>
              <a:ext uri="{FF2B5EF4-FFF2-40B4-BE49-F238E27FC236}">
                <a16:creationId xmlns:a16="http://schemas.microsoft.com/office/drawing/2014/main" id="{C3102743-871B-6A04-2ABE-F988B0398138}"/>
              </a:ext>
            </a:extLst>
          </p:cNvPr>
          <p:cNvPicPr>
            <a:picLocks noChangeAspect="1"/>
          </p:cNvPicPr>
          <p:nvPr/>
        </p:nvPicPr>
        <p:blipFill>
          <a:blip r:embed="rId3"/>
          <a:stretch>
            <a:fillRect/>
          </a:stretch>
        </p:blipFill>
        <p:spPr>
          <a:xfrm>
            <a:off x="764298" y="0"/>
            <a:ext cx="4896069" cy="6858000"/>
          </a:xfrm>
          <a:prstGeom prst="rect">
            <a:avLst/>
          </a:prstGeom>
        </p:spPr>
      </p:pic>
      <p:pic>
        <p:nvPicPr>
          <p:cNvPr id="19" name="Image 18">
            <a:extLst>
              <a:ext uri="{FF2B5EF4-FFF2-40B4-BE49-F238E27FC236}">
                <a16:creationId xmlns:a16="http://schemas.microsoft.com/office/drawing/2014/main" id="{C8AFDAEB-CD24-87BE-5F2C-0FA6B65C002E}"/>
              </a:ext>
            </a:extLst>
          </p:cNvPr>
          <p:cNvPicPr>
            <a:picLocks noChangeAspect="1"/>
          </p:cNvPicPr>
          <p:nvPr/>
        </p:nvPicPr>
        <p:blipFill>
          <a:blip r:embed="rId4"/>
          <a:stretch>
            <a:fillRect/>
          </a:stretch>
        </p:blipFill>
        <p:spPr>
          <a:xfrm>
            <a:off x="6531634" y="0"/>
            <a:ext cx="4822166" cy="6858000"/>
          </a:xfrm>
          <a:prstGeom prst="rect">
            <a:avLst/>
          </a:prstGeom>
        </p:spPr>
      </p:pic>
      <p:sp>
        <p:nvSpPr>
          <p:cNvPr id="20" name="Signe de multiplication 19">
            <a:extLst>
              <a:ext uri="{FF2B5EF4-FFF2-40B4-BE49-F238E27FC236}">
                <a16:creationId xmlns:a16="http://schemas.microsoft.com/office/drawing/2014/main" id="{C2BB97D9-C95E-0555-03E1-D912E99FD120}"/>
              </a:ext>
            </a:extLst>
          </p:cNvPr>
          <p:cNvSpPr/>
          <p:nvPr/>
        </p:nvSpPr>
        <p:spPr>
          <a:xfrm>
            <a:off x="1254811" y="1853792"/>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Signe de multiplication 20">
            <a:extLst>
              <a:ext uri="{FF2B5EF4-FFF2-40B4-BE49-F238E27FC236}">
                <a16:creationId xmlns:a16="http://schemas.microsoft.com/office/drawing/2014/main" id="{A6A291AB-91BF-95BC-A34E-87AA9A88BCC5}"/>
              </a:ext>
            </a:extLst>
          </p:cNvPr>
          <p:cNvSpPr/>
          <p:nvPr/>
        </p:nvSpPr>
        <p:spPr>
          <a:xfrm>
            <a:off x="1254811" y="379587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Signe de multiplication 21">
            <a:extLst>
              <a:ext uri="{FF2B5EF4-FFF2-40B4-BE49-F238E27FC236}">
                <a16:creationId xmlns:a16="http://schemas.microsoft.com/office/drawing/2014/main" id="{C35F085C-8C37-C0E6-7FBF-6B3AA56011C4}"/>
              </a:ext>
            </a:extLst>
          </p:cNvPr>
          <p:cNvSpPr/>
          <p:nvPr/>
        </p:nvSpPr>
        <p:spPr>
          <a:xfrm>
            <a:off x="1268983" y="3980177"/>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Signe de multiplication 23">
            <a:extLst>
              <a:ext uri="{FF2B5EF4-FFF2-40B4-BE49-F238E27FC236}">
                <a16:creationId xmlns:a16="http://schemas.microsoft.com/office/drawing/2014/main" id="{D8AF005B-A54C-4DAF-FDE0-D8C5F57691A3}"/>
              </a:ext>
            </a:extLst>
          </p:cNvPr>
          <p:cNvSpPr/>
          <p:nvPr/>
        </p:nvSpPr>
        <p:spPr>
          <a:xfrm>
            <a:off x="1251255" y="4281439"/>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Signe de multiplication 24">
            <a:extLst>
              <a:ext uri="{FF2B5EF4-FFF2-40B4-BE49-F238E27FC236}">
                <a16:creationId xmlns:a16="http://schemas.microsoft.com/office/drawing/2014/main" id="{5B984B20-EDC5-191C-013E-84B074739C12}"/>
              </a:ext>
            </a:extLst>
          </p:cNvPr>
          <p:cNvSpPr/>
          <p:nvPr/>
        </p:nvSpPr>
        <p:spPr>
          <a:xfrm>
            <a:off x="1254793" y="4731555"/>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Signe de multiplication 25">
            <a:extLst>
              <a:ext uri="{FF2B5EF4-FFF2-40B4-BE49-F238E27FC236}">
                <a16:creationId xmlns:a16="http://schemas.microsoft.com/office/drawing/2014/main" id="{5439A672-50BB-FB80-354E-785E73C15F6C}"/>
              </a:ext>
            </a:extLst>
          </p:cNvPr>
          <p:cNvSpPr/>
          <p:nvPr/>
        </p:nvSpPr>
        <p:spPr>
          <a:xfrm>
            <a:off x="7021183" y="106871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Signe de multiplication 26">
            <a:extLst>
              <a:ext uri="{FF2B5EF4-FFF2-40B4-BE49-F238E27FC236}">
                <a16:creationId xmlns:a16="http://schemas.microsoft.com/office/drawing/2014/main" id="{E84B5F17-A1D8-1DD5-A27E-5109D379DFC9}"/>
              </a:ext>
            </a:extLst>
          </p:cNvPr>
          <p:cNvSpPr/>
          <p:nvPr/>
        </p:nvSpPr>
        <p:spPr>
          <a:xfrm>
            <a:off x="7014090" y="1455040"/>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Signe de multiplication 27">
            <a:extLst>
              <a:ext uri="{FF2B5EF4-FFF2-40B4-BE49-F238E27FC236}">
                <a16:creationId xmlns:a16="http://schemas.microsoft.com/office/drawing/2014/main" id="{9F687AE4-A23B-FC32-0E32-1183BE0FF907}"/>
              </a:ext>
            </a:extLst>
          </p:cNvPr>
          <p:cNvSpPr/>
          <p:nvPr/>
        </p:nvSpPr>
        <p:spPr>
          <a:xfrm>
            <a:off x="7017628" y="4233687"/>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igne de multiplication 2">
            <a:extLst>
              <a:ext uri="{FF2B5EF4-FFF2-40B4-BE49-F238E27FC236}">
                <a16:creationId xmlns:a16="http://schemas.microsoft.com/office/drawing/2014/main" id="{AA0645F9-20F3-BB27-549E-916704148028}"/>
              </a:ext>
            </a:extLst>
          </p:cNvPr>
          <p:cNvSpPr/>
          <p:nvPr/>
        </p:nvSpPr>
        <p:spPr>
          <a:xfrm>
            <a:off x="7021183" y="369672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61D1EDF4-0B7D-FEC5-CFDF-064917546A07}"/>
              </a:ext>
            </a:extLst>
          </p:cNvPr>
          <p:cNvSpPr txBox="1"/>
          <p:nvPr/>
        </p:nvSpPr>
        <p:spPr>
          <a:xfrm>
            <a:off x="1332613" y="5273749"/>
            <a:ext cx="3714307" cy="900246"/>
          </a:xfrm>
          <a:prstGeom prst="rect">
            <a:avLst/>
          </a:prstGeom>
          <a:noFill/>
        </p:spPr>
        <p:txBody>
          <a:bodyPr wrap="square" rtlCol="0">
            <a:spAutoFit/>
          </a:bodyPr>
          <a:lstStyle/>
          <a:p>
            <a:pPr marL="171450" indent="-171450">
              <a:buFontTx/>
              <a:buChar char="-"/>
            </a:pPr>
            <a:r>
              <a:rPr lang="fr-FR" sz="1050" dirty="0">
                <a:latin typeface="Century Gothic" panose="020B0502020202020204" pitchFamily="34" charset="0"/>
              </a:rPr>
              <a:t>Sommeil : s’endort sur le canapé avec les parents ; a dormi avec la mère jusqu’à 2 ans ; se réveille la nuit bouge beaucoup</a:t>
            </a:r>
          </a:p>
          <a:p>
            <a:pPr marL="171450" indent="-171450">
              <a:buFontTx/>
              <a:buChar char="-"/>
            </a:pPr>
            <a:r>
              <a:rPr lang="fr-FR" sz="1050" dirty="0">
                <a:latin typeface="Century Gothic" panose="020B0502020202020204" pitchFamily="34" charset="0"/>
              </a:rPr>
              <a:t>Alimentation : mange peu et peu diversifié (pas de viande, pas de fruits et légumes</a:t>
            </a:r>
            <a:endParaRPr lang="fr-FR" sz="1050" dirty="0"/>
          </a:p>
        </p:txBody>
      </p:sp>
    </p:spTree>
    <p:extLst>
      <p:ext uri="{BB962C8B-B14F-4D97-AF65-F5344CB8AC3E}">
        <p14:creationId xmlns:p14="http://schemas.microsoft.com/office/powerpoint/2010/main" val="31195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animBg="1"/>
      <p:bldP spid="27" grpId="0" animBg="1"/>
      <p:bldP spid="28"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13B9D65-DC80-A03D-B986-35A0A2E4906C}"/>
              </a:ext>
            </a:extLst>
          </p:cNvPr>
          <p:cNvPicPr>
            <a:picLocks noChangeAspect="1"/>
          </p:cNvPicPr>
          <p:nvPr/>
        </p:nvPicPr>
        <p:blipFill>
          <a:blip r:embed="rId3"/>
          <a:stretch>
            <a:fillRect/>
          </a:stretch>
        </p:blipFill>
        <p:spPr>
          <a:xfrm>
            <a:off x="3576917" y="0"/>
            <a:ext cx="5038165" cy="6858000"/>
          </a:xfrm>
          <a:prstGeom prst="rect">
            <a:avLst/>
          </a:prstGeom>
        </p:spPr>
      </p:pic>
      <p:sp>
        <p:nvSpPr>
          <p:cNvPr id="21" name="Signe de multiplication 20">
            <a:extLst>
              <a:ext uri="{FF2B5EF4-FFF2-40B4-BE49-F238E27FC236}">
                <a16:creationId xmlns:a16="http://schemas.microsoft.com/office/drawing/2014/main" id="{A6A291AB-91BF-95BC-A34E-87AA9A88BCC5}"/>
              </a:ext>
            </a:extLst>
          </p:cNvPr>
          <p:cNvSpPr/>
          <p:nvPr/>
        </p:nvSpPr>
        <p:spPr>
          <a:xfrm>
            <a:off x="4106265" y="1316997"/>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Signe de multiplication 21">
            <a:extLst>
              <a:ext uri="{FF2B5EF4-FFF2-40B4-BE49-F238E27FC236}">
                <a16:creationId xmlns:a16="http://schemas.microsoft.com/office/drawing/2014/main" id="{C35F085C-8C37-C0E6-7FBF-6B3AA56011C4}"/>
              </a:ext>
            </a:extLst>
          </p:cNvPr>
          <p:cNvSpPr/>
          <p:nvPr/>
        </p:nvSpPr>
        <p:spPr>
          <a:xfrm>
            <a:off x="4106265" y="1784829"/>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Signe de multiplication 19">
            <a:extLst>
              <a:ext uri="{FF2B5EF4-FFF2-40B4-BE49-F238E27FC236}">
                <a16:creationId xmlns:a16="http://schemas.microsoft.com/office/drawing/2014/main" id="{C2BB97D9-C95E-0555-03E1-D912E99FD120}"/>
              </a:ext>
            </a:extLst>
          </p:cNvPr>
          <p:cNvSpPr/>
          <p:nvPr/>
        </p:nvSpPr>
        <p:spPr>
          <a:xfrm>
            <a:off x="4104337" y="1136243"/>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Signe de multiplication 23">
            <a:extLst>
              <a:ext uri="{FF2B5EF4-FFF2-40B4-BE49-F238E27FC236}">
                <a16:creationId xmlns:a16="http://schemas.microsoft.com/office/drawing/2014/main" id="{D8AF005B-A54C-4DAF-FDE0-D8C5F57691A3}"/>
              </a:ext>
            </a:extLst>
          </p:cNvPr>
          <p:cNvSpPr/>
          <p:nvPr/>
        </p:nvSpPr>
        <p:spPr>
          <a:xfrm>
            <a:off x="4104337" y="1954950"/>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igne de multiplication 4">
            <a:extLst>
              <a:ext uri="{FF2B5EF4-FFF2-40B4-BE49-F238E27FC236}">
                <a16:creationId xmlns:a16="http://schemas.microsoft.com/office/drawing/2014/main" id="{8279AC04-5779-96DA-8F39-0F43E12AA22D}"/>
              </a:ext>
            </a:extLst>
          </p:cNvPr>
          <p:cNvSpPr/>
          <p:nvPr/>
        </p:nvSpPr>
        <p:spPr>
          <a:xfrm>
            <a:off x="4104337" y="3873407"/>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854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0" grpId="0" animBg="1"/>
      <p:bldP spid="2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11A03-A31F-2758-93FF-0EAB9CDC405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321D549-F1D4-5297-B4D1-00D9BCF67DE9}"/>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F79C15CA-D631-73EA-D280-57034AF55F7E}"/>
              </a:ext>
            </a:extLst>
          </p:cNvPr>
          <p:cNvPicPr>
            <a:picLocks noChangeAspect="1"/>
          </p:cNvPicPr>
          <p:nvPr/>
        </p:nvPicPr>
        <p:blipFill>
          <a:blip r:embed="rId2"/>
          <a:stretch>
            <a:fillRect/>
          </a:stretch>
        </p:blipFill>
        <p:spPr>
          <a:xfrm>
            <a:off x="3668389" y="0"/>
            <a:ext cx="4855221" cy="6858000"/>
          </a:xfrm>
          <a:prstGeom prst="rect">
            <a:avLst/>
          </a:prstGeom>
        </p:spPr>
      </p:pic>
      <p:sp>
        <p:nvSpPr>
          <p:cNvPr id="7" name="Signe de multiplication 6">
            <a:extLst>
              <a:ext uri="{FF2B5EF4-FFF2-40B4-BE49-F238E27FC236}">
                <a16:creationId xmlns:a16="http://schemas.microsoft.com/office/drawing/2014/main" id="{1595C98C-E0F0-06FD-DCE3-F7E98F332E04}"/>
              </a:ext>
            </a:extLst>
          </p:cNvPr>
          <p:cNvSpPr/>
          <p:nvPr/>
        </p:nvSpPr>
        <p:spPr>
          <a:xfrm>
            <a:off x="4144315" y="1297979"/>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DCBDF71-1862-AFBA-153E-E9D775A78459}"/>
              </a:ext>
            </a:extLst>
          </p:cNvPr>
          <p:cNvSpPr txBox="1"/>
          <p:nvPr/>
        </p:nvSpPr>
        <p:spPr>
          <a:xfrm>
            <a:off x="4370832" y="1825625"/>
            <a:ext cx="3099816" cy="600164"/>
          </a:xfrm>
          <a:prstGeom prst="rect">
            <a:avLst/>
          </a:prstGeom>
          <a:noFill/>
        </p:spPr>
        <p:txBody>
          <a:bodyPr wrap="square" rtlCol="0">
            <a:spAutoFit/>
          </a:bodyPr>
          <a:lstStyle/>
          <a:p>
            <a:r>
              <a:rPr lang="fr-FR" sz="1100" dirty="0">
                <a:latin typeface="Century Gothic" panose="020B0502020202020204" pitchFamily="34" charset="0"/>
              </a:rPr>
              <a:t>Demande d’AESH par l’école</a:t>
            </a:r>
          </a:p>
          <a:p>
            <a:r>
              <a:rPr lang="fr-FR" sz="1100" dirty="0">
                <a:latin typeface="Century Gothic" panose="020B0502020202020204" pitchFamily="34" charset="0"/>
              </a:rPr>
              <a:t>Retard scolaire</a:t>
            </a:r>
          </a:p>
          <a:p>
            <a:r>
              <a:rPr lang="fr-FR" sz="1100" dirty="0">
                <a:latin typeface="Century Gothic" panose="020B0502020202020204" pitchFamily="34" charset="0"/>
              </a:rPr>
              <a:t>Aucune autonomie</a:t>
            </a:r>
          </a:p>
        </p:txBody>
      </p:sp>
    </p:spTree>
    <p:extLst>
      <p:ext uri="{BB962C8B-B14F-4D97-AF65-F5344CB8AC3E}">
        <p14:creationId xmlns:p14="http://schemas.microsoft.com/office/powerpoint/2010/main" val="29638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 droite 11">
            <a:extLst>
              <a:ext uri="{FF2B5EF4-FFF2-40B4-BE49-F238E27FC236}">
                <a16:creationId xmlns:a16="http://schemas.microsoft.com/office/drawing/2014/main" id="{C303E280-4AA5-7D00-E0CB-E76609750F5C}"/>
              </a:ext>
            </a:extLst>
          </p:cNvPr>
          <p:cNvSpPr/>
          <p:nvPr/>
        </p:nvSpPr>
        <p:spPr>
          <a:xfrm>
            <a:off x="5787024" y="4353263"/>
            <a:ext cx="626302" cy="49027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7F001BB-5CE2-D3AB-9193-517F8E840094}"/>
              </a:ext>
            </a:extLst>
          </p:cNvPr>
          <p:cNvSpPr txBox="1"/>
          <p:nvPr/>
        </p:nvSpPr>
        <p:spPr>
          <a:xfrm>
            <a:off x="6413326" y="4264603"/>
            <a:ext cx="2342367" cy="646331"/>
          </a:xfrm>
          <a:prstGeom prst="rect">
            <a:avLst/>
          </a:prstGeom>
          <a:noFill/>
        </p:spPr>
        <p:txBody>
          <a:bodyPr wrap="square" rtlCol="0">
            <a:spAutoFit/>
          </a:bodyPr>
          <a:lstStyle/>
          <a:p>
            <a:r>
              <a:rPr lang="fr-FR" dirty="0">
                <a:latin typeface="Century Gothic" panose="020B0502020202020204" pitchFamily="34" charset="0"/>
              </a:rPr>
              <a:t>+ de 3 « non » dans plusieurs domaines</a:t>
            </a:r>
          </a:p>
        </p:txBody>
      </p:sp>
      <p:sp>
        <p:nvSpPr>
          <p:cNvPr id="14" name="Flèche : droite 13">
            <a:extLst>
              <a:ext uri="{FF2B5EF4-FFF2-40B4-BE49-F238E27FC236}">
                <a16:creationId xmlns:a16="http://schemas.microsoft.com/office/drawing/2014/main" id="{4104DE66-4134-6601-F2EB-FCAB1932A267}"/>
              </a:ext>
            </a:extLst>
          </p:cNvPr>
          <p:cNvSpPr/>
          <p:nvPr/>
        </p:nvSpPr>
        <p:spPr>
          <a:xfrm>
            <a:off x="8754826" y="3394183"/>
            <a:ext cx="626302" cy="49027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1744E7A-2559-D700-982F-3C815308EE74}"/>
              </a:ext>
            </a:extLst>
          </p:cNvPr>
          <p:cNvSpPr txBox="1"/>
          <p:nvPr/>
        </p:nvSpPr>
        <p:spPr>
          <a:xfrm>
            <a:off x="9381128" y="3142688"/>
            <a:ext cx="2342367" cy="923330"/>
          </a:xfrm>
          <a:prstGeom prst="rect">
            <a:avLst/>
          </a:prstGeom>
          <a:noFill/>
        </p:spPr>
        <p:txBody>
          <a:bodyPr wrap="square" rtlCol="0">
            <a:spAutoFit/>
          </a:bodyPr>
          <a:lstStyle/>
          <a:p>
            <a:r>
              <a:rPr lang="fr-FR" dirty="0">
                <a:latin typeface="Century Gothic" panose="020B0502020202020204" pitchFamily="34" charset="0"/>
              </a:rPr>
              <a:t>Orientation possible vers la PCO</a:t>
            </a:r>
          </a:p>
        </p:txBody>
      </p:sp>
      <p:sp>
        <p:nvSpPr>
          <p:cNvPr id="16" name="Flèche : droite 15">
            <a:extLst>
              <a:ext uri="{FF2B5EF4-FFF2-40B4-BE49-F238E27FC236}">
                <a16:creationId xmlns:a16="http://schemas.microsoft.com/office/drawing/2014/main" id="{ABE17051-9469-0DA1-B5F2-5FAB6E9C1E38}"/>
              </a:ext>
            </a:extLst>
          </p:cNvPr>
          <p:cNvSpPr/>
          <p:nvPr/>
        </p:nvSpPr>
        <p:spPr>
          <a:xfrm>
            <a:off x="8754826" y="5626487"/>
            <a:ext cx="626302" cy="49027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E1EBDEF6-64B5-E874-8704-FA2639C5A49D}"/>
              </a:ext>
            </a:extLst>
          </p:cNvPr>
          <p:cNvSpPr txBox="1"/>
          <p:nvPr/>
        </p:nvSpPr>
        <p:spPr>
          <a:xfrm>
            <a:off x="9381128" y="5509935"/>
            <a:ext cx="2342367" cy="646331"/>
          </a:xfrm>
          <a:prstGeom prst="rect">
            <a:avLst/>
          </a:prstGeom>
          <a:noFill/>
        </p:spPr>
        <p:txBody>
          <a:bodyPr wrap="square" rtlCol="0">
            <a:spAutoFit/>
          </a:bodyPr>
          <a:lstStyle/>
          <a:p>
            <a:r>
              <a:rPr lang="fr-FR" dirty="0">
                <a:latin typeface="Century Gothic" panose="020B0502020202020204" pitchFamily="34" charset="0"/>
              </a:rPr>
              <a:t>Autre orientation possible ?</a:t>
            </a:r>
          </a:p>
        </p:txBody>
      </p:sp>
      <p:pic>
        <p:nvPicPr>
          <p:cNvPr id="20" name="Image 19">
            <a:extLst>
              <a:ext uri="{FF2B5EF4-FFF2-40B4-BE49-F238E27FC236}">
                <a16:creationId xmlns:a16="http://schemas.microsoft.com/office/drawing/2014/main" id="{49C8A5EB-7F2E-7B8C-46F0-486BDBFED947}"/>
              </a:ext>
            </a:extLst>
          </p:cNvPr>
          <p:cNvPicPr>
            <a:picLocks noChangeAspect="1"/>
          </p:cNvPicPr>
          <p:nvPr/>
        </p:nvPicPr>
        <p:blipFill>
          <a:blip r:embed="rId3"/>
          <a:stretch>
            <a:fillRect/>
          </a:stretch>
        </p:blipFill>
        <p:spPr>
          <a:xfrm>
            <a:off x="391162" y="-4572"/>
            <a:ext cx="4839419" cy="6858000"/>
          </a:xfrm>
          <a:prstGeom prst="rect">
            <a:avLst/>
          </a:prstGeom>
        </p:spPr>
      </p:pic>
      <p:sp>
        <p:nvSpPr>
          <p:cNvPr id="21" name="Signe de multiplication 20">
            <a:extLst>
              <a:ext uri="{FF2B5EF4-FFF2-40B4-BE49-F238E27FC236}">
                <a16:creationId xmlns:a16="http://schemas.microsoft.com/office/drawing/2014/main" id="{E735E761-C80E-1E2F-E0F8-F21BCBC23ED1}"/>
              </a:ext>
            </a:extLst>
          </p:cNvPr>
          <p:cNvSpPr/>
          <p:nvPr/>
        </p:nvSpPr>
        <p:spPr>
          <a:xfrm>
            <a:off x="4200034" y="1976216"/>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Signe de multiplication 21">
            <a:extLst>
              <a:ext uri="{FF2B5EF4-FFF2-40B4-BE49-F238E27FC236}">
                <a16:creationId xmlns:a16="http://schemas.microsoft.com/office/drawing/2014/main" id="{75F36C38-EB13-C554-4C22-0362329DD5E8}"/>
              </a:ext>
            </a:extLst>
          </p:cNvPr>
          <p:cNvSpPr/>
          <p:nvPr/>
        </p:nvSpPr>
        <p:spPr>
          <a:xfrm>
            <a:off x="4214205" y="3064284"/>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Signe de multiplication 22">
            <a:extLst>
              <a:ext uri="{FF2B5EF4-FFF2-40B4-BE49-F238E27FC236}">
                <a16:creationId xmlns:a16="http://schemas.microsoft.com/office/drawing/2014/main" id="{A290C6AA-2A65-727D-2FFA-638ED911FFA7}"/>
              </a:ext>
            </a:extLst>
          </p:cNvPr>
          <p:cNvSpPr/>
          <p:nvPr/>
        </p:nvSpPr>
        <p:spPr>
          <a:xfrm>
            <a:off x="4217743" y="3227320"/>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Signe de multiplication 23">
            <a:extLst>
              <a:ext uri="{FF2B5EF4-FFF2-40B4-BE49-F238E27FC236}">
                <a16:creationId xmlns:a16="http://schemas.microsoft.com/office/drawing/2014/main" id="{C733D983-5239-9226-823D-5EAE998C4F0D}"/>
              </a:ext>
            </a:extLst>
          </p:cNvPr>
          <p:cNvSpPr/>
          <p:nvPr/>
        </p:nvSpPr>
        <p:spPr>
          <a:xfrm>
            <a:off x="4210662" y="341160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Signe de multiplication 24">
            <a:extLst>
              <a:ext uri="{FF2B5EF4-FFF2-40B4-BE49-F238E27FC236}">
                <a16:creationId xmlns:a16="http://schemas.microsoft.com/office/drawing/2014/main" id="{EB9B02BE-7412-2E0F-AE12-5B7366B1427B}"/>
              </a:ext>
            </a:extLst>
          </p:cNvPr>
          <p:cNvSpPr/>
          <p:nvPr/>
        </p:nvSpPr>
        <p:spPr>
          <a:xfrm>
            <a:off x="4224837" y="4903718"/>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Signe de multiplication 25">
            <a:extLst>
              <a:ext uri="{FF2B5EF4-FFF2-40B4-BE49-F238E27FC236}">
                <a16:creationId xmlns:a16="http://schemas.microsoft.com/office/drawing/2014/main" id="{5411AF74-0B13-26EA-9AD9-9DB3361E3A40}"/>
              </a:ext>
            </a:extLst>
          </p:cNvPr>
          <p:cNvSpPr/>
          <p:nvPr/>
        </p:nvSpPr>
        <p:spPr>
          <a:xfrm>
            <a:off x="4207115" y="5077380"/>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Signe de multiplication 26">
            <a:extLst>
              <a:ext uri="{FF2B5EF4-FFF2-40B4-BE49-F238E27FC236}">
                <a16:creationId xmlns:a16="http://schemas.microsoft.com/office/drawing/2014/main" id="{147CCAD9-6E55-02FB-7952-79C168BEEA81}"/>
              </a:ext>
            </a:extLst>
          </p:cNvPr>
          <p:cNvSpPr/>
          <p:nvPr/>
        </p:nvSpPr>
        <p:spPr>
          <a:xfrm>
            <a:off x="4200032" y="5995326"/>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EDFF21E0-F5F3-CF0E-B75F-70CAB3212B44}"/>
              </a:ext>
            </a:extLst>
          </p:cNvPr>
          <p:cNvPicPr>
            <a:picLocks noChangeAspect="1"/>
          </p:cNvPicPr>
          <p:nvPr/>
        </p:nvPicPr>
        <p:blipFill rotWithShape="1">
          <a:blip r:embed="rId4"/>
          <a:srcRect b="57344"/>
          <a:stretch/>
        </p:blipFill>
        <p:spPr>
          <a:xfrm>
            <a:off x="6096000" y="0"/>
            <a:ext cx="4825680" cy="2925352"/>
          </a:xfrm>
          <a:prstGeom prst="rect">
            <a:avLst/>
          </a:prstGeom>
        </p:spPr>
      </p:pic>
      <p:pic>
        <p:nvPicPr>
          <p:cNvPr id="3" name="Image 2">
            <a:extLst>
              <a:ext uri="{FF2B5EF4-FFF2-40B4-BE49-F238E27FC236}">
                <a16:creationId xmlns:a16="http://schemas.microsoft.com/office/drawing/2014/main" id="{E2E1EDD9-D05A-1706-5C26-BD97FD939E43}"/>
              </a:ext>
            </a:extLst>
          </p:cNvPr>
          <p:cNvPicPr>
            <a:picLocks noChangeAspect="1"/>
          </p:cNvPicPr>
          <p:nvPr/>
        </p:nvPicPr>
        <p:blipFill>
          <a:blip r:embed="rId5"/>
          <a:stretch>
            <a:fillRect/>
          </a:stretch>
        </p:blipFill>
        <p:spPr>
          <a:xfrm>
            <a:off x="9064256" y="4119489"/>
            <a:ext cx="3053014" cy="966867"/>
          </a:xfrm>
          <a:prstGeom prst="rect">
            <a:avLst/>
          </a:prstGeom>
        </p:spPr>
      </p:pic>
      <p:sp>
        <p:nvSpPr>
          <p:cNvPr id="6" name="ZoneTexte 5">
            <a:extLst>
              <a:ext uri="{FF2B5EF4-FFF2-40B4-BE49-F238E27FC236}">
                <a16:creationId xmlns:a16="http://schemas.microsoft.com/office/drawing/2014/main" id="{39693759-6E77-B470-3930-9D0B277E44D3}"/>
              </a:ext>
            </a:extLst>
          </p:cNvPr>
          <p:cNvSpPr txBox="1"/>
          <p:nvPr/>
        </p:nvSpPr>
        <p:spPr>
          <a:xfrm>
            <a:off x="6870357" y="1396314"/>
            <a:ext cx="3212757" cy="1323439"/>
          </a:xfrm>
          <a:prstGeom prst="rect">
            <a:avLst/>
          </a:prstGeom>
          <a:noFill/>
        </p:spPr>
        <p:txBody>
          <a:bodyPr wrap="square" rtlCol="0">
            <a:spAutoFit/>
          </a:bodyPr>
          <a:lstStyle/>
          <a:p>
            <a:r>
              <a:rPr lang="fr-FR" sz="1600" dirty="0"/>
              <a:t>Cases non cochées :</a:t>
            </a:r>
          </a:p>
          <a:p>
            <a:pPr marL="285750" indent="-285750">
              <a:buFontTx/>
              <a:buChar char="-"/>
            </a:pPr>
            <a:r>
              <a:rPr lang="fr-FR" sz="1600" dirty="0"/>
              <a:t>Non évaluable pour des raisons techniques</a:t>
            </a:r>
          </a:p>
          <a:p>
            <a:pPr marL="285750" indent="-285750">
              <a:buFontTx/>
              <a:buChar char="-"/>
            </a:pPr>
            <a:r>
              <a:rPr lang="fr-FR" sz="1600" dirty="0"/>
              <a:t>Non évaluable du fait du comportement de l’enfant </a:t>
            </a:r>
          </a:p>
        </p:txBody>
      </p:sp>
    </p:spTree>
    <p:extLst>
      <p:ext uri="{BB962C8B-B14F-4D97-AF65-F5344CB8AC3E}">
        <p14:creationId xmlns:p14="http://schemas.microsoft.com/office/powerpoint/2010/main" val="38093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21" grpId="0" animBg="1"/>
      <p:bldP spid="22"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F67AD-1553-17D5-FD16-0BA9162D8492}"/>
              </a:ext>
            </a:extLst>
          </p:cNvPr>
          <p:cNvSpPr>
            <a:spLocks noGrp="1"/>
          </p:cNvSpPr>
          <p:nvPr>
            <p:ph type="title"/>
          </p:nvPr>
        </p:nvSpPr>
        <p:spPr>
          <a:xfrm>
            <a:off x="838200" y="365126"/>
            <a:ext cx="10515600" cy="975160"/>
          </a:xfrm>
        </p:spPr>
        <p:txBody>
          <a:bodyPr>
            <a:normAutofit/>
          </a:bodyPr>
          <a:lstStyle/>
          <a:p>
            <a:r>
              <a:rPr lang="fr-FR" dirty="0">
                <a:solidFill>
                  <a:srgbClr val="EB6608"/>
                </a:solidFill>
              </a:rPr>
              <a:t>Mohamed</a:t>
            </a:r>
            <a:r>
              <a:rPr lang="fr-FR" dirty="0">
                <a:latin typeface="Century Gothic" panose="020B0502020202020204" pitchFamily="34" charset="0"/>
              </a:rPr>
              <a:t> </a:t>
            </a:r>
            <a:r>
              <a:rPr lang="fr-FR" dirty="0" err="1">
                <a:solidFill>
                  <a:srgbClr val="EB6608"/>
                </a:solidFill>
              </a:rPr>
              <a:t>Adénane</a:t>
            </a:r>
            <a:r>
              <a:rPr lang="fr-FR" dirty="0">
                <a:solidFill>
                  <a:srgbClr val="EB6608"/>
                </a:solidFill>
              </a:rPr>
              <a:t>, 5 ans 5 mois</a:t>
            </a:r>
          </a:p>
        </p:txBody>
      </p:sp>
      <p:sp>
        <p:nvSpPr>
          <p:cNvPr id="3" name="Espace réservé du contenu 2">
            <a:extLst>
              <a:ext uri="{FF2B5EF4-FFF2-40B4-BE49-F238E27FC236}">
                <a16:creationId xmlns:a16="http://schemas.microsoft.com/office/drawing/2014/main" id="{5E10D8B4-08AC-DA68-EE36-9FB48ABDA2EA}"/>
              </a:ext>
            </a:extLst>
          </p:cNvPr>
          <p:cNvSpPr>
            <a:spLocks noGrp="1"/>
          </p:cNvSpPr>
          <p:nvPr>
            <p:ph idx="1"/>
          </p:nvPr>
        </p:nvSpPr>
        <p:spPr>
          <a:xfrm>
            <a:off x="838200" y="2404997"/>
            <a:ext cx="10515600" cy="3771966"/>
          </a:xfrm>
        </p:spPr>
        <p:txBody>
          <a:bodyPr>
            <a:normAutofit/>
          </a:bodyPr>
          <a:lstStyle/>
          <a:p>
            <a:pPr>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Les parents consultent le médecin pédiatre pour des difficultés à l’école et à la maison.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Des difficultés </a:t>
            </a:r>
            <a:r>
              <a:rPr lang="fr-FR" sz="2000" dirty="0">
                <a:latin typeface="Century Gothic" panose="020B0502020202020204" pitchFamily="34" charset="0"/>
                <a:ea typeface="Calibri" panose="020F0502020204030204" pitchFamily="34" charset="0"/>
                <a:cs typeface="Times New Roman" panose="02020603050405020304" pitchFamily="18" charset="0"/>
              </a:rPr>
              <a:t>scolaires sont rencontrées : l’</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AESH est demandé par école.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Les parents rapportent une bonne compréhension mais de la lenteur. </a:t>
            </a:r>
            <a:r>
              <a:rPr lang="fr-FR" sz="2000" dirty="0">
                <a:latin typeface="Century Gothic" panose="020B0502020202020204" pitchFamily="34" charset="0"/>
                <a:ea typeface="Calibri" panose="020F0502020204030204" pitchFamily="34" charset="0"/>
                <a:cs typeface="Times New Roman" panose="02020603050405020304" pitchFamily="18" charset="0"/>
              </a:rPr>
              <a:t>Ce qui inquiète surtout les parents c’est le fait que ce soit un </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enfant « nerveux » avec des crises, qui mange très peu et peu diversifié. </a:t>
            </a:r>
          </a:p>
          <a:p>
            <a:pPr marL="0" indent="0">
              <a:buNone/>
            </a:pPr>
            <a:endParaRPr lang="fr-FR" dirty="0"/>
          </a:p>
        </p:txBody>
      </p:sp>
      <p:sp>
        <p:nvSpPr>
          <p:cNvPr id="4" name="ZoneTexte 3">
            <a:extLst>
              <a:ext uri="{FF2B5EF4-FFF2-40B4-BE49-F238E27FC236}">
                <a16:creationId xmlns:a16="http://schemas.microsoft.com/office/drawing/2014/main" id="{7ADD76BB-9F02-6661-4D13-2BCAFC294416}"/>
              </a:ext>
            </a:extLst>
          </p:cNvPr>
          <p:cNvSpPr txBox="1"/>
          <p:nvPr/>
        </p:nvSpPr>
        <p:spPr>
          <a:xfrm>
            <a:off x="9794309" y="1155620"/>
            <a:ext cx="3118981" cy="369332"/>
          </a:xfrm>
          <a:prstGeom prst="rect">
            <a:avLst/>
          </a:prstGeom>
          <a:noFill/>
        </p:spPr>
        <p:txBody>
          <a:bodyPr wrap="square" rtlCol="0">
            <a:spAutoFit/>
          </a:bodyPr>
          <a:lstStyle/>
          <a:p>
            <a:r>
              <a:rPr lang="fr-FR" sz="1800" dirty="0">
                <a:latin typeface="Century Gothic" panose="020B0502020202020204" pitchFamily="34" charset="0"/>
              </a:rPr>
              <a:t>Novembre 2020</a:t>
            </a:r>
            <a:endParaRPr lang="fr-FR" dirty="0"/>
          </a:p>
        </p:txBody>
      </p:sp>
    </p:spTree>
    <p:extLst>
      <p:ext uri="{BB962C8B-B14F-4D97-AF65-F5344CB8AC3E}">
        <p14:creationId xmlns:p14="http://schemas.microsoft.com/office/powerpoint/2010/main" val="296764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3BB735F-B267-1034-C271-699C6BF5C391}"/>
              </a:ext>
            </a:extLst>
          </p:cNvPr>
          <p:cNvPicPr>
            <a:picLocks noChangeAspect="1"/>
          </p:cNvPicPr>
          <p:nvPr/>
        </p:nvPicPr>
        <p:blipFill>
          <a:blip r:embed="rId3"/>
          <a:stretch>
            <a:fillRect/>
          </a:stretch>
        </p:blipFill>
        <p:spPr>
          <a:xfrm>
            <a:off x="1101403" y="0"/>
            <a:ext cx="4824068" cy="6858000"/>
          </a:xfrm>
          <a:prstGeom prst="rect">
            <a:avLst/>
          </a:prstGeom>
        </p:spPr>
      </p:pic>
      <p:pic>
        <p:nvPicPr>
          <p:cNvPr id="7" name="Image 6">
            <a:extLst>
              <a:ext uri="{FF2B5EF4-FFF2-40B4-BE49-F238E27FC236}">
                <a16:creationId xmlns:a16="http://schemas.microsoft.com/office/drawing/2014/main" id="{CC199C38-2713-D687-4B9F-ACB34C8357CD}"/>
              </a:ext>
            </a:extLst>
          </p:cNvPr>
          <p:cNvPicPr>
            <a:picLocks noChangeAspect="1"/>
          </p:cNvPicPr>
          <p:nvPr/>
        </p:nvPicPr>
        <p:blipFill>
          <a:blip r:embed="rId4"/>
          <a:stretch>
            <a:fillRect/>
          </a:stretch>
        </p:blipFill>
        <p:spPr>
          <a:xfrm>
            <a:off x="6544519" y="0"/>
            <a:ext cx="4809281" cy="6858000"/>
          </a:xfrm>
          <a:prstGeom prst="rect">
            <a:avLst/>
          </a:prstGeom>
        </p:spPr>
      </p:pic>
    </p:spTree>
    <p:extLst>
      <p:ext uri="{BB962C8B-B14F-4D97-AF65-F5344CB8AC3E}">
        <p14:creationId xmlns:p14="http://schemas.microsoft.com/office/powerpoint/2010/main" val="249190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EC92F02-4F69-0355-C047-F13B80995E3C}"/>
              </a:ext>
            </a:extLst>
          </p:cNvPr>
          <p:cNvPicPr>
            <a:picLocks noChangeAspect="1"/>
          </p:cNvPicPr>
          <p:nvPr/>
        </p:nvPicPr>
        <p:blipFill>
          <a:blip r:embed="rId3"/>
          <a:stretch>
            <a:fillRect/>
          </a:stretch>
        </p:blipFill>
        <p:spPr>
          <a:xfrm>
            <a:off x="963494" y="15942"/>
            <a:ext cx="4820541" cy="6842058"/>
          </a:xfrm>
          <a:prstGeom prst="rect">
            <a:avLst/>
          </a:prstGeom>
        </p:spPr>
      </p:pic>
      <p:pic>
        <p:nvPicPr>
          <p:cNvPr id="9" name="Image 8">
            <a:extLst>
              <a:ext uri="{FF2B5EF4-FFF2-40B4-BE49-F238E27FC236}">
                <a16:creationId xmlns:a16="http://schemas.microsoft.com/office/drawing/2014/main" id="{A533601D-39FF-14B9-AEAE-9152B3945DB5}"/>
              </a:ext>
            </a:extLst>
          </p:cNvPr>
          <p:cNvPicPr>
            <a:picLocks noChangeAspect="1"/>
          </p:cNvPicPr>
          <p:nvPr/>
        </p:nvPicPr>
        <p:blipFill>
          <a:blip r:embed="rId4"/>
          <a:stretch>
            <a:fillRect/>
          </a:stretch>
        </p:blipFill>
        <p:spPr>
          <a:xfrm>
            <a:off x="6517862" y="0"/>
            <a:ext cx="4866409" cy="6858000"/>
          </a:xfrm>
          <a:prstGeom prst="rect">
            <a:avLst/>
          </a:prstGeom>
        </p:spPr>
      </p:pic>
      <p:sp>
        <p:nvSpPr>
          <p:cNvPr id="11" name="ZoneTexte 10">
            <a:extLst>
              <a:ext uri="{FF2B5EF4-FFF2-40B4-BE49-F238E27FC236}">
                <a16:creationId xmlns:a16="http://schemas.microsoft.com/office/drawing/2014/main" id="{3332E4F3-5369-D807-5108-21F88D13718A}"/>
              </a:ext>
            </a:extLst>
          </p:cNvPr>
          <p:cNvSpPr txBox="1"/>
          <p:nvPr/>
        </p:nvSpPr>
        <p:spPr>
          <a:xfrm>
            <a:off x="7070651" y="2916936"/>
            <a:ext cx="3923413" cy="769441"/>
          </a:xfrm>
          <a:prstGeom prst="rect">
            <a:avLst/>
          </a:prstGeom>
          <a:noFill/>
        </p:spPr>
        <p:txBody>
          <a:bodyPr wrap="square" rtlCol="0">
            <a:spAutoFit/>
          </a:bodyPr>
          <a:lstStyle/>
          <a:p>
            <a:r>
              <a:rPr lang="fr-FR" sz="1100" dirty="0">
                <a:latin typeface="Century Gothic" panose="020B0502020202020204" pitchFamily="34" charset="0"/>
              </a:rPr>
              <a:t>Une sœur en ULIS + SESSAD</a:t>
            </a:r>
          </a:p>
          <a:p>
            <a:r>
              <a:rPr lang="fr-FR" sz="1100" dirty="0">
                <a:latin typeface="Century Gothic" panose="020B0502020202020204" pitchFamily="34" charset="0"/>
              </a:rPr>
              <a:t>Ictère néonatal sévère</a:t>
            </a:r>
          </a:p>
          <a:p>
            <a:r>
              <a:rPr lang="fr-FR" sz="1100" dirty="0">
                <a:latin typeface="Century Gothic" panose="020B0502020202020204" pitchFamily="34" charset="0"/>
              </a:rPr>
              <a:t>Anomalies sommeil et alimentation</a:t>
            </a:r>
          </a:p>
          <a:p>
            <a:r>
              <a:rPr lang="fr-FR" sz="1100" dirty="0">
                <a:latin typeface="Century Gothic" panose="020B0502020202020204" pitchFamily="34" charset="0"/>
              </a:rPr>
              <a:t>Retard dans les acquisitions neurodéveloppementales</a:t>
            </a:r>
          </a:p>
        </p:txBody>
      </p:sp>
    </p:spTree>
    <p:extLst>
      <p:ext uri="{BB962C8B-B14F-4D97-AF65-F5344CB8AC3E}">
        <p14:creationId xmlns:p14="http://schemas.microsoft.com/office/powerpoint/2010/main" val="279263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5B704A5-C5BE-D95D-09C1-18E56FB1D441}"/>
              </a:ext>
            </a:extLst>
          </p:cNvPr>
          <p:cNvPicPr>
            <a:picLocks noChangeAspect="1"/>
          </p:cNvPicPr>
          <p:nvPr/>
        </p:nvPicPr>
        <p:blipFill>
          <a:blip r:embed="rId3"/>
          <a:stretch>
            <a:fillRect/>
          </a:stretch>
        </p:blipFill>
        <p:spPr>
          <a:xfrm>
            <a:off x="1413450" y="0"/>
            <a:ext cx="4820541" cy="6858000"/>
          </a:xfrm>
          <a:prstGeom prst="rect">
            <a:avLst/>
          </a:prstGeom>
        </p:spPr>
      </p:pic>
      <p:pic>
        <p:nvPicPr>
          <p:cNvPr id="3" name="Image 2">
            <a:extLst>
              <a:ext uri="{FF2B5EF4-FFF2-40B4-BE49-F238E27FC236}">
                <a16:creationId xmlns:a16="http://schemas.microsoft.com/office/drawing/2014/main" id="{17389D78-028C-29FC-6860-BE7C08C2AEA4}"/>
              </a:ext>
            </a:extLst>
          </p:cNvPr>
          <p:cNvPicPr>
            <a:picLocks noChangeAspect="1"/>
          </p:cNvPicPr>
          <p:nvPr/>
        </p:nvPicPr>
        <p:blipFill>
          <a:blip r:embed="rId4"/>
          <a:stretch>
            <a:fillRect/>
          </a:stretch>
        </p:blipFill>
        <p:spPr>
          <a:xfrm>
            <a:off x="6235860" y="0"/>
            <a:ext cx="4836877" cy="6858000"/>
          </a:xfrm>
          <a:prstGeom prst="rect">
            <a:avLst/>
          </a:prstGeom>
        </p:spPr>
      </p:pic>
      <p:sp>
        <p:nvSpPr>
          <p:cNvPr id="5" name="Signe de multiplication 4">
            <a:extLst>
              <a:ext uri="{FF2B5EF4-FFF2-40B4-BE49-F238E27FC236}">
                <a16:creationId xmlns:a16="http://schemas.microsoft.com/office/drawing/2014/main" id="{F86A49D2-0418-FC1E-7B01-E3140A981389}"/>
              </a:ext>
            </a:extLst>
          </p:cNvPr>
          <p:cNvSpPr/>
          <p:nvPr/>
        </p:nvSpPr>
        <p:spPr>
          <a:xfrm>
            <a:off x="8454644" y="4489446"/>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igne de multiplication 5">
            <a:extLst>
              <a:ext uri="{FF2B5EF4-FFF2-40B4-BE49-F238E27FC236}">
                <a16:creationId xmlns:a16="http://schemas.microsoft.com/office/drawing/2014/main" id="{F3CDEAFF-C96B-B7F7-B073-67E62D4E102E}"/>
              </a:ext>
            </a:extLst>
          </p:cNvPr>
          <p:cNvSpPr/>
          <p:nvPr/>
        </p:nvSpPr>
        <p:spPr>
          <a:xfrm>
            <a:off x="6793050" y="4289486"/>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Signe de multiplication 6">
            <a:extLst>
              <a:ext uri="{FF2B5EF4-FFF2-40B4-BE49-F238E27FC236}">
                <a16:creationId xmlns:a16="http://schemas.microsoft.com/office/drawing/2014/main" id="{7D1829AF-9AAE-B8FB-E15D-04B76C751AF4}"/>
              </a:ext>
            </a:extLst>
          </p:cNvPr>
          <p:cNvSpPr/>
          <p:nvPr/>
        </p:nvSpPr>
        <p:spPr>
          <a:xfrm>
            <a:off x="6793049" y="4448974"/>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Signe de multiplication 10">
            <a:extLst>
              <a:ext uri="{FF2B5EF4-FFF2-40B4-BE49-F238E27FC236}">
                <a16:creationId xmlns:a16="http://schemas.microsoft.com/office/drawing/2014/main" id="{6FF751A4-EA6F-A719-E0B2-C36A6D09A3B6}"/>
              </a:ext>
            </a:extLst>
          </p:cNvPr>
          <p:cNvSpPr/>
          <p:nvPr/>
        </p:nvSpPr>
        <p:spPr>
          <a:xfrm>
            <a:off x="8458185" y="4748176"/>
            <a:ext cx="265813" cy="318977"/>
          </a:xfrm>
          <a:prstGeom prst="mathMultiply">
            <a:avLst>
              <a:gd name="adj1" fmla="val 840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48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4FF793CE-ECF6-3998-CBBA-B19F75AA8F7E}"/>
              </a:ext>
            </a:extLst>
          </p:cNvPr>
          <p:cNvPicPr>
            <a:picLocks noChangeAspect="1"/>
          </p:cNvPicPr>
          <p:nvPr/>
        </p:nvPicPr>
        <p:blipFill>
          <a:blip r:embed="rId2"/>
          <a:stretch>
            <a:fillRect/>
          </a:stretch>
        </p:blipFill>
        <p:spPr>
          <a:xfrm>
            <a:off x="132691" y="0"/>
            <a:ext cx="4813005" cy="6848613"/>
          </a:xfrm>
          <a:prstGeom prst="rect">
            <a:avLst/>
          </a:prstGeom>
        </p:spPr>
      </p:pic>
      <p:pic>
        <p:nvPicPr>
          <p:cNvPr id="16" name="Image 15">
            <a:extLst>
              <a:ext uri="{FF2B5EF4-FFF2-40B4-BE49-F238E27FC236}">
                <a16:creationId xmlns:a16="http://schemas.microsoft.com/office/drawing/2014/main" id="{0FF31E1B-B664-9EE6-674C-6272E5B01E0B}"/>
              </a:ext>
            </a:extLst>
          </p:cNvPr>
          <p:cNvPicPr>
            <a:picLocks noChangeAspect="1"/>
          </p:cNvPicPr>
          <p:nvPr/>
        </p:nvPicPr>
        <p:blipFill>
          <a:blip r:embed="rId3"/>
          <a:stretch>
            <a:fillRect/>
          </a:stretch>
        </p:blipFill>
        <p:spPr>
          <a:xfrm>
            <a:off x="4945696" y="9387"/>
            <a:ext cx="4813005" cy="6848612"/>
          </a:xfrm>
          <a:prstGeom prst="rect">
            <a:avLst/>
          </a:prstGeom>
        </p:spPr>
      </p:pic>
      <p:pic>
        <p:nvPicPr>
          <p:cNvPr id="7" name="Graphique 6" descr="Avertissement contour">
            <a:extLst>
              <a:ext uri="{FF2B5EF4-FFF2-40B4-BE49-F238E27FC236}">
                <a16:creationId xmlns:a16="http://schemas.microsoft.com/office/drawing/2014/main" id="{10A9C9CE-ACBE-CA12-7BB8-BE37B8D0FF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8018" y="1258891"/>
            <a:ext cx="914400" cy="914400"/>
          </a:xfrm>
          <a:prstGeom prst="rect">
            <a:avLst/>
          </a:prstGeom>
        </p:spPr>
      </p:pic>
      <p:sp>
        <p:nvSpPr>
          <p:cNvPr id="2" name="Titre 1">
            <a:extLst>
              <a:ext uri="{FF2B5EF4-FFF2-40B4-BE49-F238E27FC236}">
                <a16:creationId xmlns:a16="http://schemas.microsoft.com/office/drawing/2014/main" id="{F1EE0F28-6329-088F-D71B-776D90088618}"/>
              </a:ext>
            </a:extLst>
          </p:cNvPr>
          <p:cNvSpPr>
            <a:spLocks noGrp="1"/>
          </p:cNvSpPr>
          <p:nvPr>
            <p:ph type="title"/>
          </p:nvPr>
        </p:nvSpPr>
        <p:spPr>
          <a:xfrm rot="20153253">
            <a:off x="9402450" y="2333162"/>
            <a:ext cx="3629821" cy="1325563"/>
          </a:xfrm>
        </p:spPr>
        <p:txBody>
          <a:bodyPr>
            <a:noAutofit/>
          </a:bodyPr>
          <a:lstStyle/>
          <a:p>
            <a:r>
              <a:rPr lang="fr-FR" sz="2400" dirty="0">
                <a:latin typeface="Century Gothic" panose="020B0502020202020204" pitchFamily="34" charset="0"/>
              </a:rPr>
              <a:t>Ne pas oublier de</a:t>
            </a:r>
            <a:br>
              <a:rPr lang="fr-FR" sz="2400" dirty="0">
                <a:latin typeface="Century Gothic" panose="020B0502020202020204" pitchFamily="34" charset="0"/>
              </a:rPr>
            </a:br>
            <a:r>
              <a:rPr lang="fr-FR" sz="2400" dirty="0">
                <a:latin typeface="Century Gothic" panose="020B0502020202020204" pitchFamily="34" charset="0"/>
              </a:rPr>
              <a:t>remplir et signer…</a:t>
            </a:r>
          </a:p>
        </p:txBody>
      </p:sp>
    </p:spTree>
    <p:extLst>
      <p:ext uri="{BB962C8B-B14F-4D97-AF65-F5344CB8AC3E}">
        <p14:creationId xmlns:p14="http://schemas.microsoft.com/office/powerpoint/2010/main" val="414034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655556-8DFE-EDF6-8029-6D72110FF1EF}"/>
              </a:ext>
            </a:extLst>
          </p:cNvPr>
          <p:cNvSpPr>
            <a:spLocks noGrp="1"/>
          </p:cNvSpPr>
          <p:nvPr>
            <p:ph idx="1"/>
          </p:nvPr>
        </p:nvSpPr>
        <p:spPr>
          <a:xfrm>
            <a:off x="501041" y="1860698"/>
            <a:ext cx="11210795" cy="4316265"/>
          </a:xfrm>
        </p:spPr>
        <p:txBody>
          <a:bodyPr>
            <a:normAutofit/>
          </a:bodyPr>
          <a:lstStyle/>
          <a:p>
            <a:pPr algn="just"/>
            <a:r>
              <a:rPr lang="fr-FR" sz="2400" dirty="0">
                <a:latin typeface="Century Gothic" panose="020B0502020202020204" pitchFamily="34" charset="0"/>
              </a:rPr>
              <a:t>Le médecin confirme à la famille que l’enfant pourrait relever de la PCO pour faire les bilans complémentaires ou de professionnels en libéral (libre choix). </a:t>
            </a:r>
          </a:p>
          <a:p>
            <a:pPr algn="just"/>
            <a:endParaRPr lang="fr-FR" sz="2400" dirty="0">
              <a:latin typeface="Century Gothic" panose="020B0502020202020204" pitchFamily="34" charset="0"/>
            </a:endParaRPr>
          </a:p>
          <a:p>
            <a:pPr algn="just"/>
            <a:r>
              <a:rPr lang="fr-FR" sz="2400" dirty="0">
                <a:latin typeface="Century Gothic" panose="020B0502020202020204" pitchFamily="34" charset="0"/>
              </a:rPr>
              <a:t>Il devra donner la plaquette explicative de la PCO.</a:t>
            </a:r>
          </a:p>
          <a:p>
            <a:pPr algn="just"/>
            <a:endParaRPr lang="fr-FR" sz="2400" dirty="0">
              <a:latin typeface="Century Gothic" panose="020B0502020202020204" pitchFamily="34" charset="0"/>
            </a:endParaRPr>
          </a:p>
          <a:p>
            <a:pPr algn="just"/>
            <a:r>
              <a:rPr lang="fr-FR" sz="2400" dirty="0">
                <a:latin typeface="Century Gothic" panose="020B0502020202020204" pitchFamily="34" charset="0"/>
              </a:rPr>
              <a:t>Le médecin envoie le dossier complet à la PCO si la famille est d’accord.</a:t>
            </a:r>
          </a:p>
        </p:txBody>
      </p:sp>
    </p:spTree>
    <p:extLst>
      <p:ext uri="{BB962C8B-B14F-4D97-AF65-F5344CB8AC3E}">
        <p14:creationId xmlns:p14="http://schemas.microsoft.com/office/powerpoint/2010/main" val="2663299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91786-431B-D07B-3987-E8F7BF1C55B9}"/>
              </a:ext>
            </a:extLst>
          </p:cNvPr>
          <p:cNvSpPr>
            <a:spLocks noGrp="1"/>
          </p:cNvSpPr>
          <p:nvPr>
            <p:ph type="title"/>
          </p:nvPr>
        </p:nvSpPr>
        <p:spPr/>
        <p:txBody>
          <a:bodyPr/>
          <a:lstStyle/>
          <a:p>
            <a:r>
              <a:rPr lang="fr-FR" dirty="0">
                <a:solidFill>
                  <a:srgbClr val="EB6608"/>
                </a:solidFill>
                <a:latin typeface="Century Gothic" panose="020B0502020202020204" pitchFamily="34" charset="0"/>
              </a:rPr>
              <a:t>Proposition de consultation de suivi</a:t>
            </a:r>
          </a:p>
        </p:txBody>
      </p:sp>
      <p:sp>
        <p:nvSpPr>
          <p:cNvPr id="3" name="Espace réservé du contenu 2">
            <a:extLst>
              <a:ext uri="{FF2B5EF4-FFF2-40B4-BE49-F238E27FC236}">
                <a16:creationId xmlns:a16="http://schemas.microsoft.com/office/drawing/2014/main" id="{11E2401B-BE81-8EC3-FBC4-8C6A3C22FF73}"/>
              </a:ext>
            </a:extLst>
          </p:cNvPr>
          <p:cNvSpPr>
            <a:spLocks noGrp="1"/>
          </p:cNvSpPr>
          <p:nvPr>
            <p:ph idx="1"/>
          </p:nvPr>
        </p:nvSpPr>
        <p:spPr>
          <a:xfrm>
            <a:off x="838200" y="2317315"/>
            <a:ext cx="10515600" cy="3859648"/>
          </a:xfrm>
        </p:spPr>
        <p:txBody>
          <a:bodyPr/>
          <a:lstStyle/>
          <a:p>
            <a:pPr marL="0" indent="0" algn="just">
              <a:buNone/>
            </a:pPr>
            <a:r>
              <a:rPr lang="fr-FR" dirty="0">
                <a:latin typeface="Century Gothic" panose="020B0502020202020204" pitchFamily="34" charset="0"/>
              </a:rPr>
              <a:t>Proposer aux parents de reprendre RDV quand les bilans seront effectués pour faire une synthèse et discuter des PEC.</a:t>
            </a:r>
          </a:p>
        </p:txBody>
      </p:sp>
    </p:spTree>
    <p:extLst>
      <p:ext uri="{BB962C8B-B14F-4D97-AF65-F5344CB8AC3E}">
        <p14:creationId xmlns:p14="http://schemas.microsoft.com/office/powerpoint/2010/main" val="130338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6EAFF-C721-06FC-63E6-FA31F1109BB3}"/>
              </a:ext>
            </a:extLst>
          </p:cNvPr>
          <p:cNvSpPr>
            <a:spLocks noGrp="1"/>
          </p:cNvSpPr>
          <p:nvPr>
            <p:ph type="title"/>
          </p:nvPr>
        </p:nvSpPr>
        <p:spPr>
          <a:xfrm>
            <a:off x="0" y="2482023"/>
            <a:ext cx="12192000" cy="1325563"/>
          </a:xfrm>
        </p:spPr>
        <p:txBody>
          <a:bodyPr/>
          <a:lstStyle/>
          <a:p>
            <a:pPr algn="ctr"/>
            <a:r>
              <a:rPr lang="fr-FR" dirty="0">
                <a:solidFill>
                  <a:srgbClr val="EB6608"/>
                </a:solidFill>
              </a:rPr>
              <a:t>Chemin clinique</a:t>
            </a:r>
            <a:endParaRPr lang="fr-FR" dirty="0"/>
          </a:p>
        </p:txBody>
      </p:sp>
    </p:spTree>
    <p:extLst>
      <p:ext uri="{BB962C8B-B14F-4D97-AF65-F5344CB8AC3E}">
        <p14:creationId xmlns:p14="http://schemas.microsoft.com/office/powerpoint/2010/main" val="1086213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2D938-F71C-7C87-629F-BC8890846450}"/>
              </a:ext>
            </a:extLst>
          </p:cNvPr>
          <p:cNvSpPr>
            <a:spLocks noGrp="1"/>
          </p:cNvSpPr>
          <p:nvPr>
            <p:ph type="title"/>
          </p:nvPr>
        </p:nvSpPr>
        <p:spPr/>
        <p:txBody>
          <a:bodyPr/>
          <a:lstStyle/>
          <a:p>
            <a:r>
              <a:rPr lang="fr-FR" dirty="0">
                <a:solidFill>
                  <a:srgbClr val="EB6608"/>
                </a:solidFill>
                <a:latin typeface="Century Gothic" panose="020B0502020202020204" pitchFamily="34" charset="0"/>
              </a:rPr>
              <a:t>Définition</a:t>
            </a:r>
          </a:p>
        </p:txBody>
      </p:sp>
      <p:sp>
        <p:nvSpPr>
          <p:cNvPr id="3" name="Espace réservé du contenu 2">
            <a:extLst>
              <a:ext uri="{FF2B5EF4-FFF2-40B4-BE49-F238E27FC236}">
                <a16:creationId xmlns:a16="http://schemas.microsoft.com/office/drawing/2014/main" id="{E636C427-5CB0-0D5C-71CD-85DA0E2B8CE6}"/>
              </a:ext>
            </a:extLst>
          </p:cNvPr>
          <p:cNvSpPr>
            <a:spLocks noGrp="1"/>
          </p:cNvSpPr>
          <p:nvPr>
            <p:ph idx="1"/>
          </p:nvPr>
        </p:nvSpPr>
        <p:spPr/>
        <p:txBody>
          <a:bodyPr>
            <a:normAutofit fontScale="92500"/>
          </a:bodyPr>
          <a:lstStyle/>
          <a:p>
            <a:r>
              <a:rPr lang="fr-FR" dirty="0">
                <a:latin typeface="Century Gothic" panose="020B0502020202020204" pitchFamily="34" charset="0"/>
              </a:rPr>
              <a:t>Pour une pathologie donnée, tous les éléments du processus de prise en charge constituant le parcours du patient.</a:t>
            </a:r>
          </a:p>
          <a:p>
            <a:endParaRPr lang="fr-FR" dirty="0">
              <a:latin typeface="Century Gothic" panose="020B0502020202020204" pitchFamily="34" charset="0"/>
            </a:endParaRPr>
          </a:p>
          <a:p>
            <a:r>
              <a:rPr lang="fr-FR" dirty="0">
                <a:latin typeface="Century Gothic" panose="020B0502020202020204" pitchFamily="34" charset="0"/>
              </a:rPr>
              <a:t>Document à intégrer au dossier du patient.</a:t>
            </a:r>
          </a:p>
          <a:p>
            <a:endParaRPr lang="fr-FR" dirty="0">
              <a:latin typeface="Century Gothic" panose="020B0502020202020204" pitchFamily="34" charset="0"/>
            </a:endParaRPr>
          </a:p>
          <a:p>
            <a:r>
              <a:rPr lang="fr-FR" dirty="0">
                <a:latin typeface="Century Gothic" panose="020B0502020202020204" pitchFamily="34" charset="0"/>
              </a:rPr>
              <a:t>Représente l’enchainement des actions réalisées par les professionnels au cours de la prise en charge du patient.</a:t>
            </a:r>
          </a:p>
          <a:p>
            <a:endParaRPr lang="fr-FR" dirty="0"/>
          </a:p>
          <a:p>
            <a:pPr marL="0" indent="0">
              <a:buNone/>
            </a:pPr>
            <a:r>
              <a:rPr lang="fr-FR" dirty="0">
                <a:latin typeface="Century Gothic" panose="020B0502020202020204" pitchFamily="34" charset="0"/>
                <a:sym typeface="Wingdings" panose="05000000000000000000" pitchFamily="2" charset="2"/>
              </a:rPr>
              <a:t> outil d’organisation et de planification de la prise en charge</a:t>
            </a:r>
            <a:endParaRPr lang="fr-FR" dirty="0">
              <a:latin typeface="Century Gothic" panose="020B0502020202020204" pitchFamily="34" charset="0"/>
            </a:endParaRPr>
          </a:p>
        </p:txBody>
      </p:sp>
    </p:spTree>
    <p:extLst>
      <p:ext uri="{BB962C8B-B14F-4D97-AF65-F5344CB8AC3E}">
        <p14:creationId xmlns:p14="http://schemas.microsoft.com/office/powerpoint/2010/main" val="545406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7772FE3-D5ED-7F09-0313-452157F9D02D}"/>
              </a:ext>
            </a:extLst>
          </p:cNvPr>
          <p:cNvSpPr txBox="1"/>
          <p:nvPr/>
        </p:nvSpPr>
        <p:spPr>
          <a:xfrm>
            <a:off x="395869" y="2976704"/>
            <a:ext cx="2665142" cy="646331"/>
          </a:xfrm>
          <a:prstGeom prst="rect">
            <a:avLst/>
          </a:prstGeom>
          <a:noFill/>
        </p:spPr>
        <p:txBody>
          <a:bodyPr wrap="square" rtlCol="0">
            <a:spAutoFit/>
          </a:bodyPr>
          <a:lstStyle/>
          <a:p>
            <a:r>
              <a:rPr lang="fr-FR" dirty="0">
                <a:solidFill>
                  <a:srgbClr val="EB6608"/>
                </a:solidFill>
                <a:latin typeface="Century Gothic" panose="020B0502020202020204" pitchFamily="34" charset="0"/>
                <a:ea typeface="+mj-ea"/>
                <a:cs typeface="+mj-cs"/>
              </a:rPr>
              <a:t>Exemple 1 de trame pour un TND</a:t>
            </a:r>
          </a:p>
        </p:txBody>
      </p:sp>
      <p:pic>
        <p:nvPicPr>
          <p:cNvPr id="3" name="Image 2">
            <a:extLst>
              <a:ext uri="{FF2B5EF4-FFF2-40B4-BE49-F238E27FC236}">
                <a16:creationId xmlns:a16="http://schemas.microsoft.com/office/drawing/2014/main" id="{204213F2-BA04-0D27-B239-FB6DD723CDC2}"/>
              </a:ext>
            </a:extLst>
          </p:cNvPr>
          <p:cNvPicPr>
            <a:picLocks noChangeAspect="1"/>
          </p:cNvPicPr>
          <p:nvPr/>
        </p:nvPicPr>
        <p:blipFill>
          <a:blip r:embed="rId3"/>
          <a:stretch>
            <a:fillRect/>
          </a:stretch>
        </p:blipFill>
        <p:spPr>
          <a:xfrm>
            <a:off x="3699945" y="0"/>
            <a:ext cx="4792110" cy="6858000"/>
          </a:xfrm>
          <a:prstGeom prst="rect">
            <a:avLst/>
          </a:prstGeom>
        </p:spPr>
      </p:pic>
    </p:spTree>
    <p:extLst>
      <p:ext uri="{BB962C8B-B14F-4D97-AF65-F5344CB8AC3E}">
        <p14:creationId xmlns:p14="http://schemas.microsoft.com/office/powerpoint/2010/main" val="4207164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1EEFE21-687F-9C76-9242-7684DCCBDA7F}"/>
              </a:ext>
            </a:extLst>
          </p:cNvPr>
          <p:cNvSpPr txBox="1"/>
          <p:nvPr/>
        </p:nvSpPr>
        <p:spPr>
          <a:xfrm>
            <a:off x="175382" y="2976704"/>
            <a:ext cx="1769328" cy="923330"/>
          </a:xfrm>
          <a:prstGeom prst="rect">
            <a:avLst/>
          </a:prstGeom>
          <a:noFill/>
        </p:spPr>
        <p:txBody>
          <a:bodyPr wrap="square" rtlCol="0">
            <a:spAutoFit/>
          </a:bodyPr>
          <a:lstStyle/>
          <a:p>
            <a:r>
              <a:rPr lang="fr-FR" dirty="0">
                <a:solidFill>
                  <a:srgbClr val="EB6608"/>
                </a:solidFill>
                <a:latin typeface="Century Gothic" panose="020B0502020202020204" pitchFamily="34" charset="0"/>
                <a:ea typeface="+mj-ea"/>
                <a:cs typeface="+mj-cs"/>
              </a:rPr>
              <a:t>Exemple 2 de trame pour un TND</a:t>
            </a:r>
          </a:p>
        </p:txBody>
      </p:sp>
      <p:pic>
        <p:nvPicPr>
          <p:cNvPr id="6" name="Image 5">
            <a:extLst>
              <a:ext uri="{FF2B5EF4-FFF2-40B4-BE49-F238E27FC236}">
                <a16:creationId xmlns:a16="http://schemas.microsoft.com/office/drawing/2014/main" id="{58ABC5E7-D6C4-A091-FC69-1C48D6F24DEA}"/>
              </a:ext>
            </a:extLst>
          </p:cNvPr>
          <p:cNvPicPr>
            <a:picLocks noChangeAspect="1"/>
          </p:cNvPicPr>
          <p:nvPr/>
        </p:nvPicPr>
        <p:blipFill>
          <a:blip r:embed="rId3"/>
          <a:stretch>
            <a:fillRect/>
          </a:stretch>
        </p:blipFill>
        <p:spPr>
          <a:xfrm>
            <a:off x="2196580" y="0"/>
            <a:ext cx="10141381" cy="7185504"/>
          </a:xfrm>
          <a:prstGeom prst="rect">
            <a:avLst/>
          </a:prstGeom>
          <a:ln>
            <a:solidFill>
              <a:schemeClr val="tx1"/>
            </a:solidFill>
          </a:ln>
        </p:spPr>
      </p:pic>
    </p:spTree>
    <p:extLst>
      <p:ext uri="{BB962C8B-B14F-4D97-AF65-F5344CB8AC3E}">
        <p14:creationId xmlns:p14="http://schemas.microsoft.com/office/powerpoint/2010/main" val="59948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98CE8-58D7-D207-20E0-0F1C7AF0823F}"/>
              </a:ext>
            </a:extLst>
          </p:cNvPr>
          <p:cNvSpPr>
            <a:spLocks noGrp="1"/>
          </p:cNvSpPr>
          <p:nvPr>
            <p:ph idx="1"/>
          </p:nvPr>
        </p:nvSpPr>
        <p:spPr>
          <a:xfrm>
            <a:off x="316992" y="541549"/>
            <a:ext cx="11561064" cy="6027575"/>
          </a:xfrm>
        </p:spPr>
        <p:txBody>
          <a:bodyPr>
            <a:normAutofit/>
          </a:bodyPr>
          <a:lstStyle/>
          <a:p>
            <a:pPr marL="0" indent="0" algn="just">
              <a:buNone/>
            </a:pPr>
            <a:r>
              <a:rPr lang="fr-FR" sz="2400" dirty="0">
                <a:latin typeface="Century Gothic" panose="020B0502020202020204" pitchFamily="34" charset="0"/>
              </a:rPr>
              <a:t>Le médecin connait la famille et a en tête les antécédents familiaux :</a:t>
            </a:r>
          </a:p>
          <a:p>
            <a:pPr algn="just"/>
            <a:r>
              <a:rPr lang="fr-FR" sz="2000" dirty="0">
                <a:latin typeface="Century Gothic" panose="020B0502020202020204" pitchFamily="34" charset="0"/>
                <a:ea typeface="Calibri" panose="020F0502020204030204" pitchFamily="34" charset="0"/>
                <a:cs typeface="Times New Roman" panose="02020603050405020304" pitchFamily="18" charset="0"/>
              </a:rPr>
              <a:t>I</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l a une sœur aînée scolarisée en classe ULIS et suivi par un SESSAD (elle présentait un mutisme en maternelle, avait un comportement réservé en primaire avec des problèmes de compréhension et d’apprentissages).</a:t>
            </a:r>
          </a:p>
          <a:p>
            <a:pPr marL="0" indent="0" algn="just">
              <a:buNone/>
            </a:pPr>
            <a:endParaRPr lang="fr-FR"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lgn="just">
              <a:buNone/>
            </a:pPr>
            <a:r>
              <a:rPr lang="fr-FR" sz="2400" dirty="0">
                <a:latin typeface="Century Gothic" panose="020B0502020202020204" pitchFamily="34" charset="0"/>
              </a:rPr>
              <a:t>Les antécédents médicaux </a:t>
            </a:r>
            <a:r>
              <a:rPr lang="fr-FR"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gn="just"/>
            <a:r>
              <a:rPr lang="fr-FR" sz="2000" dirty="0">
                <a:latin typeface="Century Gothic" panose="020B0502020202020204" pitchFamily="34" charset="0"/>
                <a:ea typeface="Calibri" panose="020F0502020204030204" pitchFamily="34" charset="0"/>
                <a:cs typeface="Times New Roman" panose="02020603050405020304" pitchFamily="18" charset="0"/>
              </a:rPr>
              <a:t>Ictère néonatal sévère, y compris à terme (bilirubine &gt;400 </a:t>
            </a:r>
            <a:r>
              <a:rPr lang="fr-FR" sz="2000" dirty="0" err="1">
                <a:latin typeface="Century Gothic" panose="020B0502020202020204" pitchFamily="34" charset="0"/>
                <a:ea typeface="Calibri" panose="020F0502020204030204" pitchFamily="34" charset="0"/>
                <a:cs typeface="Times New Roman" panose="02020603050405020304" pitchFamily="18" charset="0"/>
              </a:rPr>
              <a:t>μmol</a:t>
            </a:r>
            <a:r>
              <a:rPr lang="fr-FR" sz="2000" dirty="0">
                <a:latin typeface="Century Gothic" panose="020B0502020202020204" pitchFamily="34" charset="0"/>
                <a:ea typeface="Calibri" panose="020F0502020204030204" pitchFamily="34" charset="0"/>
                <a:cs typeface="Times New Roman" panose="02020603050405020304" pitchFamily="18" charset="0"/>
              </a:rPr>
              <a:t>/l).</a:t>
            </a:r>
          </a:p>
          <a:p>
            <a:pPr algn="just"/>
            <a:r>
              <a:rPr lang="fr-FR" sz="2000" dirty="0">
                <a:effectLst/>
                <a:latin typeface="Century Gothic" panose="020B0502020202020204" pitchFamily="34" charset="0"/>
                <a:ea typeface="Calibri" panose="020F0502020204030204" pitchFamily="34" charset="0"/>
                <a:cs typeface="Times New Roman" panose="02020603050405020304" pitchFamily="18" charset="0"/>
              </a:rPr>
              <a:t>Epilepsie idiopathique décelée à 1 an et demi. Mohamed a été traité par </a:t>
            </a:r>
            <a:r>
              <a:rPr lang="fr-FR" sz="2000" dirty="0" err="1">
                <a:effectLst/>
                <a:latin typeface="Century Gothic" panose="020B0502020202020204" pitchFamily="34" charset="0"/>
                <a:ea typeface="Calibri" panose="020F0502020204030204" pitchFamily="34" charset="0"/>
                <a:cs typeface="Times New Roman" panose="02020603050405020304" pitchFamily="18" charset="0"/>
              </a:rPr>
              <a:t>Micropakine</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 Elle est stabilisée actuellement.</a:t>
            </a:r>
            <a:r>
              <a:rPr lang="fr-FR" sz="2000" dirty="0">
                <a:latin typeface="Century Gothic" panose="020B0502020202020204" pitchFamily="34" charset="0"/>
                <a:ea typeface="Calibri" panose="020F0502020204030204" pitchFamily="34" charset="0"/>
                <a:cs typeface="Times New Roman" panose="02020603050405020304" pitchFamily="18" charset="0"/>
              </a:rPr>
              <a:t> </a:t>
            </a:r>
            <a:r>
              <a:rPr lang="fr-FR" sz="2000" dirty="0">
                <a:effectLst/>
                <a:latin typeface="Century Gothic" panose="020B0502020202020204" pitchFamily="34" charset="0"/>
                <a:ea typeface="Calibri" panose="020F0502020204030204" pitchFamily="34" charset="0"/>
                <a:cs typeface="Times New Roman" panose="02020603050405020304" pitchFamily="18" charset="0"/>
              </a:rPr>
              <a:t>Mohamed A. n’a plus de traitement médicamenteux depuis 6 mois. </a:t>
            </a:r>
          </a:p>
          <a:p>
            <a:pPr marL="0" indent="0" algn="just">
              <a:buNone/>
            </a:pPr>
            <a:endParaRPr lang="fr-FR" sz="1800" dirty="0">
              <a:latin typeface="Century Gothic" panose="020B0502020202020204" pitchFamily="34" charset="0"/>
              <a:cs typeface="Times New Roman" panose="02020603050405020304" pitchFamily="18" charset="0"/>
            </a:endParaRPr>
          </a:p>
          <a:p>
            <a:pPr marL="0" indent="0" algn="just">
              <a:buNone/>
            </a:pPr>
            <a:r>
              <a:rPr lang="fr-FR" sz="2400" dirty="0">
                <a:latin typeface="Century Gothic" panose="020B0502020202020204" pitchFamily="34" charset="0"/>
              </a:rPr>
              <a:t>Aussi, il connait l’histoire de la naissance de Mohamed A.: accident lors de la naissance. </a:t>
            </a:r>
          </a:p>
          <a:p>
            <a:r>
              <a:rPr lang="fr-FR" sz="2000" dirty="0">
                <a:effectLst/>
                <a:latin typeface="Century Gothic" panose="020B0502020202020204" pitchFamily="34" charset="0"/>
                <a:ea typeface="Calibri" panose="020F0502020204030204" pitchFamily="34" charset="0"/>
                <a:cs typeface="Times New Roman" panose="02020603050405020304" pitchFamily="18" charset="0"/>
              </a:rPr>
              <a:t>Mohamed aurait tapé la tête au sol en tombant avec la mère suite a un accouchement trop rapide en chambre où elle était seule. Scanner à la naissance : RAS.</a:t>
            </a:r>
          </a:p>
          <a:p>
            <a:pPr marL="0" indent="0">
              <a:buNone/>
            </a:pPr>
            <a:endParaRPr lang="fr-FR" dirty="0"/>
          </a:p>
        </p:txBody>
      </p:sp>
    </p:spTree>
    <p:extLst>
      <p:ext uri="{BB962C8B-B14F-4D97-AF65-F5344CB8AC3E}">
        <p14:creationId xmlns:p14="http://schemas.microsoft.com/office/powerpoint/2010/main" val="98545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E91706A-C93D-A400-083D-53CC9BF01D34}"/>
              </a:ext>
            </a:extLst>
          </p:cNvPr>
          <p:cNvPicPr>
            <a:picLocks noGrp="1" noChangeAspect="1"/>
          </p:cNvPicPr>
          <p:nvPr>
            <p:ph idx="1"/>
          </p:nvPr>
        </p:nvPicPr>
        <p:blipFill>
          <a:blip r:embed="rId2"/>
          <a:stretch>
            <a:fillRect/>
          </a:stretch>
        </p:blipFill>
        <p:spPr>
          <a:xfrm>
            <a:off x="1267136" y="175497"/>
            <a:ext cx="10748914" cy="6507006"/>
          </a:xfrm>
        </p:spPr>
      </p:pic>
    </p:spTree>
    <p:extLst>
      <p:ext uri="{BB962C8B-B14F-4D97-AF65-F5344CB8AC3E}">
        <p14:creationId xmlns:p14="http://schemas.microsoft.com/office/powerpoint/2010/main" val="3912594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61A74F-1D6B-D55A-1E31-3C45AFA00CED}"/>
              </a:ext>
            </a:extLst>
          </p:cNvPr>
          <p:cNvSpPr>
            <a:spLocks noGrp="1"/>
          </p:cNvSpPr>
          <p:nvPr>
            <p:ph type="title"/>
          </p:nvPr>
        </p:nvSpPr>
        <p:spPr>
          <a:xfrm>
            <a:off x="435485" y="1568227"/>
            <a:ext cx="11590986" cy="4262907"/>
          </a:xfrm>
        </p:spPr>
        <p:txBody>
          <a:bodyPr>
            <a:noAutofit/>
          </a:bodyPr>
          <a:lstStyle/>
          <a:p>
            <a:r>
              <a:rPr lang="fr-FR" sz="2800" dirty="0">
                <a:latin typeface="Century Gothic" panose="020B0502020202020204" pitchFamily="34" charset="0"/>
              </a:rPr>
              <a:t>D’après l’étude de cas vue dans la séquence 4, nous vous proposons de remplir le chemin clinique au regard de toutes les informations en votre possession.</a:t>
            </a:r>
            <a:br>
              <a:rPr lang="fr-FR" sz="2800" dirty="0">
                <a:latin typeface="Century Gothic" panose="020B0502020202020204" pitchFamily="34" charset="0"/>
              </a:rPr>
            </a:br>
            <a:br>
              <a:rPr lang="fr-FR" sz="2800" dirty="0">
                <a:latin typeface="Century Gothic" panose="020B0502020202020204" pitchFamily="34" charset="0"/>
              </a:rPr>
            </a:br>
            <a:br>
              <a:rPr lang="fr-FR" sz="2800" dirty="0">
                <a:latin typeface="Century Gothic" panose="020B0502020202020204" pitchFamily="34" charset="0"/>
              </a:rPr>
            </a:br>
            <a:r>
              <a:rPr lang="fr-FR" sz="2800" dirty="0">
                <a:latin typeface="Century Gothic" panose="020B0502020202020204" pitchFamily="34" charset="0"/>
              </a:rPr>
              <a:t>Vous apporterez des remarques/ propositions au parcours proposé.</a:t>
            </a:r>
          </a:p>
        </p:txBody>
      </p:sp>
      <p:sp>
        <p:nvSpPr>
          <p:cNvPr id="4" name="ZoneTexte 3">
            <a:extLst>
              <a:ext uri="{FF2B5EF4-FFF2-40B4-BE49-F238E27FC236}">
                <a16:creationId xmlns:a16="http://schemas.microsoft.com/office/drawing/2014/main" id="{C113C66E-3590-44C0-2B2B-99E05914357A}"/>
              </a:ext>
            </a:extLst>
          </p:cNvPr>
          <p:cNvSpPr txBox="1"/>
          <p:nvPr/>
        </p:nvSpPr>
        <p:spPr>
          <a:xfrm>
            <a:off x="350876" y="281467"/>
            <a:ext cx="9392092" cy="769441"/>
          </a:xfrm>
          <a:prstGeom prst="rect">
            <a:avLst/>
          </a:prstGeom>
          <a:noFill/>
        </p:spPr>
        <p:txBody>
          <a:bodyPr wrap="square" rtlCol="0">
            <a:spAutoFit/>
          </a:bodyPr>
          <a:lstStyle/>
          <a:p>
            <a:r>
              <a:rPr lang="fr-FR" sz="4400" dirty="0">
                <a:solidFill>
                  <a:srgbClr val="EB6608"/>
                </a:solidFill>
                <a:latin typeface="Century Gothic" panose="020B0502020202020204" pitchFamily="34" charset="0"/>
                <a:ea typeface="+mj-ea"/>
                <a:cs typeface="+mj-cs"/>
              </a:rPr>
              <a:t>Mise en situation</a:t>
            </a:r>
          </a:p>
        </p:txBody>
      </p:sp>
    </p:spTree>
    <p:extLst>
      <p:ext uri="{BB962C8B-B14F-4D97-AF65-F5344CB8AC3E}">
        <p14:creationId xmlns:p14="http://schemas.microsoft.com/office/powerpoint/2010/main" val="806517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0945E-F94E-8850-C4E5-8ACAC67DAC3A}"/>
              </a:ext>
            </a:extLst>
          </p:cNvPr>
          <p:cNvSpPr>
            <a:spLocks noGrp="1"/>
          </p:cNvSpPr>
          <p:nvPr>
            <p:ph type="title"/>
          </p:nvPr>
        </p:nvSpPr>
        <p:spPr/>
        <p:txBody>
          <a:bodyPr/>
          <a:lstStyle/>
          <a:p>
            <a:r>
              <a:rPr lang="fr-FR" dirty="0">
                <a:solidFill>
                  <a:schemeClr val="tx1">
                    <a:lumMod val="50000"/>
                    <a:lumOff val="50000"/>
                  </a:schemeClr>
                </a:solidFill>
                <a:latin typeface="Century Gothic" panose="020B0502020202020204" pitchFamily="34" charset="0"/>
              </a:rPr>
              <a:t>Lecture des comptes-rendus réalisés</a:t>
            </a:r>
          </a:p>
        </p:txBody>
      </p:sp>
      <p:sp>
        <p:nvSpPr>
          <p:cNvPr id="3" name="Espace réservé du contenu 2">
            <a:extLst>
              <a:ext uri="{FF2B5EF4-FFF2-40B4-BE49-F238E27FC236}">
                <a16:creationId xmlns:a16="http://schemas.microsoft.com/office/drawing/2014/main" id="{B77208AC-1D7B-06DB-3A1B-9F9B3E9E3301}"/>
              </a:ext>
            </a:extLst>
          </p:cNvPr>
          <p:cNvSpPr>
            <a:spLocks noGrp="1"/>
          </p:cNvSpPr>
          <p:nvPr>
            <p:ph idx="1"/>
          </p:nvPr>
        </p:nvSpPr>
        <p:spPr/>
        <p:txBody>
          <a:bodyPr/>
          <a:lstStyle/>
          <a:p>
            <a:r>
              <a:rPr lang="fr-FR" dirty="0">
                <a:latin typeface="Century Gothic" panose="020B0502020202020204" pitchFamily="34" charset="0"/>
              </a:rPr>
              <a:t>Bilan psychomoteur</a:t>
            </a:r>
          </a:p>
          <a:p>
            <a:r>
              <a:rPr lang="fr-FR" dirty="0">
                <a:latin typeface="Century Gothic" panose="020B0502020202020204" pitchFamily="34" charset="0"/>
              </a:rPr>
              <a:t>Bilan neuropsychologique</a:t>
            </a:r>
          </a:p>
          <a:p>
            <a:r>
              <a:rPr lang="fr-FR" dirty="0">
                <a:latin typeface="Century Gothic" panose="020B0502020202020204" pitchFamily="34" charset="0"/>
              </a:rPr>
              <a:t>Bilan attentionnel</a:t>
            </a:r>
          </a:p>
          <a:p>
            <a:r>
              <a:rPr lang="fr-FR" dirty="0">
                <a:latin typeface="Century Gothic" panose="020B0502020202020204" pitchFamily="34" charset="0"/>
              </a:rPr>
              <a:t>Bilan orthophonique</a:t>
            </a:r>
          </a:p>
          <a:p>
            <a:endParaRPr lang="fr-FR" dirty="0">
              <a:latin typeface="Century Gothic" panose="020B0502020202020204" pitchFamily="34" charset="0"/>
            </a:endParaRPr>
          </a:p>
          <a:p>
            <a:r>
              <a:rPr lang="fr-FR" dirty="0">
                <a:latin typeface="Century Gothic" panose="020B0502020202020204" pitchFamily="34" charset="0"/>
              </a:rPr>
              <a:t>NB : Bilan ORL (audiogramme) réalisé (mai 2021) : RAS </a:t>
            </a:r>
          </a:p>
          <a:p>
            <a:endParaRPr lang="fr-FR" dirty="0">
              <a:latin typeface="Century Gothic" panose="020B0502020202020204" pitchFamily="34" charset="0"/>
            </a:endParaRPr>
          </a:p>
        </p:txBody>
      </p:sp>
    </p:spTree>
    <p:extLst>
      <p:ext uri="{BB962C8B-B14F-4D97-AF65-F5344CB8AC3E}">
        <p14:creationId xmlns:p14="http://schemas.microsoft.com/office/powerpoint/2010/main" val="618091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471DFA3-56B8-4C88-7ACC-68919FB6DD2F}"/>
              </a:ext>
            </a:extLst>
          </p:cNvPr>
          <p:cNvPicPr>
            <a:picLocks noChangeAspect="1"/>
          </p:cNvPicPr>
          <p:nvPr/>
        </p:nvPicPr>
        <p:blipFill>
          <a:blip r:embed="rId2"/>
          <a:stretch>
            <a:fillRect/>
          </a:stretch>
        </p:blipFill>
        <p:spPr>
          <a:xfrm>
            <a:off x="0" y="44664"/>
            <a:ext cx="12212170" cy="6665055"/>
          </a:xfrm>
          <a:prstGeom prst="rect">
            <a:avLst/>
          </a:prstGeom>
        </p:spPr>
      </p:pic>
      <p:sp>
        <p:nvSpPr>
          <p:cNvPr id="8" name="Rectangle 7">
            <a:extLst>
              <a:ext uri="{FF2B5EF4-FFF2-40B4-BE49-F238E27FC236}">
                <a16:creationId xmlns:a16="http://schemas.microsoft.com/office/drawing/2014/main" id="{08B93911-3C1A-F061-47FA-027163A833A2}"/>
              </a:ext>
            </a:extLst>
          </p:cNvPr>
          <p:cNvSpPr/>
          <p:nvPr/>
        </p:nvSpPr>
        <p:spPr>
          <a:xfrm>
            <a:off x="9057503" y="1297459"/>
            <a:ext cx="3002692" cy="7290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9F7F0E5-24D1-4C61-1CFC-74D203E17707}"/>
              </a:ext>
            </a:extLst>
          </p:cNvPr>
          <p:cNvSpPr/>
          <p:nvPr/>
        </p:nvSpPr>
        <p:spPr>
          <a:xfrm>
            <a:off x="4934465" y="3760572"/>
            <a:ext cx="3002692" cy="7290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DD8BB2B-BBB6-6D31-4A9E-5CB7D44FA550}"/>
              </a:ext>
            </a:extLst>
          </p:cNvPr>
          <p:cNvSpPr/>
          <p:nvPr/>
        </p:nvSpPr>
        <p:spPr>
          <a:xfrm>
            <a:off x="9057503" y="3824414"/>
            <a:ext cx="2829697" cy="5766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741CED9-8DA9-B34A-F460-51CD58341F87}"/>
              </a:ext>
            </a:extLst>
          </p:cNvPr>
          <p:cNvSpPr/>
          <p:nvPr/>
        </p:nvSpPr>
        <p:spPr>
          <a:xfrm>
            <a:off x="1721708" y="6079524"/>
            <a:ext cx="10165491" cy="444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752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CDA006-B739-48E9-E328-660450C87B96}"/>
              </a:ext>
            </a:extLst>
          </p:cNvPr>
          <p:cNvPicPr>
            <a:picLocks noChangeAspect="1"/>
          </p:cNvPicPr>
          <p:nvPr/>
        </p:nvPicPr>
        <p:blipFill>
          <a:blip r:embed="rId3"/>
          <a:stretch>
            <a:fillRect/>
          </a:stretch>
        </p:blipFill>
        <p:spPr>
          <a:xfrm>
            <a:off x="271849" y="41690"/>
            <a:ext cx="11714205" cy="6812949"/>
          </a:xfrm>
          <a:prstGeom prst="rect">
            <a:avLst/>
          </a:prstGeom>
        </p:spPr>
      </p:pic>
      <p:sp>
        <p:nvSpPr>
          <p:cNvPr id="8" name="Rectangle 7">
            <a:extLst>
              <a:ext uri="{FF2B5EF4-FFF2-40B4-BE49-F238E27FC236}">
                <a16:creationId xmlns:a16="http://schemas.microsoft.com/office/drawing/2014/main" id="{BF5AA85F-A625-4558-6D86-4FF817EDBED5}"/>
              </a:ext>
            </a:extLst>
          </p:cNvPr>
          <p:cNvSpPr/>
          <p:nvPr/>
        </p:nvSpPr>
        <p:spPr>
          <a:xfrm>
            <a:off x="1964724" y="152903"/>
            <a:ext cx="1878227" cy="1082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A6E9951-AC5C-E52A-4AA8-9D550311E188}"/>
              </a:ext>
            </a:extLst>
          </p:cNvPr>
          <p:cNvSpPr/>
          <p:nvPr/>
        </p:nvSpPr>
        <p:spPr>
          <a:xfrm>
            <a:off x="5020962" y="152902"/>
            <a:ext cx="6446108" cy="13299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E4AB382-B4D7-7CD2-7697-46CA634ABE0D}"/>
              </a:ext>
            </a:extLst>
          </p:cNvPr>
          <p:cNvSpPr/>
          <p:nvPr/>
        </p:nvSpPr>
        <p:spPr>
          <a:xfrm>
            <a:off x="1964723" y="1590405"/>
            <a:ext cx="2965623" cy="1082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B13117A5-F29B-5934-F837-496965169E17}"/>
              </a:ext>
            </a:extLst>
          </p:cNvPr>
          <p:cNvSpPr/>
          <p:nvPr/>
        </p:nvSpPr>
        <p:spPr>
          <a:xfrm>
            <a:off x="5020962" y="1590405"/>
            <a:ext cx="6446108" cy="12145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840FD31-E25E-5CDA-3004-275729ACCAE9}"/>
              </a:ext>
            </a:extLst>
          </p:cNvPr>
          <p:cNvSpPr/>
          <p:nvPr/>
        </p:nvSpPr>
        <p:spPr>
          <a:xfrm>
            <a:off x="1964724" y="3518059"/>
            <a:ext cx="2854411" cy="1082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25473AB-162B-43B8-E013-7A68FF3C89DB}"/>
              </a:ext>
            </a:extLst>
          </p:cNvPr>
          <p:cNvSpPr/>
          <p:nvPr/>
        </p:nvSpPr>
        <p:spPr>
          <a:xfrm>
            <a:off x="5020962" y="3486915"/>
            <a:ext cx="6643816" cy="12145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40BD40F-4539-7045-48ED-AACF6CE60519}"/>
              </a:ext>
            </a:extLst>
          </p:cNvPr>
          <p:cNvSpPr/>
          <p:nvPr/>
        </p:nvSpPr>
        <p:spPr>
          <a:xfrm>
            <a:off x="8962766" y="5062655"/>
            <a:ext cx="2837935" cy="164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1DCD5DF-D233-2577-3E37-87C9B36C892E}"/>
              </a:ext>
            </a:extLst>
          </p:cNvPr>
          <p:cNvSpPr/>
          <p:nvPr/>
        </p:nvSpPr>
        <p:spPr>
          <a:xfrm>
            <a:off x="8890833" y="5267595"/>
            <a:ext cx="3095221" cy="663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20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F4CA710-CE62-7542-B35D-8C2D94261686}"/>
              </a:ext>
            </a:extLst>
          </p:cNvPr>
          <p:cNvPicPr>
            <a:picLocks noChangeAspect="1"/>
          </p:cNvPicPr>
          <p:nvPr/>
        </p:nvPicPr>
        <p:blipFill>
          <a:blip r:embed="rId2"/>
          <a:stretch>
            <a:fillRect/>
          </a:stretch>
        </p:blipFill>
        <p:spPr>
          <a:xfrm>
            <a:off x="157220" y="0"/>
            <a:ext cx="11877560" cy="6858000"/>
          </a:xfrm>
          <a:prstGeom prst="rect">
            <a:avLst/>
          </a:prstGeom>
        </p:spPr>
      </p:pic>
      <p:sp>
        <p:nvSpPr>
          <p:cNvPr id="6" name="Rectangle 5">
            <a:extLst>
              <a:ext uri="{FF2B5EF4-FFF2-40B4-BE49-F238E27FC236}">
                <a16:creationId xmlns:a16="http://schemas.microsoft.com/office/drawing/2014/main" id="{AD411EF0-D328-1575-FCBB-6D7F2533EC36}"/>
              </a:ext>
            </a:extLst>
          </p:cNvPr>
          <p:cNvSpPr/>
          <p:nvPr/>
        </p:nvSpPr>
        <p:spPr>
          <a:xfrm>
            <a:off x="8983362" y="1940011"/>
            <a:ext cx="2792627" cy="11615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C6ACE9AA-49AC-1D1B-0F7D-FCC5B9839199}"/>
              </a:ext>
            </a:extLst>
          </p:cNvPr>
          <p:cNvSpPr/>
          <p:nvPr/>
        </p:nvSpPr>
        <p:spPr>
          <a:xfrm>
            <a:off x="1882346" y="4242487"/>
            <a:ext cx="2792627" cy="947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570BA968-C148-74AA-7775-C0F769F2E491}"/>
              </a:ext>
            </a:extLst>
          </p:cNvPr>
          <p:cNvSpPr/>
          <p:nvPr/>
        </p:nvSpPr>
        <p:spPr>
          <a:xfrm>
            <a:off x="5003785" y="4242488"/>
            <a:ext cx="6772204" cy="947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courbe vers la gauche 15">
            <a:extLst>
              <a:ext uri="{FF2B5EF4-FFF2-40B4-BE49-F238E27FC236}">
                <a16:creationId xmlns:a16="http://schemas.microsoft.com/office/drawing/2014/main" id="{17A2ADAC-CEDB-31C8-6BE4-A4C2AC857131}"/>
              </a:ext>
            </a:extLst>
          </p:cNvPr>
          <p:cNvSpPr/>
          <p:nvPr/>
        </p:nvSpPr>
        <p:spPr>
          <a:xfrm>
            <a:off x="11596292" y="30137"/>
            <a:ext cx="618186" cy="2544192"/>
          </a:xfrm>
          <a:prstGeom prst="curved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13">
            <a:extLst>
              <a:ext uri="{FF2B5EF4-FFF2-40B4-BE49-F238E27FC236}">
                <a16:creationId xmlns:a16="http://schemas.microsoft.com/office/drawing/2014/main" id="{93AF6488-366A-F02D-78F3-4BDA02D5E2F9}"/>
              </a:ext>
            </a:extLst>
          </p:cNvPr>
          <p:cNvSpPr/>
          <p:nvPr/>
        </p:nvSpPr>
        <p:spPr>
          <a:xfrm>
            <a:off x="9024692" y="4242488"/>
            <a:ext cx="2792626" cy="503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779064DC-380F-133F-A7B2-7B8285C422BE}"/>
              </a:ext>
            </a:extLst>
          </p:cNvPr>
          <p:cNvCxnSpPr>
            <a:cxnSpLocks/>
          </p:cNvCxnSpPr>
          <p:nvPr/>
        </p:nvCxnSpPr>
        <p:spPr>
          <a:xfrm>
            <a:off x="10427534" y="4746160"/>
            <a:ext cx="0" cy="28462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6"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464A266-FAFB-458D-3BBF-A4E7ADF892EE}"/>
              </a:ext>
            </a:extLst>
          </p:cNvPr>
          <p:cNvPicPr>
            <a:picLocks noChangeAspect="1"/>
          </p:cNvPicPr>
          <p:nvPr/>
        </p:nvPicPr>
        <p:blipFill>
          <a:blip r:embed="rId2"/>
          <a:srcRect t="436"/>
          <a:stretch/>
        </p:blipFill>
        <p:spPr>
          <a:xfrm>
            <a:off x="633412" y="86496"/>
            <a:ext cx="10925175" cy="6714353"/>
          </a:xfrm>
          <a:prstGeom prst="rect">
            <a:avLst/>
          </a:prstGeom>
        </p:spPr>
      </p:pic>
      <p:sp>
        <p:nvSpPr>
          <p:cNvPr id="8" name="Rectangle 7">
            <a:extLst>
              <a:ext uri="{FF2B5EF4-FFF2-40B4-BE49-F238E27FC236}">
                <a16:creationId xmlns:a16="http://schemas.microsoft.com/office/drawing/2014/main" id="{5D951936-6341-E4ED-AAB5-C18B7EF4B40D}"/>
              </a:ext>
            </a:extLst>
          </p:cNvPr>
          <p:cNvSpPr/>
          <p:nvPr/>
        </p:nvSpPr>
        <p:spPr>
          <a:xfrm>
            <a:off x="2211859" y="123567"/>
            <a:ext cx="2545492" cy="543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3626608-9601-D006-AA50-8C4A9F058DAA}"/>
              </a:ext>
            </a:extLst>
          </p:cNvPr>
          <p:cNvSpPr/>
          <p:nvPr/>
        </p:nvSpPr>
        <p:spPr>
          <a:xfrm>
            <a:off x="5063052" y="123567"/>
            <a:ext cx="6342234" cy="1779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CE32C86-6114-30CD-3BA4-F86FD872986E}"/>
              </a:ext>
            </a:extLst>
          </p:cNvPr>
          <p:cNvSpPr/>
          <p:nvPr/>
        </p:nvSpPr>
        <p:spPr>
          <a:xfrm>
            <a:off x="8798011" y="2360141"/>
            <a:ext cx="2607275" cy="766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75B35B5-9E7C-AEAC-F026-202DC214D5B4}"/>
              </a:ext>
            </a:extLst>
          </p:cNvPr>
          <p:cNvSpPr/>
          <p:nvPr/>
        </p:nvSpPr>
        <p:spPr>
          <a:xfrm>
            <a:off x="2211859" y="4539049"/>
            <a:ext cx="2607275" cy="766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516AD09-9C1D-758C-2A00-AA02BD97F958}"/>
              </a:ext>
            </a:extLst>
          </p:cNvPr>
          <p:cNvSpPr/>
          <p:nvPr/>
        </p:nvSpPr>
        <p:spPr>
          <a:xfrm>
            <a:off x="5063052" y="4572001"/>
            <a:ext cx="6342234" cy="766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1D2A511-F90E-2F36-53A2-53AB08542009}"/>
              </a:ext>
            </a:extLst>
          </p:cNvPr>
          <p:cNvSpPr/>
          <p:nvPr/>
        </p:nvSpPr>
        <p:spPr>
          <a:xfrm>
            <a:off x="5063052" y="5880272"/>
            <a:ext cx="6342234" cy="766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CF4D1873-3DD5-7947-3623-D34EA1BEFD57}"/>
              </a:ext>
            </a:extLst>
          </p:cNvPr>
          <p:cNvCxnSpPr>
            <a:cxnSpLocks/>
          </p:cNvCxnSpPr>
          <p:nvPr/>
        </p:nvCxnSpPr>
        <p:spPr>
          <a:xfrm>
            <a:off x="9995048" y="123567"/>
            <a:ext cx="0" cy="23477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71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A6BF6-FF7C-6387-D23F-37B0AA49F5BE}"/>
              </a:ext>
            </a:extLst>
          </p:cNvPr>
          <p:cNvSpPr>
            <a:spLocks noGrp="1"/>
          </p:cNvSpPr>
          <p:nvPr>
            <p:ph type="title"/>
          </p:nvPr>
        </p:nvSpPr>
        <p:spPr>
          <a:xfrm>
            <a:off x="400833" y="-1189"/>
            <a:ext cx="10515600" cy="1325563"/>
          </a:xfrm>
        </p:spPr>
        <p:txBody>
          <a:bodyPr>
            <a:normAutofit/>
          </a:bodyPr>
          <a:lstStyle/>
          <a:p>
            <a:r>
              <a:rPr lang="fr-FR" dirty="0">
                <a:solidFill>
                  <a:srgbClr val="EB6608"/>
                </a:solidFill>
              </a:rPr>
              <a:t>Premiers questionnements</a:t>
            </a:r>
          </a:p>
        </p:txBody>
      </p:sp>
      <p:sp>
        <p:nvSpPr>
          <p:cNvPr id="3" name="Espace réservé du contenu 2">
            <a:extLst>
              <a:ext uri="{FF2B5EF4-FFF2-40B4-BE49-F238E27FC236}">
                <a16:creationId xmlns:a16="http://schemas.microsoft.com/office/drawing/2014/main" id="{B816EBAA-3CF1-072B-41FB-7AB83B42F439}"/>
              </a:ext>
            </a:extLst>
          </p:cNvPr>
          <p:cNvSpPr>
            <a:spLocks noGrp="1"/>
          </p:cNvSpPr>
          <p:nvPr>
            <p:ph idx="1"/>
          </p:nvPr>
        </p:nvSpPr>
        <p:spPr>
          <a:xfrm>
            <a:off x="383609" y="1443271"/>
            <a:ext cx="11424781" cy="5430032"/>
          </a:xfrm>
        </p:spPr>
        <p:txBody>
          <a:bodyPr>
            <a:normAutofit fontScale="70000" lnSpcReduction="20000"/>
          </a:bodyPr>
          <a:lstStyle/>
          <a:p>
            <a:pPr marL="265113" indent="-265113">
              <a:lnSpc>
                <a:spcPct val="120000"/>
              </a:lnSpc>
            </a:pPr>
            <a:r>
              <a:rPr lang="fr-FR" sz="3100" dirty="0">
                <a:latin typeface="Century Gothic" panose="020B0502020202020204" pitchFamily="34" charset="0"/>
              </a:rPr>
              <a:t>L’alimentation </a:t>
            </a:r>
            <a:r>
              <a:rPr lang="fr-FR" sz="2600" dirty="0">
                <a:latin typeface="Century Gothic" panose="020B0502020202020204" pitchFamily="34" charset="0"/>
              </a:rPr>
              <a:t>: « très difficile, mange très peu, ne veut que des gâteaux, et des pâtes, ne 	mange de viande, de fruits ou de légumes. Ça nous inquiète. Il est maigre » (NB : poids 17kg 	- taille105 cm)</a:t>
            </a:r>
          </a:p>
          <a:p>
            <a:pPr>
              <a:lnSpc>
                <a:spcPct val="120000"/>
              </a:lnSpc>
            </a:pPr>
            <a:r>
              <a:rPr lang="fr-FR" sz="2900" dirty="0">
                <a:latin typeface="Century Gothic" panose="020B0502020202020204" pitchFamily="34" charset="0"/>
              </a:rPr>
              <a:t>Le sommeil : </a:t>
            </a:r>
            <a:r>
              <a:rPr lang="fr-FR" sz="2600" dirty="0">
                <a:latin typeface="Century Gothic" panose="020B0502020202020204" pitchFamily="34" charset="0"/>
              </a:rPr>
              <a:t>« mieux depuis quelques mois, mais s’endort avec nous sur le canapé sinon il réveille 	sa sœur. Il se réveille parfois la nuit, il bouge beaucoup. Il dormait avec moi (mère) jusqu’à 2 	ans (fin allaitement) »</a:t>
            </a:r>
          </a:p>
          <a:p>
            <a:pPr>
              <a:lnSpc>
                <a:spcPct val="120000"/>
              </a:lnSpc>
            </a:pPr>
            <a:r>
              <a:rPr lang="fr-FR" sz="2900" dirty="0">
                <a:latin typeface="Century Gothic" panose="020B0502020202020204" pitchFamily="34" charset="0"/>
              </a:rPr>
              <a:t>L’audition :</a:t>
            </a:r>
            <a:r>
              <a:rPr lang="fr-FR" sz="3200" dirty="0">
                <a:latin typeface="Century Gothic" panose="020B0502020202020204" pitchFamily="34" charset="0"/>
              </a:rPr>
              <a:t> </a:t>
            </a:r>
            <a:r>
              <a:rPr lang="fr-FR" sz="2600" dirty="0">
                <a:latin typeface="Century Gothic" panose="020B0502020202020204" pitchFamily="34" charset="0"/>
              </a:rPr>
              <a:t>pas contrôlée</a:t>
            </a:r>
          </a:p>
          <a:p>
            <a:pPr>
              <a:lnSpc>
                <a:spcPct val="120000"/>
              </a:lnSpc>
            </a:pPr>
            <a:r>
              <a:rPr lang="fr-FR" sz="2900" dirty="0">
                <a:latin typeface="Century Gothic" panose="020B0502020202020204" pitchFamily="34" charset="0"/>
              </a:rPr>
              <a:t>La vue : </a:t>
            </a:r>
            <a:r>
              <a:rPr lang="fr-FR" sz="2600" dirty="0">
                <a:latin typeface="Century Gothic" panose="020B0502020202020204" pitchFamily="34" charset="0"/>
              </a:rPr>
              <a:t>astigmatisme avec port de lunettes. Contrôle orthoptique RAS.	Nouveau Bilan </a:t>
            </a:r>
            <a:r>
              <a:rPr lang="fr-FR" sz="2600" dirty="0" err="1">
                <a:latin typeface="Century Gothic" panose="020B0502020202020204" pitchFamily="34" charset="0"/>
              </a:rPr>
              <a:t>neurovisuel</a:t>
            </a:r>
            <a:r>
              <a:rPr lang="fr-FR" sz="2600" dirty="0">
                <a:latin typeface="Century Gothic" panose="020B0502020202020204" pitchFamily="34" charset="0"/>
              </a:rPr>
              <a:t> 	prévu</a:t>
            </a:r>
          </a:p>
          <a:p>
            <a:pPr>
              <a:lnSpc>
                <a:spcPct val="120000"/>
              </a:lnSpc>
            </a:pPr>
            <a:r>
              <a:rPr lang="fr-FR" sz="2900" dirty="0">
                <a:latin typeface="Century Gothic" panose="020B0502020202020204" pitchFamily="34" charset="0"/>
              </a:rPr>
              <a:t>Opérations :</a:t>
            </a:r>
            <a:r>
              <a:rPr lang="fr-FR" sz="3200" dirty="0">
                <a:latin typeface="Century Gothic" panose="020B0502020202020204" pitchFamily="34" charset="0"/>
              </a:rPr>
              <a:t> </a:t>
            </a:r>
            <a:r>
              <a:rPr lang="fr-FR" sz="2600" dirty="0">
                <a:latin typeface="Century Gothic" panose="020B0502020202020204" pitchFamily="34" charset="0"/>
              </a:rPr>
              <a:t>amygdalectomie partielle (août 2020)</a:t>
            </a:r>
            <a:endParaRPr lang="fr-FR" sz="3200" dirty="0">
              <a:latin typeface="Century Gothic" panose="020B0502020202020204" pitchFamily="34" charset="0"/>
            </a:endParaRPr>
          </a:p>
          <a:p>
            <a:pPr>
              <a:lnSpc>
                <a:spcPct val="120000"/>
              </a:lnSpc>
            </a:pPr>
            <a:r>
              <a:rPr lang="fr-FR" sz="2900" dirty="0">
                <a:latin typeface="Century Gothic" panose="020B0502020202020204" pitchFamily="34" charset="0"/>
              </a:rPr>
              <a:t>L’exposition aux écrans : </a:t>
            </a:r>
            <a:r>
              <a:rPr lang="fr-FR" sz="2600" dirty="0">
                <a:latin typeface="Century Gothic" panose="020B0502020202020204" pitchFamily="34" charset="0"/>
              </a:rPr>
              <a:t>« oui il hurle et casse tout quand on arrête »</a:t>
            </a:r>
          </a:p>
          <a:p>
            <a:pPr algn="just">
              <a:lnSpc>
                <a:spcPct val="120000"/>
              </a:lnSpc>
            </a:pPr>
            <a:r>
              <a:rPr lang="fr-FR" sz="2900" dirty="0">
                <a:latin typeface="Century Gothic" panose="020B0502020202020204" pitchFamily="34" charset="0"/>
              </a:rPr>
              <a:t>Les parents ont-ils déjà consulté des professionnels ?</a:t>
            </a:r>
            <a:r>
              <a:rPr lang="fr-FR" sz="3200" dirty="0">
                <a:latin typeface="Century Gothic" panose="020B0502020202020204" pitchFamily="34" charset="0"/>
              </a:rPr>
              <a:t> </a:t>
            </a:r>
            <a:r>
              <a:rPr lang="fr-FR" sz="2600" dirty="0">
                <a:latin typeface="Century Gothic" panose="020B0502020202020204" pitchFamily="34" charset="0"/>
              </a:rPr>
              <a:t>Quelques séances au CMP avec un pédopsychiatre car problème de sommeil (3 ans ½ ) qui évoque : « Pas de nécessité de continuer le suivi, tout va bien, enfant en pleine forme ».</a:t>
            </a:r>
          </a:p>
          <a:p>
            <a:pPr marL="457200" lvl="1" indent="0">
              <a:buNone/>
            </a:pPr>
            <a:endParaRPr lang="fr-FR" dirty="0">
              <a:latin typeface="Century Gothic" panose="020B0502020202020204" pitchFamily="34" charset="0"/>
            </a:endParaRPr>
          </a:p>
        </p:txBody>
      </p:sp>
      <p:sp>
        <p:nvSpPr>
          <p:cNvPr id="4" name="ZoneTexte 3">
            <a:extLst>
              <a:ext uri="{FF2B5EF4-FFF2-40B4-BE49-F238E27FC236}">
                <a16:creationId xmlns:a16="http://schemas.microsoft.com/office/drawing/2014/main" id="{367ED441-A5BB-11C6-4DD4-CBE7F2D30A05}"/>
              </a:ext>
            </a:extLst>
          </p:cNvPr>
          <p:cNvSpPr txBox="1"/>
          <p:nvPr/>
        </p:nvSpPr>
        <p:spPr>
          <a:xfrm>
            <a:off x="10486324" y="76816"/>
            <a:ext cx="1540702" cy="1169551"/>
          </a:xfrm>
          <a:prstGeom prst="rect">
            <a:avLst/>
          </a:prstGeom>
          <a:noFill/>
          <a:ln>
            <a:solidFill>
              <a:schemeClr val="tx1"/>
            </a:solidFill>
          </a:ln>
        </p:spPr>
        <p:txBody>
          <a:bodyPr wrap="square" rtlCol="0">
            <a:spAutoFit/>
          </a:bodyPr>
          <a:lstStyle/>
          <a:p>
            <a:r>
              <a:rPr lang="fr-FR" sz="1400" dirty="0">
                <a:latin typeface="Century Gothic" panose="020B0502020202020204" pitchFamily="34" charset="0"/>
              </a:rPr>
              <a:t>Ici pas de question sur l’expression de la douleur (à revoir plus tard)</a:t>
            </a:r>
          </a:p>
        </p:txBody>
      </p:sp>
    </p:spTree>
    <p:extLst>
      <p:ext uri="{BB962C8B-B14F-4D97-AF65-F5344CB8AC3E}">
        <p14:creationId xmlns:p14="http://schemas.microsoft.com/office/powerpoint/2010/main" val="206768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988E7-96AA-0D7A-6424-6595AD82197E}"/>
              </a:ext>
            </a:extLst>
          </p:cNvPr>
          <p:cNvSpPr>
            <a:spLocks noGrp="1"/>
          </p:cNvSpPr>
          <p:nvPr>
            <p:ph type="title"/>
          </p:nvPr>
        </p:nvSpPr>
        <p:spPr/>
        <p:txBody>
          <a:bodyPr/>
          <a:lstStyle/>
          <a:p>
            <a:r>
              <a:rPr lang="fr-FR" dirty="0">
                <a:solidFill>
                  <a:srgbClr val="EB6608"/>
                </a:solidFill>
                <a:latin typeface="Century Gothic" panose="020B0502020202020204" pitchFamily="34" charset="0"/>
              </a:rPr>
              <a:t>Rappel de la HAS</a:t>
            </a:r>
            <a:r>
              <a:rPr lang="fr-FR" sz="3600" dirty="0">
                <a:solidFill>
                  <a:srgbClr val="EB6608"/>
                </a:solidFill>
                <a:latin typeface="Century Gothic" panose="020B0502020202020204" pitchFamily="34" charset="0"/>
              </a:rPr>
              <a:t>*</a:t>
            </a:r>
            <a:endParaRPr lang="fr-FR" dirty="0">
              <a:solidFill>
                <a:srgbClr val="EB6608"/>
              </a:solidFill>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D0F31B6B-CFA8-893A-0BBE-D45A3F49FBD3}"/>
              </a:ext>
            </a:extLst>
          </p:cNvPr>
          <p:cNvSpPr>
            <a:spLocks noGrp="1"/>
          </p:cNvSpPr>
          <p:nvPr>
            <p:ph idx="1"/>
          </p:nvPr>
        </p:nvSpPr>
        <p:spPr/>
        <p:txBody>
          <a:bodyPr/>
          <a:lstStyle/>
          <a:p>
            <a:endParaRPr lang="fr-FR" dirty="0">
              <a:latin typeface="Century Gothic" panose="020B0502020202020204" pitchFamily="34" charset="0"/>
            </a:endParaRPr>
          </a:p>
          <a:p>
            <a:pPr marL="0" indent="0" algn="just">
              <a:lnSpc>
                <a:spcPct val="150000"/>
              </a:lnSpc>
              <a:buNone/>
            </a:pPr>
            <a:r>
              <a:rPr lang="fr-FR" dirty="0">
                <a:latin typeface="Century Gothic" panose="020B0502020202020204" pitchFamily="34" charset="0"/>
              </a:rPr>
              <a:t>« </a:t>
            </a:r>
            <a:r>
              <a:rPr lang="fr-FR" b="1" u="sng" dirty="0">
                <a:effectLst/>
                <a:latin typeface="Century Gothic" panose="020B0502020202020204" pitchFamily="34" charset="0"/>
              </a:rPr>
              <a:t>Quel que soit l’âge</a:t>
            </a:r>
            <a:r>
              <a:rPr lang="fr-FR" dirty="0">
                <a:latin typeface="Century Gothic" panose="020B0502020202020204" pitchFamily="34" charset="0"/>
              </a:rPr>
              <a:t>, toute </a:t>
            </a:r>
            <a:r>
              <a:rPr lang="fr-FR" b="1" dirty="0">
                <a:latin typeface="Century Gothic" panose="020B0502020202020204" pitchFamily="34" charset="0"/>
              </a:rPr>
              <a:t>inquiétude des parents</a:t>
            </a:r>
            <a:r>
              <a:rPr lang="fr-FR" dirty="0">
                <a:latin typeface="Century Gothic" panose="020B0502020202020204" pitchFamily="34" charset="0"/>
              </a:rPr>
              <a:t> concernant le neurodéveloppement de leur enfant doit être considérée comme un signe d’appel (AE). Il en est de même pour toute </a:t>
            </a:r>
            <a:r>
              <a:rPr lang="fr-FR" b="1" dirty="0">
                <a:latin typeface="Century Gothic" panose="020B0502020202020204" pitchFamily="34" charset="0"/>
              </a:rPr>
              <a:t>régression ou non-progression des acquisitions </a:t>
            </a:r>
            <a:r>
              <a:rPr lang="fr-FR" dirty="0">
                <a:latin typeface="Century Gothic" panose="020B0502020202020204" pitchFamily="34" charset="0"/>
              </a:rPr>
              <a:t>(AE) »</a:t>
            </a:r>
          </a:p>
        </p:txBody>
      </p:sp>
      <p:pic>
        <p:nvPicPr>
          <p:cNvPr id="5" name="Image 4">
            <a:extLst>
              <a:ext uri="{FF2B5EF4-FFF2-40B4-BE49-F238E27FC236}">
                <a16:creationId xmlns:a16="http://schemas.microsoft.com/office/drawing/2014/main" id="{50A8AD73-3E2E-1389-88FC-2961328D87FF}"/>
              </a:ext>
            </a:extLst>
          </p:cNvPr>
          <p:cNvPicPr>
            <a:picLocks noChangeAspect="1"/>
          </p:cNvPicPr>
          <p:nvPr/>
        </p:nvPicPr>
        <p:blipFill>
          <a:blip r:embed="rId3"/>
          <a:stretch>
            <a:fillRect/>
          </a:stretch>
        </p:blipFill>
        <p:spPr>
          <a:xfrm>
            <a:off x="10448989" y="230188"/>
            <a:ext cx="1114425" cy="600075"/>
          </a:xfrm>
          <a:prstGeom prst="rect">
            <a:avLst/>
          </a:prstGeom>
        </p:spPr>
      </p:pic>
      <p:sp>
        <p:nvSpPr>
          <p:cNvPr id="6" name="ZoneTexte 5">
            <a:extLst>
              <a:ext uri="{FF2B5EF4-FFF2-40B4-BE49-F238E27FC236}">
                <a16:creationId xmlns:a16="http://schemas.microsoft.com/office/drawing/2014/main" id="{6119E971-5AE4-A383-EBDD-692230499EA6}"/>
              </a:ext>
            </a:extLst>
          </p:cNvPr>
          <p:cNvSpPr txBox="1"/>
          <p:nvPr/>
        </p:nvSpPr>
        <p:spPr>
          <a:xfrm>
            <a:off x="1064712" y="6363222"/>
            <a:ext cx="9958192" cy="461665"/>
          </a:xfrm>
          <a:prstGeom prst="rect">
            <a:avLst/>
          </a:prstGeom>
          <a:noFill/>
        </p:spPr>
        <p:txBody>
          <a:bodyPr wrap="square" rtlCol="0">
            <a:spAutoFit/>
          </a:bodyPr>
          <a:lstStyle/>
          <a:p>
            <a:r>
              <a:rPr lang="fr-FR" sz="1200" dirty="0">
                <a:latin typeface="Century Gothic" panose="020B0502020202020204" pitchFamily="34" charset="0"/>
              </a:rPr>
              <a:t>* RBPP Troubles du neurodéveloppement - Repérage et orientation des enfants à risque (2020)</a:t>
            </a:r>
          </a:p>
          <a:p>
            <a:endParaRPr lang="fr-FR" sz="1200" dirty="0">
              <a:latin typeface="Century Gothic" panose="020B0502020202020204" pitchFamily="34" charset="0"/>
            </a:endParaRPr>
          </a:p>
        </p:txBody>
      </p:sp>
    </p:spTree>
    <p:extLst>
      <p:ext uri="{BB962C8B-B14F-4D97-AF65-F5344CB8AC3E}">
        <p14:creationId xmlns:p14="http://schemas.microsoft.com/office/powerpoint/2010/main" val="104462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85E9590D-CFCC-C46C-46E8-0ED7DCEB879C}"/>
              </a:ext>
            </a:extLst>
          </p:cNvPr>
          <p:cNvGraphicFramePr>
            <a:graphicFrameLocks noGrp="1"/>
          </p:cNvGraphicFramePr>
          <p:nvPr>
            <p:ph idx="1"/>
            <p:extLst>
              <p:ext uri="{D42A27DB-BD31-4B8C-83A1-F6EECF244321}">
                <p14:modId xmlns:p14="http://schemas.microsoft.com/office/powerpoint/2010/main" val="3713922029"/>
              </p:ext>
            </p:extLst>
          </p:nvPr>
        </p:nvGraphicFramePr>
        <p:xfrm>
          <a:off x="704385" y="654746"/>
          <a:ext cx="11129652" cy="5456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E29EAF2B-9C2E-700D-441D-9BDCA87C0031}"/>
              </a:ext>
            </a:extLst>
          </p:cNvPr>
          <p:cNvSpPr/>
          <p:nvPr/>
        </p:nvSpPr>
        <p:spPr>
          <a:xfrm>
            <a:off x="4373503" y="2479977"/>
            <a:ext cx="3791415" cy="62472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entury Gothic" panose="020B0502020202020204" pitchFamily="34" charset="0"/>
              </a:rPr>
              <a:t>Selon le temps dont vous disposez…</a:t>
            </a:r>
          </a:p>
        </p:txBody>
      </p:sp>
    </p:spTree>
    <p:extLst>
      <p:ext uri="{BB962C8B-B14F-4D97-AF65-F5344CB8AC3E}">
        <p14:creationId xmlns:p14="http://schemas.microsoft.com/office/powerpoint/2010/main" val="64943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7A60A0-967D-D899-8A98-46072FE98AB8}"/>
              </a:ext>
            </a:extLst>
          </p:cNvPr>
          <p:cNvSpPr>
            <a:spLocks noGrp="1"/>
          </p:cNvSpPr>
          <p:nvPr>
            <p:ph type="title"/>
          </p:nvPr>
        </p:nvSpPr>
        <p:spPr/>
        <p:txBody>
          <a:bodyPr>
            <a:normAutofit/>
          </a:bodyPr>
          <a:lstStyle/>
          <a:p>
            <a:r>
              <a:rPr lang="fr-FR" dirty="0">
                <a:solidFill>
                  <a:srgbClr val="EB6608"/>
                </a:solidFill>
                <a:latin typeface="Century Gothic" panose="020B0502020202020204" pitchFamily="34" charset="0"/>
              </a:rPr>
              <a:t>Lors de la consultation dédiée…</a:t>
            </a:r>
          </a:p>
        </p:txBody>
      </p:sp>
      <p:sp>
        <p:nvSpPr>
          <p:cNvPr id="3" name="Espace réservé du contenu 2">
            <a:extLst>
              <a:ext uri="{FF2B5EF4-FFF2-40B4-BE49-F238E27FC236}">
                <a16:creationId xmlns:a16="http://schemas.microsoft.com/office/drawing/2014/main" id="{60C74433-8C4D-746E-6C7C-068F0A03A3C0}"/>
              </a:ext>
            </a:extLst>
          </p:cNvPr>
          <p:cNvSpPr>
            <a:spLocks noGrp="1"/>
          </p:cNvSpPr>
          <p:nvPr>
            <p:ph idx="1"/>
          </p:nvPr>
        </p:nvSpPr>
        <p:spPr>
          <a:xfrm>
            <a:off x="838200" y="2249438"/>
            <a:ext cx="10515600" cy="3736689"/>
          </a:xfrm>
        </p:spPr>
        <p:txBody>
          <a:bodyPr>
            <a:normAutofit/>
          </a:bodyPr>
          <a:lstStyle/>
          <a:p>
            <a:r>
              <a:rPr lang="fr-FR" dirty="0">
                <a:latin typeface="Century Gothic" panose="020B0502020202020204" pitchFamily="34" charset="0"/>
              </a:rPr>
              <a:t>Refaire un point sur les inquiétudes des parents</a:t>
            </a:r>
          </a:p>
          <a:p>
            <a:r>
              <a:rPr lang="fr-FR" dirty="0">
                <a:latin typeface="Century Gothic" panose="020B0502020202020204" pitchFamily="34" charset="0"/>
              </a:rPr>
              <a:t>Reprendre les différents domaines à questionner :</a:t>
            </a:r>
          </a:p>
          <a:p>
            <a:pPr marL="457200" lvl="1" indent="0">
              <a:buNone/>
            </a:pPr>
            <a:r>
              <a:rPr lang="fr-FR" dirty="0">
                <a:latin typeface="Century Gothic" panose="020B0502020202020204" pitchFamily="34" charset="0"/>
              </a:rPr>
              <a:t>- Psychomotricité</a:t>
            </a:r>
          </a:p>
          <a:p>
            <a:pPr lvl="1">
              <a:buFontTx/>
              <a:buChar char="-"/>
            </a:pPr>
            <a:r>
              <a:rPr lang="fr-FR" dirty="0">
                <a:latin typeface="Century Gothic" panose="020B0502020202020204" pitchFamily="34" charset="0"/>
              </a:rPr>
              <a:t>Langage/communication</a:t>
            </a:r>
          </a:p>
          <a:p>
            <a:pPr lvl="1">
              <a:buFontTx/>
              <a:buChar char="-"/>
            </a:pPr>
            <a:r>
              <a:rPr lang="fr-FR" dirty="0">
                <a:latin typeface="Century Gothic" panose="020B0502020202020204" pitchFamily="34" charset="0"/>
              </a:rPr>
              <a:t>Relations sociales</a:t>
            </a:r>
          </a:p>
          <a:p>
            <a:pPr lvl="1">
              <a:buFontTx/>
              <a:buChar char="-"/>
            </a:pPr>
            <a:r>
              <a:rPr lang="fr-FR" dirty="0">
                <a:latin typeface="Century Gothic" panose="020B0502020202020204" pitchFamily="34" charset="0"/>
              </a:rPr>
              <a:t>Comportement au quotidien</a:t>
            </a:r>
          </a:p>
          <a:p>
            <a:pPr lvl="1">
              <a:buFontTx/>
              <a:buChar char="-"/>
            </a:pPr>
            <a:r>
              <a:rPr lang="fr-FR" dirty="0">
                <a:latin typeface="Century Gothic" panose="020B0502020202020204" pitchFamily="34" charset="0"/>
              </a:rPr>
              <a:t>Scolarité</a:t>
            </a:r>
          </a:p>
          <a:p>
            <a:pPr lvl="1">
              <a:buFontTx/>
              <a:buChar char="-"/>
            </a:pPr>
            <a:r>
              <a:rPr lang="fr-FR" dirty="0">
                <a:latin typeface="Century Gothic" panose="020B0502020202020204" pitchFamily="34" charset="0"/>
              </a:rPr>
              <a:t>Activités / intérêts…</a:t>
            </a:r>
          </a:p>
        </p:txBody>
      </p:sp>
      <p:sp>
        <p:nvSpPr>
          <p:cNvPr id="4" name="ZoneTexte 3">
            <a:extLst>
              <a:ext uri="{FF2B5EF4-FFF2-40B4-BE49-F238E27FC236}">
                <a16:creationId xmlns:a16="http://schemas.microsoft.com/office/drawing/2014/main" id="{8A4779D8-F5A1-A39F-6AFE-CED98D2AA7DA}"/>
              </a:ext>
            </a:extLst>
          </p:cNvPr>
          <p:cNvSpPr txBox="1"/>
          <p:nvPr/>
        </p:nvSpPr>
        <p:spPr>
          <a:xfrm>
            <a:off x="9794309" y="1506022"/>
            <a:ext cx="3118981" cy="369332"/>
          </a:xfrm>
          <a:prstGeom prst="rect">
            <a:avLst/>
          </a:prstGeom>
          <a:noFill/>
        </p:spPr>
        <p:txBody>
          <a:bodyPr wrap="square" rtlCol="0">
            <a:spAutoFit/>
          </a:bodyPr>
          <a:lstStyle/>
          <a:p>
            <a:r>
              <a:rPr lang="fr-FR" sz="1800" dirty="0">
                <a:latin typeface="Century Gothic" panose="020B0502020202020204" pitchFamily="34" charset="0"/>
              </a:rPr>
              <a:t>Novembre 2020</a:t>
            </a:r>
            <a:endParaRPr lang="fr-FR" dirty="0"/>
          </a:p>
        </p:txBody>
      </p:sp>
    </p:spTree>
    <p:extLst>
      <p:ext uri="{BB962C8B-B14F-4D97-AF65-F5344CB8AC3E}">
        <p14:creationId xmlns:p14="http://schemas.microsoft.com/office/powerpoint/2010/main" val="425067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905E1-5708-F234-301F-DD10B411A3EE}"/>
              </a:ext>
            </a:extLst>
          </p:cNvPr>
          <p:cNvSpPr>
            <a:spLocks noGrp="1"/>
          </p:cNvSpPr>
          <p:nvPr>
            <p:ph type="title"/>
          </p:nvPr>
        </p:nvSpPr>
        <p:spPr/>
        <p:txBody>
          <a:bodyPr>
            <a:normAutofit/>
          </a:bodyPr>
          <a:lstStyle/>
          <a:p>
            <a:r>
              <a:rPr lang="fr-FR" dirty="0">
                <a:solidFill>
                  <a:srgbClr val="EB6608"/>
                </a:solidFill>
                <a:latin typeface="Century Gothic" panose="020B0502020202020204" pitchFamily="34" charset="0"/>
              </a:rPr>
              <a:t>Psychomotricité</a:t>
            </a:r>
          </a:p>
        </p:txBody>
      </p:sp>
      <p:sp>
        <p:nvSpPr>
          <p:cNvPr id="3" name="Espace réservé du contenu 2">
            <a:extLst>
              <a:ext uri="{FF2B5EF4-FFF2-40B4-BE49-F238E27FC236}">
                <a16:creationId xmlns:a16="http://schemas.microsoft.com/office/drawing/2014/main" id="{7E6C6A8E-0D0B-7D6D-E50F-818915C0D1A5}"/>
              </a:ext>
            </a:extLst>
          </p:cNvPr>
          <p:cNvSpPr>
            <a:spLocks noGrp="1"/>
          </p:cNvSpPr>
          <p:nvPr>
            <p:ph idx="1"/>
          </p:nvPr>
        </p:nvSpPr>
        <p:spPr/>
        <p:txBody>
          <a:bodyPr>
            <a:normAutofit/>
          </a:bodyPr>
          <a:lstStyle/>
          <a:p>
            <a:pPr>
              <a:lnSpc>
                <a:spcPct val="150000"/>
              </a:lnSpc>
            </a:pPr>
            <a:r>
              <a:rPr lang="fr-FR" sz="2000" i="1" dirty="0">
                <a:latin typeface="Century Gothic" panose="020B0502020202020204" pitchFamily="34" charset="0"/>
              </a:rPr>
              <a:t>Cf carnet de santé</a:t>
            </a:r>
          </a:p>
          <a:p>
            <a:pPr>
              <a:lnSpc>
                <a:spcPct val="150000"/>
              </a:lnSpc>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Marche : 12 mois.</a:t>
            </a:r>
          </a:p>
          <a:p>
            <a:pPr>
              <a:lnSpc>
                <a:spcPct val="150000"/>
              </a:lnSpc>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Motricité globale : Mohamed est assez « effrayé » par les jeux en extérieur (faire du toboggan, grimper …). Il porte peu d’intérêt pour le vélo et la trottinette. Il rencontre des difficultés avec les jeux de ballon.</a:t>
            </a:r>
          </a:p>
          <a:p>
            <a:pPr>
              <a:lnSpc>
                <a:spcPct val="150000"/>
              </a:lnSpc>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Motricité fine : Pas aisée. Il est gaucher. Le graphisme est difficile (qualité). Il manipule la pâte à modeler mais ne fait pas de bonhomme par exemple ou autre, il a</a:t>
            </a:r>
            <a:r>
              <a:rPr lang="fr-FR" sz="2000" dirty="0">
                <a:effectLst/>
                <a:latin typeface="Century Gothic" panose="020B0502020202020204" pitchFamily="34" charset="0"/>
                <a:ea typeface="Calibri" panose="020F0502020204030204" pitchFamily="34" charset="0"/>
                <a:cs typeface="Calibri" panose="020F0502020204030204" pitchFamily="34" charset="0"/>
              </a:rPr>
              <a:t> de la difficulté à manipuler sa voiture télécommandée…</a:t>
            </a:r>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25054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C9C3406-18CC-E8C1-8C22-8AC8CB74718F}"/>
              </a:ext>
            </a:extLst>
          </p:cNvPr>
          <p:cNvSpPr>
            <a:spLocks noGrp="1"/>
          </p:cNvSpPr>
          <p:nvPr>
            <p:ph idx="1"/>
          </p:nvPr>
        </p:nvSpPr>
        <p:spPr/>
        <p:txBody>
          <a:bodyPr/>
          <a:lstStyle/>
          <a:p>
            <a:pPr algn="just">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Le langage oral n’a pas présenté de retard selon les parents : il parle bien, pose des questions…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entury Gothic" panose="020B0502020202020204" pitchFamily="34" charset="0"/>
                <a:ea typeface="Calibri" panose="020F0502020204030204" pitchFamily="34" charset="0"/>
                <a:cs typeface="Times New Roman" panose="02020603050405020304" pitchFamily="18" charset="0"/>
              </a:rPr>
              <a:t>La compréhension semble bonne.</a:t>
            </a:r>
          </a:p>
          <a:p>
            <a:pPr algn="just">
              <a:lnSpc>
                <a:spcPct val="107000"/>
              </a:lnSpc>
              <a:spcAft>
                <a:spcPts val="800"/>
              </a:spcAft>
            </a:pPr>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sz="2000" i="1" dirty="0">
                <a:latin typeface="Century Gothic" panose="020B0502020202020204" pitchFamily="34" charset="0"/>
                <a:ea typeface="Calibri" panose="020F0502020204030204" pitchFamily="34" charset="0"/>
                <a:cs typeface="Times New Roman" panose="02020603050405020304" pitchFamily="18" charset="0"/>
              </a:rPr>
              <a:t>(NB : ici, vous observez pendant la consultation que l’enfant parle fort, coupe la parole, et peut répondre « à coté » de la question (ex : « on va au marché, le marché aux poissons », réplique dans Bob l’éponge), i</a:t>
            </a:r>
            <a:r>
              <a:rPr lang="fr-FR" sz="2000" i="1" dirty="0">
                <a:effectLst/>
                <a:latin typeface="Century Gothic" panose="020B0502020202020204" pitchFamily="34" charset="0"/>
                <a:ea typeface="Calibri" panose="020F0502020204030204" pitchFamily="34" charset="0"/>
                <a:cs typeface="Times New Roman" panose="02020603050405020304" pitchFamily="18" charset="0"/>
              </a:rPr>
              <a:t>l marche dans le bureau et ne demande pas à jouer aux jeux dans la pièce)</a:t>
            </a:r>
          </a:p>
          <a:p>
            <a:endParaRPr lang="fr-FR" dirty="0">
              <a:latin typeface="Century Gothic" panose="020B0502020202020204" pitchFamily="34" charset="0"/>
            </a:endParaRPr>
          </a:p>
        </p:txBody>
      </p:sp>
      <p:sp>
        <p:nvSpPr>
          <p:cNvPr id="4" name="Titre 1">
            <a:extLst>
              <a:ext uri="{FF2B5EF4-FFF2-40B4-BE49-F238E27FC236}">
                <a16:creationId xmlns:a16="http://schemas.microsoft.com/office/drawing/2014/main" id="{A5211DF3-C1FE-A4B3-347E-5A293882AAD0}"/>
              </a:ext>
            </a:extLst>
          </p:cNvPr>
          <p:cNvSpPr>
            <a:spLocks noGrp="1"/>
          </p:cNvSpPr>
          <p:nvPr>
            <p:ph type="title"/>
          </p:nvPr>
        </p:nvSpPr>
        <p:spPr>
          <a:xfrm>
            <a:off x="838200" y="365125"/>
            <a:ext cx="10515600" cy="1325563"/>
          </a:xfrm>
        </p:spPr>
        <p:txBody>
          <a:bodyPr>
            <a:normAutofit/>
          </a:bodyPr>
          <a:lstStyle/>
          <a:p>
            <a:r>
              <a:rPr lang="fr-FR" dirty="0">
                <a:solidFill>
                  <a:srgbClr val="EB6608"/>
                </a:solidFill>
                <a:latin typeface="Century Gothic" panose="020B0502020202020204" pitchFamily="34" charset="0"/>
              </a:rPr>
              <a:t>Langage / communication</a:t>
            </a:r>
          </a:p>
        </p:txBody>
      </p:sp>
    </p:spTree>
    <p:extLst>
      <p:ext uri="{BB962C8B-B14F-4D97-AF65-F5344CB8AC3E}">
        <p14:creationId xmlns:p14="http://schemas.microsoft.com/office/powerpoint/2010/main" val="22307004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2105</Words>
  <Application>Microsoft Office PowerPoint</Application>
  <PresentationFormat>Grand écran</PresentationFormat>
  <Paragraphs>180</Paragraphs>
  <Slides>36</Slides>
  <Notes>26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Calibri Light</vt:lpstr>
      <vt:lpstr>Century Gothic</vt:lpstr>
      <vt:lpstr>Thème Office</vt:lpstr>
      <vt:lpstr>Séquence 5 Vignette clinique n° 2</vt:lpstr>
      <vt:lpstr>Mohamed Adénane, 5 ans 5 mois</vt:lpstr>
      <vt:lpstr>Présentation PowerPoint</vt:lpstr>
      <vt:lpstr>Premiers questionnements</vt:lpstr>
      <vt:lpstr>Rappel de la HAS*</vt:lpstr>
      <vt:lpstr>Présentation PowerPoint</vt:lpstr>
      <vt:lpstr>Lors de la consultation dédiée…</vt:lpstr>
      <vt:lpstr>Psychomotricité</vt:lpstr>
      <vt:lpstr>Langage / communication</vt:lpstr>
      <vt:lpstr>Relations sociales</vt:lpstr>
      <vt:lpstr>Comportement au quotidien</vt:lpstr>
      <vt:lpstr>Scolarité</vt:lpstr>
      <vt:lpstr>Activités / intérêts</vt:lpstr>
      <vt:lpstr>Remplissage d’un guide TND aux vues des éléments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Ne pas oublier de remplir et signer…</vt:lpstr>
      <vt:lpstr>Présentation PowerPoint</vt:lpstr>
      <vt:lpstr>Proposition de consultation de suivi</vt:lpstr>
      <vt:lpstr>Chemin clinique</vt:lpstr>
      <vt:lpstr>Définition</vt:lpstr>
      <vt:lpstr>Présentation PowerPoint</vt:lpstr>
      <vt:lpstr>Présentation PowerPoint</vt:lpstr>
      <vt:lpstr>Présentation PowerPoint</vt:lpstr>
      <vt:lpstr>D’après l’étude de cas vue dans la séquence 4, nous vous proposons de remplir le chemin clinique au regard de toutes les informations en votre possession.   Vous apporterez des remarques/ propositions au parcours proposé.</vt:lpstr>
      <vt:lpstr>Lecture des comptes-rendus réalisés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oliviero</dc:creator>
  <cp:lastModifiedBy>Communication CORIDYS</cp:lastModifiedBy>
  <cp:revision>37</cp:revision>
  <dcterms:created xsi:type="dcterms:W3CDTF">2023-01-09T14:26:18Z</dcterms:created>
  <dcterms:modified xsi:type="dcterms:W3CDTF">2025-04-14T10:54:23Z</dcterms:modified>
</cp:coreProperties>
</file>