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82" r:id="rId4"/>
    <p:sldId id="259" r:id="rId5"/>
    <p:sldId id="278" r:id="rId6"/>
    <p:sldId id="261" r:id="rId7"/>
    <p:sldId id="262" r:id="rId8"/>
    <p:sldId id="263" r:id="rId9"/>
    <p:sldId id="264" r:id="rId10"/>
    <p:sldId id="265" r:id="rId11"/>
    <p:sldId id="266" r:id="rId12"/>
    <p:sldId id="281" r:id="rId13"/>
    <p:sldId id="267"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88227" autoAdjust="0"/>
  </p:normalViewPr>
  <p:slideViewPr>
    <p:cSldViewPr snapToGrid="0">
      <p:cViewPr varScale="1">
        <p:scale>
          <a:sx n="56" d="100"/>
          <a:sy n="56" d="100"/>
        </p:scale>
        <p:origin x="100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E37E65-DE26-4AB3-A68E-41870F8668B0}"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r-FR"/>
        </a:p>
      </dgm:t>
    </dgm:pt>
    <dgm:pt modelId="{76C92F13-5173-44C8-B572-F2FFA22ACCCA}">
      <dgm:prSet phldrT="[Texte]" custT="1"/>
      <dgm:spPr>
        <a:solidFill>
          <a:schemeClr val="bg1"/>
        </a:solidFill>
        <a:ln>
          <a:solidFill>
            <a:schemeClr val="accent2"/>
          </a:solidFill>
        </a:ln>
      </dgm:spPr>
      <dgm:t>
        <a:bodyPr/>
        <a:lstStyle/>
        <a:p>
          <a:r>
            <a:rPr lang="fr-FR" sz="2400" dirty="0">
              <a:solidFill>
                <a:schemeClr val="tx1"/>
              </a:solidFill>
              <a:latin typeface="Century Gothic" panose="020B0502020202020204" pitchFamily="34" charset="0"/>
            </a:rPr>
            <a:t>Inquiétude parentale </a:t>
          </a:r>
        </a:p>
      </dgm:t>
    </dgm:pt>
    <dgm:pt modelId="{972CB642-AA5F-495C-AB33-63A1D858ED98}" type="parTrans" cxnId="{D8E1146F-19B9-43D4-9E48-CF8004EF21D7}">
      <dgm:prSet/>
      <dgm:spPr/>
      <dgm:t>
        <a:bodyPr/>
        <a:lstStyle/>
        <a:p>
          <a:endParaRPr lang="fr-FR"/>
        </a:p>
      </dgm:t>
    </dgm:pt>
    <dgm:pt modelId="{5146A5C2-AF7B-498C-A8C9-5E2BFABD810A}" type="sibTrans" cxnId="{D8E1146F-19B9-43D4-9E48-CF8004EF21D7}">
      <dgm:prSet/>
      <dgm:spPr/>
      <dgm:t>
        <a:bodyPr/>
        <a:lstStyle/>
        <a:p>
          <a:endParaRPr lang="fr-FR"/>
        </a:p>
      </dgm:t>
    </dgm:pt>
    <dgm:pt modelId="{355F6C19-FCF2-4C73-9FBC-182FC594029D}">
      <dgm:prSet phldrT="[Texte]" custT="1"/>
      <dgm:spPr>
        <a:solidFill>
          <a:schemeClr val="bg1"/>
        </a:solidFill>
        <a:ln>
          <a:solidFill>
            <a:schemeClr val="accent2"/>
          </a:solidFill>
        </a:ln>
      </dgm:spPr>
      <dgm:t>
        <a:bodyPr/>
        <a:lstStyle/>
        <a:p>
          <a:r>
            <a:rPr lang="fr-FR" sz="2400" dirty="0">
              <a:solidFill>
                <a:schemeClr val="tx1"/>
              </a:solidFill>
              <a:latin typeface="Century Gothic" panose="020B0502020202020204" pitchFamily="34" charset="0"/>
            </a:rPr>
            <a:t>Remplissage du guide TND = CTE </a:t>
          </a:r>
          <a:r>
            <a:rPr lang="fr-FR" sz="2400" b="0" u="none" dirty="0">
              <a:solidFill>
                <a:schemeClr val="tx1"/>
              </a:solidFill>
              <a:latin typeface="Century Gothic" panose="020B0502020202020204" pitchFamily="34" charset="0"/>
            </a:rPr>
            <a:t>(Consultation repérage des Troubles de l’Enfant)</a:t>
          </a:r>
          <a:endParaRPr lang="fr-FR" sz="2400" dirty="0">
            <a:solidFill>
              <a:schemeClr val="tx1"/>
            </a:solidFill>
            <a:latin typeface="Century Gothic" panose="020B0502020202020204" pitchFamily="34" charset="0"/>
          </a:endParaRPr>
        </a:p>
      </dgm:t>
    </dgm:pt>
    <dgm:pt modelId="{60BB0FD1-C726-418A-A234-CCA31FF46481}" type="parTrans" cxnId="{4187BAE4-4FA0-4521-AEC5-C0EB6AFC5853}">
      <dgm:prSet/>
      <dgm:spPr>
        <a:solidFill>
          <a:schemeClr val="bg1"/>
        </a:solidFill>
        <a:ln>
          <a:solidFill>
            <a:schemeClr val="accent2"/>
          </a:solidFill>
        </a:ln>
      </dgm:spPr>
      <dgm:t>
        <a:bodyPr/>
        <a:lstStyle/>
        <a:p>
          <a:endParaRPr lang="fr-FR"/>
        </a:p>
      </dgm:t>
    </dgm:pt>
    <dgm:pt modelId="{634BECA2-13FF-427B-89F0-55AB9A80E78C}" type="sibTrans" cxnId="{4187BAE4-4FA0-4521-AEC5-C0EB6AFC5853}">
      <dgm:prSet/>
      <dgm:spPr/>
      <dgm:t>
        <a:bodyPr/>
        <a:lstStyle/>
        <a:p>
          <a:endParaRPr lang="fr-FR"/>
        </a:p>
      </dgm:t>
    </dgm:pt>
    <dgm:pt modelId="{92AF34B6-8784-41B9-B91B-E10DC2FD370B}">
      <dgm:prSet phldrT="[Texte]" custT="1"/>
      <dgm:spPr>
        <a:solidFill>
          <a:schemeClr val="bg1"/>
        </a:solidFill>
        <a:ln>
          <a:solidFill>
            <a:schemeClr val="accent2"/>
          </a:solidFill>
        </a:ln>
      </dgm:spPr>
      <dgm:t>
        <a:bodyPr/>
        <a:lstStyle/>
        <a:p>
          <a:pPr>
            <a:buNone/>
          </a:pPr>
          <a:r>
            <a:rPr lang="fr-FR" sz="2400" b="0" u="none" dirty="0">
              <a:solidFill>
                <a:schemeClr val="tx1"/>
              </a:solidFill>
              <a:latin typeface="Century Gothic" panose="020B0502020202020204" pitchFamily="34" charset="0"/>
            </a:rPr>
            <a:t>RDV dès que possible pour une consultation dédiée (max 3 semaines) : CTE</a:t>
          </a:r>
        </a:p>
      </dgm:t>
    </dgm:pt>
    <dgm:pt modelId="{4404A8AC-4754-4A28-ACFD-E5506CA4172A}" type="parTrans" cxnId="{D4D94811-A1C2-4368-B0B5-D3D44B68AD89}">
      <dgm:prSet/>
      <dgm:spPr>
        <a:solidFill>
          <a:schemeClr val="bg1"/>
        </a:solidFill>
        <a:ln>
          <a:solidFill>
            <a:schemeClr val="accent2"/>
          </a:solidFill>
        </a:ln>
      </dgm:spPr>
      <dgm:t>
        <a:bodyPr/>
        <a:lstStyle/>
        <a:p>
          <a:endParaRPr lang="fr-FR"/>
        </a:p>
      </dgm:t>
    </dgm:pt>
    <dgm:pt modelId="{B6B87BDC-7AFF-4D7A-886C-6EFCE2DE6CAA}" type="sibTrans" cxnId="{D4D94811-A1C2-4368-B0B5-D3D44B68AD89}">
      <dgm:prSet/>
      <dgm:spPr/>
      <dgm:t>
        <a:bodyPr/>
        <a:lstStyle/>
        <a:p>
          <a:endParaRPr lang="fr-FR"/>
        </a:p>
      </dgm:t>
    </dgm:pt>
    <dgm:pt modelId="{F389ADCE-43F5-4B96-80FB-DF26979CCAF4}" type="pres">
      <dgm:prSet presAssocID="{43E37E65-DE26-4AB3-A68E-41870F8668B0}" presName="hierChild1" presStyleCnt="0">
        <dgm:presLayoutVars>
          <dgm:orgChart val="1"/>
          <dgm:chPref val="1"/>
          <dgm:dir/>
          <dgm:animOne val="branch"/>
          <dgm:animLvl val="lvl"/>
          <dgm:resizeHandles/>
        </dgm:presLayoutVars>
      </dgm:prSet>
      <dgm:spPr/>
    </dgm:pt>
    <dgm:pt modelId="{D7A9B4C6-6129-42D2-A05C-47228931D05E}" type="pres">
      <dgm:prSet presAssocID="{76C92F13-5173-44C8-B572-F2FFA22ACCCA}" presName="hierRoot1" presStyleCnt="0">
        <dgm:presLayoutVars>
          <dgm:hierBranch val="init"/>
        </dgm:presLayoutVars>
      </dgm:prSet>
      <dgm:spPr/>
    </dgm:pt>
    <dgm:pt modelId="{A2AF9EED-6B6F-4351-A590-B097B78C948A}" type="pres">
      <dgm:prSet presAssocID="{76C92F13-5173-44C8-B572-F2FFA22ACCCA}" presName="rootComposite1" presStyleCnt="0"/>
      <dgm:spPr/>
    </dgm:pt>
    <dgm:pt modelId="{BE2B3894-3B8A-4EC7-9B35-E4F8714D8840}" type="pres">
      <dgm:prSet presAssocID="{76C92F13-5173-44C8-B572-F2FFA22ACCCA}" presName="rootText1" presStyleLbl="node0" presStyleIdx="0" presStyleCnt="1" custScaleX="64305" custScaleY="24245" custLinFactNeighborX="0" custLinFactNeighborY="1152">
        <dgm:presLayoutVars>
          <dgm:chPref val="3"/>
        </dgm:presLayoutVars>
      </dgm:prSet>
      <dgm:spPr/>
    </dgm:pt>
    <dgm:pt modelId="{89387F10-CED8-4079-83A3-FD98C43D1ABC}" type="pres">
      <dgm:prSet presAssocID="{76C92F13-5173-44C8-B572-F2FFA22ACCCA}" presName="rootConnector1" presStyleLbl="node1" presStyleIdx="0" presStyleCnt="0"/>
      <dgm:spPr/>
    </dgm:pt>
    <dgm:pt modelId="{CD131C25-F0EA-4F00-9DAB-7DC2C2BE388C}" type="pres">
      <dgm:prSet presAssocID="{76C92F13-5173-44C8-B572-F2FFA22ACCCA}" presName="hierChild2" presStyleCnt="0"/>
      <dgm:spPr/>
    </dgm:pt>
    <dgm:pt modelId="{D3D4793B-CC0E-431D-97E8-C9CF25F95445}" type="pres">
      <dgm:prSet presAssocID="{60BB0FD1-C726-418A-A234-CCA31FF46481}" presName="Name37" presStyleLbl="parChTrans1D2" presStyleIdx="0" presStyleCnt="2"/>
      <dgm:spPr/>
    </dgm:pt>
    <dgm:pt modelId="{4753044D-F13D-4AC5-B2BC-7B1297AF443B}" type="pres">
      <dgm:prSet presAssocID="{355F6C19-FCF2-4C73-9FBC-182FC594029D}" presName="hierRoot2" presStyleCnt="0">
        <dgm:presLayoutVars>
          <dgm:hierBranch val="init"/>
        </dgm:presLayoutVars>
      </dgm:prSet>
      <dgm:spPr/>
    </dgm:pt>
    <dgm:pt modelId="{A15DF8A4-1555-449D-ABA0-8C67DF73522A}" type="pres">
      <dgm:prSet presAssocID="{355F6C19-FCF2-4C73-9FBC-182FC594029D}" presName="rootComposite" presStyleCnt="0"/>
      <dgm:spPr/>
    </dgm:pt>
    <dgm:pt modelId="{1B17D9F1-4CA0-4D19-9427-8DA13FB12E69}" type="pres">
      <dgm:prSet presAssocID="{355F6C19-FCF2-4C73-9FBC-182FC594029D}" presName="rootText" presStyleLbl="node2" presStyleIdx="0" presStyleCnt="2" custScaleX="64725" custScaleY="64823" custLinFactNeighborY="11840">
        <dgm:presLayoutVars>
          <dgm:chPref val="3"/>
        </dgm:presLayoutVars>
      </dgm:prSet>
      <dgm:spPr/>
    </dgm:pt>
    <dgm:pt modelId="{28DE70A3-879E-4487-9D67-ED8F36668F34}" type="pres">
      <dgm:prSet presAssocID="{355F6C19-FCF2-4C73-9FBC-182FC594029D}" presName="rootConnector" presStyleLbl="node2" presStyleIdx="0" presStyleCnt="2"/>
      <dgm:spPr/>
    </dgm:pt>
    <dgm:pt modelId="{1713079F-592D-4D0A-90E6-1BF7927111C8}" type="pres">
      <dgm:prSet presAssocID="{355F6C19-FCF2-4C73-9FBC-182FC594029D}" presName="hierChild4" presStyleCnt="0"/>
      <dgm:spPr/>
    </dgm:pt>
    <dgm:pt modelId="{EA7AD6C0-59AC-4110-98F9-30DB5FEF4BDF}" type="pres">
      <dgm:prSet presAssocID="{355F6C19-FCF2-4C73-9FBC-182FC594029D}" presName="hierChild5" presStyleCnt="0"/>
      <dgm:spPr/>
    </dgm:pt>
    <dgm:pt modelId="{611FC944-7C39-4CB5-80AB-1E6073C2AD4C}" type="pres">
      <dgm:prSet presAssocID="{4404A8AC-4754-4A28-ACFD-E5506CA4172A}" presName="Name37" presStyleLbl="parChTrans1D2" presStyleIdx="1" presStyleCnt="2"/>
      <dgm:spPr/>
    </dgm:pt>
    <dgm:pt modelId="{55A09445-8AEB-4F1B-A7C8-CB357A1B5597}" type="pres">
      <dgm:prSet presAssocID="{92AF34B6-8784-41B9-B91B-E10DC2FD370B}" presName="hierRoot2" presStyleCnt="0">
        <dgm:presLayoutVars>
          <dgm:hierBranch val="init"/>
        </dgm:presLayoutVars>
      </dgm:prSet>
      <dgm:spPr/>
    </dgm:pt>
    <dgm:pt modelId="{D8B1279B-92CD-4C89-B944-29B5AEBB111A}" type="pres">
      <dgm:prSet presAssocID="{92AF34B6-8784-41B9-B91B-E10DC2FD370B}" presName="rootComposite" presStyleCnt="0"/>
      <dgm:spPr/>
    </dgm:pt>
    <dgm:pt modelId="{9F3EC347-F871-454F-A0D0-0D01BEDFB788}" type="pres">
      <dgm:prSet presAssocID="{92AF34B6-8784-41B9-B91B-E10DC2FD370B}" presName="rootText" presStyleLbl="node2" presStyleIdx="1" presStyleCnt="2" custScaleX="66329" custScaleY="71408" custLinFactNeighborY="4823">
        <dgm:presLayoutVars>
          <dgm:chPref val="3"/>
        </dgm:presLayoutVars>
      </dgm:prSet>
      <dgm:spPr/>
    </dgm:pt>
    <dgm:pt modelId="{A8B7C9D6-CFA1-425B-8782-F0C0C37CF245}" type="pres">
      <dgm:prSet presAssocID="{92AF34B6-8784-41B9-B91B-E10DC2FD370B}" presName="rootConnector" presStyleLbl="node2" presStyleIdx="1" presStyleCnt="2"/>
      <dgm:spPr/>
    </dgm:pt>
    <dgm:pt modelId="{617CC022-C8D8-4BF9-8A7C-7C7797877FFB}" type="pres">
      <dgm:prSet presAssocID="{92AF34B6-8784-41B9-B91B-E10DC2FD370B}" presName="hierChild4" presStyleCnt="0"/>
      <dgm:spPr/>
    </dgm:pt>
    <dgm:pt modelId="{4CF73A82-C894-4BF7-A47A-37559C2626BD}" type="pres">
      <dgm:prSet presAssocID="{92AF34B6-8784-41B9-B91B-E10DC2FD370B}" presName="hierChild5" presStyleCnt="0"/>
      <dgm:spPr/>
    </dgm:pt>
    <dgm:pt modelId="{F1D1D5F5-33C1-451E-8866-6212B0E87046}" type="pres">
      <dgm:prSet presAssocID="{76C92F13-5173-44C8-B572-F2FFA22ACCCA}" presName="hierChild3" presStyleCnt="0"/>
      <dgm:spPr/>
    </dgm:pt>
  </dgm:ptLst>
  <dgm:cxnLst>
    <dgm:cxn modelId="{17BD8A07-AEF3-4EFD-BA02-26C7C611F162}" type="presOf" srcId="{76C92F13-5173-44C8-B572-F2FFA22ACCCA}" destId="{BE2B3894-3B8A-4EC7-9B35-E4F8714D8840}" srcOrd="0" destOrd="0" presId="urn:microsoft.com/office/officeart/2005/8/layout/orgChart1"/>
    <dgm:cxn modelId="{5709D20C-7887-4B1F-8A1E-B1ABBD39258B}" type="presOf" srcId="{60BB0FD1-C726-418A-A234-CCA31FF46481}" destId="{D3D4793B-CC0E-431D-97E8-C9CF25F95445}" srcOrd="0" destOrd="0" presId="urn:microsoft.com/office/officeart/2005/8/layout/orgChart1"/>
    <dgm:cxn modelId="{72D33A10-DA03-4150-9B66-288CD0EC6146}" type="presOf" srcId="{92AF34B6-8784-41B9-B91B-E10DC2FD370B}" destId="{A8B7C9D6-CFA1-425B-8782-F0C0C37CF245}" srcOrd="1" destOrd="0" presId="urn:microsoft.com/office/officeart/2005/8/layout/orgChart1"/>
    <dgm:cxn modelId="{D4D94811-A1C2-4368-B0B5-D3D44B68AD89}" srcId="{76C92F13-5173-44C8-B572-F2FFA22ACCCA}" destId="{92AF34B6-8784-41B9-B91B-E10DC2FD370B}" srcOrd="1" destOrd="0" parTransId="{4404A8AC-4754-4A28-ACFD-E5506CA4172A}" sibTransId="{B6B87BDC-7AFF-4D7A-886C-6EFCE2DE6CAA}"/>
    <dgm:cxn modelId="{8A5F201E-4F0F-4A0E-9279-E1A48CD14A46}" type="presOf" srcId="{355F6C19-FCF2-4C73-9FBC-182FC594029D}" destId="{1B17D9F1-4CA0-4D19-9427-8DA13FB12E69}" srcOrd="0" destOrd="0" presId="urn:microsoft.com/office/officeart/2005/8/layout/orgChart1"/>
    <dgm:cxn modelId="{1F468265-5983-4FF7-ABE3-79A35466784B}" type="presOf" srcId="{355F6C19-FCF2-4C73-9FBC-182FC594029D}" destId="{28DE70A3-879E-4487-9D67-ED8F36668F34}" srcOrd="1" destOrd="0" presId="urn:microsoft.com/office/officeart/2005/8/layout/orgChart1"/>
    <dgm:cxn modelId="{A38FAD65-78AA-4EBD-B222-66C882BE962B}" type="presOf" srcId="{4404A8AC-4754-4A28-ACFD-E5506CA4172A}" destId="{611FC944-7C39-4CB5-80AB-1E6073C2AD4C}" srcOrd="0" destOrd="0" presId="urn:microsoft.com/office/officeart/2005/8/layout/orgChart1"/>
    <dgm:cxn modelId="{D8E1146F-19B9-43D4-9E48-CF8004EF21D7}" srcId="{43E37E65-DE26-4AB3-A68E-41870F8668B0}" destId="{76C92F13-5173-44C8-B572-F2FFA22ACCCA}" srcOrd="0" destOrd="0" parTransId="{972CB642-AA5F-495C-AB33-63A1D858ED98}" sibTransId="{5146A5C2-AF7B-498C-A8C9-5E2BFABD810A}"/>
    <dgm:cxn modelId="{8E003371-17EB-433E-887E-82A191151B0B}" type="presOf" srcId="{92AF34B6-8784-41B9-B91B-E10DC2FD370B}" destId="{9F3EC347-F871-454F-A0D0-0D01BEDFB788}" srcOrd="0" destOrd="0" presId="urn:microsoft.com/office/officeart/2005/8/layout/orgChart1"/>
    <dgm:cxn modelId="{53E2897E-BBE2-4C7A-A705-022F333E2C9E}" type="presOf" srcId="{43E37E65-DE26-4AB3-A68E-41870F8668B0}" destId="{F389ADCE-43F5-4B96-80FB-DF26979CCAF4}" srcOrd="0" destOrd="0" presId="urn:microsoft.com/office/officeart/2005/8/layout/orgChart1"/>
    <dgm:cxn modelId="{4187BAE4-4FA0-4521-AEC5-C0EB6AFC5853}" srcId="{76C92F13-5173-44C8-B572-F2FFA22ACCCA}" destId="{355F6C19-FCF2-4C73-9FBC-182FC594029D}" srcOrd="0" destOrd="0" parTransId="{60BB0FD1-C726-418A-A234-CCA31FF46481}" sibTransId="{634BECA2-13FF-427B-89F0-55AB9A80E78C}"/>
    <dgm:cxn modelId="{166BEAFD-DA90-4C62-B06A-85A04EDB4002}" type="presOf" srcId="{76C92F13-5173-44C8-B572-F2FFA22ACCCA}" destId="{89387F10-CED8-4079-83A3-FD98C43D1ABC}" srcOrd="1" destOrd="0" presId="urn:microsoft.com/office/officeart/2005/8/layout/orgChart1"/>
    <dgm:cxn modelId="{B49E4A5A-FB2A-4C29-8582-222BDE343BD0}" type="presParOf" srcId="{F389ADCE-43F5-4B96-80FB-DF26979CCAF4}" destId="{D7A9B4C6-6129-42D2-A05C-47228931D05E}" srcOrd="0" destOrd="0" presId="urn:microsoft.com/office/officeart/2005/8/layout/orgChart1"/>
    <dgm:cxn modelId="{8B2B7C80-34B8-49B1-965F-D9086C73C9D0}" type="presParOf" srcId="{D7A9B4C6-6129-42D2-A05C-47228931D05E}" destId="{A2AF9EED-6B6F-4351-A590-B097B78C948A}" srcOrd="0" destOrd="0" presId="urn:microsoft.com/office/officeart/2005/8/layout/orgChart1"/>
    <dgm:cxn modelId="{ABA00164-08C4-43A7-832E-EC3F6FB47C18}" type="presParOf" srcId="{A2AF9EED-6B6F-4351-A590-B097B78C948A}" destId="{BE2B3894-3B8A-4EC7-9B35-E4F8714D8840}" srcOrd="0" destOrd="0" presId="urn:microsoft.com/office/officeart/2005/8/layout/orgChart1"/>
    <dgm:cxn modelId="{489B53EE-EAD2-46ED-BB06-BC95B3975C69}" type="presParOf" srcId="{A2AF9EED-6B6F-4351-A590-B097B78C948A}" destId="{89387F10-CED8-4079-83A3-FD98C43D1ABC}" srcOrd="1" destOrd="0" presId="urn:microsoft.com/office/officeart/2005/8/layout/orgChart1"/>
    <dgm:cxn modelId="{57A2431D-9378-45A5-8A9B-DF851CA6B5B3}" type="presParOf" srcId="{D7A9B4C6-6129-42D2-A05C-47228931D05E}" destId="{CD131C25-F0EA-4F00-9DAB-7DC2C2BE388C}" srcOrd="1" destOrd="0" presId="urn:microsoft.com/office/officeart/2005/8/layout/orgChart1"/>
    <dgm:cxn modelId="{8026090F-3FAE-4A4E-8B5D-E801A4F26022}" type="presParOf" srcId="{CD131C25-F0EA-4F00-9DAB-7DC2C2BE388C}" destId="{D3D4793B-CC0E-431D-97E8-C9CF25F95445}" srcOrd="0" destOrd="0" presId="urn:microsoft.com/office/officeart/2005/8/layout/orgChart1"/>
    <dgm:cxn modelId="{B9FBA9A6-B3B1-43A1-B1C3-94BE8AFFD2D6}" type="presParOf" srcId="{CD131C25-F0EA-4F00-9DAB-7DC2C2BE388C}" destId="{4753044D-F13D-4AC5-B2BC-7B1297AF443B}" srcOrd="1" destOrd="0" presId="urn:microsoft.com/office/officeart/2005/8/layout/orgChart1"/>
    <dgm:cxn modelId="{2B6F943D-2A98-4AEE-A2F7-7112FF14BFA2}" type="presParOf" srcId="{4753044D-F13D-4AC5-B2BC-7B1297AF443B}" destId="{A15DF8A4-1555-449D-ABA0-8C67DF73522A}" srcOrd="0" destOrd="0" presId="urn:microsoft.com/office/officeart/2005/8/layout/orgChart1"/>
    <dgm:cxn modelId="{7BA64D4C-369F-4690-BA12-FF2DF463A726}" type="presParOf" srcId="{A15DF8A4-1555-449D-ABA0-8C67DF73522A}" destId="{1B17D9F1-4CA0-4D19-9427-8DA13FB12E69}" srcOrd="0" destOrd="0" presId="urn:microsoft.com/office/officeart/2005/8/layout/orgChart1"/>
    <dgm:cxn modelId="{40C462A8-5887-4011-B7E9-ACFB85F80E12}" type="presParOf" srcId="{A15DF8A4-1555-449D-ABA0-8C67DF73522A}" destId="{28DE70A3-879E-4487-9D67-ED8F36668F34}" srcOrd="1" destOrd="0" presId="urn:microsoft.com/office/officeart/2005/8/layout/orgChart1"/>
    <dgm:cxn modelId="{B3EEEC4B-C31D-4108-9CC2-75AE94EFA7F1}" type="presParOf" srcId="{4753044D-F13D-4AC5-B2BC-7B1297AF443B}" destId="{1713079F-592D-4D0A-90E6-1BF7927111C8}" srcOrd="1" destOrd="0" presId="urn:microsoft.com/office/officeart/2005/8/layout/orgChart1"/>
    <dgm:cxn modelId="{1DCA2F68-AA8E-4F8C-8971-EB9781F1A3DD}" type="presParOf" srcId="{4753044D-F13D-4AC5-B2BC-7B1297AF443B}" destId="{EA7AD6C0-59AC-4110-98F9-30DB5FEF4BDF}" srcOrd="2" destOrd="0" presId="urn:microsoft.com/office/officeart/2005/8/layout/orgChart1"/>
    <dgm:cxn modelId="{60B3738E-6BC5-4C9F-9AE8-A51503D1D3C2}" type="presParOf" srcId="{CD131C25-F0EA-4F00-9DAB-7DC2C2BE388C}" destId="{611FC944-7C39-4CB5-80AB-1E6073C2AD4C}" srcOrd="2" destOrd="0" presId="urn:microsoft.com/office/officeart/2005/8/layout/orgChart1"/>
    <dgm:cxn modelId="{F92B3957-7E4C-48E3-87C4-56D12B8DCD1C}" type="presParOf" srcId="{CD131C25-F0EA-4F00-9DAB-7DC2C2BE388C}" destId="{55A09445-8AEB-4F1B-A7C8-CB357A1B5597}" srcOrd="3" destOrd="0" presId="urn:microsoft.com/office/officeart/2005/8/layout/orgChart1"/>
    <dgm:cxn modelId="{6F6C0C0F-A7FE-47D2-90ED-0E2BB3222EF6}" type="presParOf" srcId="{55A09445-8AEB-4F1B-A7C8-CB357A1B5597}" destId="{D8B1279B-92CD-4C89-B944-29B5AEBB111A}" srcOrd="0" destOrd="0" presId="urn:microsoft.com/office/officeart/2005/8/layout/orgChart1"/>
    <dgm:cxn modelId="{8733F0F7-E989-411D-8AD0-79483C8C4D09}" type="presParOf" srcId="{D8B1279B-92CD-4C89-B944-29B5AEBB111A}" destId="{9F3EC347-F871-454F-A0D0-0D01BEDFB788}" srcOrd="0" destOrd="0" presId="urn:microsoft.com/office/officeart/2005/8/layout/orgChart1"/>
    <dgm:cxn modelId="{6BA6F3FE-8FF3-4D7A-BE04-8A96360FB858}" type="presParOf" srcId="{D8B1279B-92CD-4C89-B944-29B5AEBB111A}" destId="{A8B7C9D6-CFA1-425B-8782-F0C0C37CF245}" srcOrd="1" destOrd="0" presId="urn:microsoft.com/office/officeart/2005/8/layout/orgChart1"/>
    <dgm:cxn modelId="{84A98D3E-8924-4EC5-B073-D0B9CA10F0B7}" type="presParOf" srcId="{55A09445-8AEB-4F1B-A7C8-CB357A1B5597}" destId="{617CC022-C8D8-4BF9-8A7C-7C7797877FFB}" srcOrd="1" destOrd="0" presId="urn:microsoft.com/office/officeart/2005/8/layout/orgChart1"/>
    <dgm:cxn modelId="{8909EF1C-5901-4250-87CC-C0BDD186A6EF}" type="presParOf" srcId="{55A09445-8AEB-4F1B-A7C8-CB357A1B5597}" destId="{4CF73A82-C894-4BF7-A47A-37559C2626BD}" srcOrd="2" destOrd="0" presId="urn:microsoft.com/office/officeart/2005/8/layout/orgChart1"/>
    <dgm:cxn modelId="{8EB9B900-B26B-49AB-AA85-D3A06F2189DE}" type="presParOf" srcId="{D7A9B4C6-6129-42D2-A05C-47228931D05E}" destId="{F1D1D5F5-33C1-451E-8866-6212B0E87046}"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1FC944-7C39-4CB5-80AB-1E6073C2AD4C}">
      <dsp:nvSpPr>
        <dsp:cNvPr id="0" name=""/>
        <dsp:cNvSpPr/>
      </dsp:nvSpPr>
      <dsp:spPr>
        <a:xfrm>
          <a:off x="5564826" y="1140871"/>
          <a:ext cx="3132935" cy="1669108"/>
        </a:xfrm>
        <a:custGeom>
          <a:avLst/>
          <a:gdLst/>
          <a:ahLst/>
          <a:cxnLst/>
          <a:rect l="0" t="0" r="0" b="0"/>
          <a:pathLst>
            <a:path>
              <a:moveTo>
                <a:pt x="0" y="0"/>
              </a:moveTo>
              <a:lnTo>
                <a:pt x="0" y="901634"/>
              </a:lnTo>
              <a:lnTo>
                <a:pt x="3132935" y="901634"/>
              </a:lnTo>
              <a:lnTo>
                <a:pt x="3132935" y="1669108"/>
              </a:lnTo>
            </a:path>
          </a:pathLst>
        </a:custGeom>
        <a:noFill/>
        <a:ln w="12700" cap="flat" cmpd="sng" algn="ctr">
          <a:solidFill>
            <a:schemeClr val="accent2"/>
          </a:solidFill>
          <a:prstDash val="solid"/>
          <a:miter lim="800000"/>
        </a:ln>
        <a:effectLst/>
      </dsp:spPr>
      <dsp:style>
        <a:lnRef idx="2">
          <a:scrgbClr r="0" g="0" b="0"/>
        </a:lnRef>
        <a:fillRef idx="0">
          <a:scrgbClr r="0" g="0" b="0"/>
        </a:fillRef>
        <a:effectRef idx="0">
          <a:scrgbClr r="0" g="0" b="0"/>
        </a:effectRef>
        <a:fontRef idx="minor"/>
      </dsp:style>
    </dsp:sp>
    <dsp:sp modelId="{D3D4793B-CC0E-431D-97E8-C9CF25F95445}">
      <dsp:nvSpPr>
        <dsp:cNvPr id="0" name=""/>
        <dsp:cNvSpPr/>
      </dsp:nvSpPr>
      <dsp:spPr>
        <a:xfrm>
          <a:off x="2373270" y="1140871"/>
          <a:ext cx="3191555" cy="1925553"/>
        </a:xfrm>
        <a:custGeom>
          <a:avLst/>
          <a:gdLst/>
          <a:ahLst/>
          <a:cxnLst/>
          <a:rect l="0" t="0" r="0" b="0"/>
          <a:pathLst>
            <a:path>
              <a:moveTo>
                <a:pt x="3191555" y="0"/>
              </a:moveTo>
              <a:lnTo>
                <a:pt x="3191555" y="1158080"/>
              </a:lnTo>
              <a:lnTo>
                <a:pt x="0" y="1158080"/>
              </a:lnTo>
              <a:lnTo>
                <a:pt x="0" y="1925553"/>
              </a:lnTo>
            </a:path>
          </a:pathLst>
        </a:custGeom>
        <a:noFill/>
        <a:ln w="12700" cap="flat" cmpd="sng" algn="ctr">
          <a:solidFill>
            <a:schemeClr val="accent2"/>
          </a:solidFill>
          <a:prstDash val="solid"/>
          <a:miter lim="800000"/>
        </a:ln>
        <a:effectLst/>
      </dsp:spPr>
      <dsp:style>
        <a:lnRef idx="2">
          <a:scrgbClr r="0" g="0" b="0"/>
        </a:lnRef>
        <a:fillRef idx="0">
          <a:scrgbClr r="0" g="0" b="0"/>
        </a:fillRef>
        <a:effectRef idx="0">
          <a:scrgbClr r="0" g="0" b="0"/>
        </a:effectRef>
        <a:fontRef idx="minor"/>
      </dsp:style>
    </dsp:sp>
    <dsp:sp modelId="{BE2B3894-3B8A-4EC7-9B35-E4F8714D8840}">
      <dsp:nvSpPr>
        <dsp:cNvPr id="0" name=""/>
        <dsp:cNvSpPr/>
      </dsp:nvSpPr>
      <dsp:spPr>
        <a:xfrm>
          <a:off x="3214713" y="254805"/>
          <a:ext cx="4700225" cy="886066"/>
        </a:xfrm>
        <a:prstGeom prst="rect">
          <a:avLst/>
        </a:prstGeom>
        <a:solidFill>
          <a:schemeClr val="bg1"/>
        </a:solidFill>
        <a:ln w="127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dirty="0">
              <a:solidFill>
                <a:schemeClr val="tx1"/>
              </a:solidFill>
              <a:latin typeface="Century Gothic" panose="020B0502020202020204" pitchFamily="34" charset="0"/>
            </a:rPr>
            <a:t>Inquiétude parentale </a:t>
          </a:r>
        </a:p>
      </dsp:txBody>
      <dsp:txXfrm>
        <a:off x="3214713" y="254805"/>
        <a:ext cx="4700225" cy="886066"/>
      </dsp:txXfrm>
    </dsp:sp>
    <dsp:sp modelId="{1B17D9F1-4CA0-4D19-9427-8DA13FB12E69}">
      <dsp:nvSpPr>
        <dsp:cNvPr id="0" name=""/>
        <dsp:cNvSpPr/>
      </dsp:nvSpPr>
      <dsp:spPr>
        <a:xfrm>
          <a:off x="7808" y="3066425"/>
          <a:ext cx="4730924" cy="2369043"/>
        </a:xfrm>
        <a:prstGeom prst="rect">
          <a:avLst/>
        </a:prstGeom>
        <a:solidFill>
          <a:schemeClr val="bg1"/>
        </a:solidFill>
        <a:ln w="127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dirty="0">
              <a:solidFill>
                <a:schemeClr val="tx1"/>
              </a:solidFill>
              <a:latin typeface="Century Gothic" panose="020B0502020202020204" pitchFamily="34" charset="0"/>
            </a:rPr>
            <a:t>Remplissage du guide TND = CTE </a:t>
          </a:r>
          <a:r>
            <a:rPr lang="fr-FR" sz="2400" b="0" u="none" kern="1200" dirty="0">
              <a:solidFill>
                <a:schemeClr val="tx1"/>
              </a:solidFill>
              <a:latin typeface="Century Gothic" panose="020B0502020202020204" pitchFamily="34" charset="0"/>
            </a:rPr>
            <a:t>(Consultation repérage des Troubles de l’Enfant)</a:t>
          </a:r>
          <a:endParaRPr lang="fr-FR" sz="2400" kern="1200" dirty="0">
            <a:solidFill>
              <a:schemeClr val="tx1"/>
            </a:solidFill>
            <a:latin typeface="Century Gothic" panose="020B0502020202020204" pitchFamily="34" charset="0"/>
          </a:endParaRPr>
        </a:p>
      </dsp:txBody>
      <dsp:txXfrm>
        <a:off x="7808" y="3066425"/>
        <a:ext cx="4730924" cy="2369043"/>
      </dsp:txXfrm>
    </dsp:sp>
    <dsp:sp modelId="{9F3EC347-F871-454F-A0D0-0D01BEDFB788}">
      <dsp:nvSpPr>
        <dsp:cNvPr id="0" name=""/>
        <dsp:cNvSpPr/>
      </dsp:nvSpPr>
      <dsp:spPr>
        <a:xfrm>
          <a:off x="6273678" y="2809979"/>
          <a:ext cx="4848164" cy="2609701"/>
        </a:xfrm>
        <a:prstGeom prst="rect">
          <a:avLst/>
        </a:prstGeom>
        <a:solidFill>
          <a:schemeClr val="bg1"/>
        </a:solidFill>
        <a:ln w="127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0" u="none" kern="1200" dirty="0">
              <a:solidFill>
                <a:schemeClr val="tx1"/>
              </a:solidFill>
              <a:latin typeface="Century Gothic" panose="020B0502020202020204" pitchFamily="34" charset="0"/>
            </a:rPr>
            <a:t>RDV dès que possible pour une consultation dédiée (max 3 semaines) : CTE</a:t>
          </a:r>
        </a:p>
      </dsp:txBody>
      <dsp:txXfrm>
        <a:off x="6273678" y="2809979"/>
        <a:ext cx="4848164" cy="260970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AEC00E-D38A-4D74-BCB9-D2A11FEEBC8D}" type="datetimeFigureOut">
              <a:rPr lang="fr-FR" smtClean="0"/>
              <a:t>10/06/2024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7A93DC-784C-4A23-A28F-06BEC70AA5AD}" type="slidenum">
              <a:rPr lang="fr-FR" smtClean="0"/>
              <a:t>‹N°›</a:t>
            </a:fld>
            <a:endParaRPr lang="fr-FR"/>
          </a:p>
        </p:txBody>
      </p:sp>
    </p:spTree>
    <p:extLst>
      <p:ext uri="{BB962C8B-B14F-4D97-AF65-F5344CB8AC3E}">
        <p14:creationId xmlns:p14="http://schemas.microsoft.com/office/powerpoint/2010/main" val="3625806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 lire</a:t>
            </a:r>
          </a:p>
        </p:txBody>
      </p:sp>
      <p:sp>
        <p:nvSpPr>
          <p:cNvPr id="4" name="Espace réservé du numéro de diapositive 3"/>
          <p:cNvSpPr>
            <a:spLocks noGrp="1"/>
          </p:cNvSpPr>
          <p:nvPr>
            <p:ph type="sldNum" sz="quarter" idx="5"/>
          </p:nvPr>
        </p:nvSpPr>
        <p:spPr/>
        <p:txBody>
          <a:bodyPr/>
          <a:lstStyle/>
          <a:p>
            <a:fld id="{B0AC7B5F-2DEC-4A5D-B459-380049B17E8B}" type="slidenum">
              <a:rPr lang="fr-FR" smtClean="0"/>
              <a:t>2</a:t>
            </a:fld>
            <a:endParaRPr lang="fr-FR"/>
          </a:p>
        </p:txBody>
      </p:sp>
    </p:spTree>
    <p:extLst>
      <p:ext uri="{BB962C8B-B14F-4D97-AF65-F5344CB8AC3E}">
        <p14:creationId xmlns:p14="http://schemas.microsoft.com/office/powerpoint/2010/main" val="2331719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 lire</a:t>
            </a:r>
          </a:p>
        </p:txBody>
      </p:sp>
      <p:sp>
        <p:nvSpPr>
          <p:cNvPr id="4" name="Espace réservé du numéro de diapositive 3"/>
          <p:cNvSpPr>
            <a:spLocks noGrp="1"/>
          </p:cNvSpPr>
          <p:nvPr>
            <p:ph type="sldNum" sz="quarter" idx="5"/>
          </p:nvPr>
        </p:nvSpPr>
        <p:spPr/>
        <p:txBody>
          <a:bodyPr/>
          <a:lstStyle/>
          <a:p>
            <a:fld id="{B0AC7B5F-2DEC-4A5D-B459-380049B17E8B}" type="slidenum">
              <a:rPr lang="fr-FR" smtClean="0"/>
              <a:t>11</a:t>
            </a:fld>
            <a:endParaRPr lang="fr-FR"/>
          </a:p>
        </p:txBody>
      </p:sp>
    </p:spTree>
    <p:extLst>
      <p:ext uri="{BB962C8B-B14F-4D97-AF65-F5344CB8AC3E}">
        <p14:creationId xmlns:p14="http://schemas.microsoft.com/office/powerpoint/2010/main" val="19762534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 lire</a:t>
            </a:r>
          </a:p>
        </p:txBody>
      </p:sp>
      <p:sp>
        <p:nvSpPr>
          <p:cNvPr id="4" name="Espace réservé du numéro de diapositive 3"/>
          <p:cNvSpPr>
            <a:spLocks noGrp="1"/>
          </p:cNvSpPr>
          <p:nvPr>
            <p:ph type="sldNum" sz="quarter" idx="5"/>
          </p:nvPr>
        </p:nvSpPr>
        <p:spPr/>
        <p:txBody>
          <a:bodyPr/>
          <a:lstStyle/>
          <a:p>
            <a:fld id="{B0AC7B5F-2DEC-4A5D-B459-380049B17E8B}" type="slidenum">
              <a:rPr lang="fr-FR" smtClean="0"/>
              <a:t>13</a:t>
            </a:fld>
            <a:endParaRPr lang="fr-FR"/>
          </a:p>
        </p:txBody>
      </p:sp>
    </p:spTree>
    <p:extLst>
      <p:ext uri="{BB962C8B-B14F-4D97-AF65-F5344CB8AC3E}">
        <p14:creationId xmlns:p14="http://schemas.microsoft.com/office/powerpoint/2010/main" val="1335932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 lire</a:t>
            </a:r>
          </a:p>
        </p:txBody>
      </p:sp>
      <p:sp>
        <p:nvSpPr>
          <p:cNvPr id="4" name="Espace réservé du numéro de diapositive 3"/>
          <p:cNvSpPr>
            <a:spLocks noGrp="1"/>
          </p:cNvSpPr>
          <p:nvPr>
            <p:ph type="sldNum" sz="quarter" idx="5"/>
          </p:nvPr>
        </p:nvSpPr>
        <p:spPr/>
        <p:txBody>
          <a:bodyPr/>
          <a:lstStyle/>
          <a:p>
            <a:fld id="{B0AC7B5F-2DEC-4A5D-B459-380049B17E8B}" type="slidenum">
              <a:rPr lang="fr-FR" smtClean="0"/>
              <a:t>3</a:t>
            </a:fld>
            <a:endParaRPr lang="fr-FR"/>
          </a:p>
        </p:txBody>
      </p:sp>
    </p:spTree>
    <p:extLst>
      <p:ext uri="{BB962C8B-B14F-4D97-AF65-F5344CB8AC3E}">
        <p14:creationId xmlns:p14="http://schemas.microsoft.com/office/powerpoint/2010/main" val="1320565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 lire</a:t>
            </a:r>
          </a:p>
        </p:txBody>
      </p:sp>
      <p:sp>
        <p:nvSpPr>
          <p:cNvPr id="4" name="Espace réservé du numéro de diapositive 3"/>
          <p:cNvSpPr>
            <a:spLocks noGrp="1"/>
          </p:cNvSpPr>
          <p:nvPr>
            <p:ph type="sldNum" sz="quarter" idx="5"/>
          </p:nvPr>
        </p:nvSpPr>
        <p:spPr/>
        <p:txBody>
          <a:bodyPr/>
          <a:lstStyle/>
          <a:p>
            <a:fld id="{B0AC7B5F-2DEC-4A5D-B459-380049B17E8B}" type="slidenum">
              <a:rPr lang="fr-FR" smtClean="0"/>
              <a:t>4</a:t>
            </a:fld>
            <a:endParaRPr lang="fr-FR"/>
          </a:p>
        </p:txBody>
      </p:sp>
    </p:spTree>
    <p:extLst>
      <p:ext uri="{BB962C8B-B14F-4D97-AF65-F5344CB8AC3E}">
        <p14:creationId xmlns:p14="http://schemas.microsoft.com/office/powerpoint/2010/main" val="1283178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AE = Accord d’Experts</a:t>
            </a:r>
          </a:p>
        </p:txBody>
      </p:sp>
      <p:sp>
        <p:nvSpPr>
          <p:cNvPr id="4" name="Espace réservé du numéro de diapositive 3"/>
          <p:cNvSpPr>
            <a:spLocks noGrp="1"/>
          </p:cNvSpPr>
          <p:nvPr>
            <p:ph type="sldNum" sz="quarter" idx="5"/>
          </p:nvPr>
        </p:nvSpPr>
        <p:spPr/>
        <p:txBody>
          <a:bodyPr/>
          <a:lstStyle/>
          <a:p>
            <a:fld id="{B0AC7B5F-2DEC-4A5D-B459-380049B17E8B}" type="slidenum">
              <a:rPr lang="fr-FR" smtClean="0"/>
              <a:t>5</a:t>
            </a:fld>
            <a:endParaRPr lang="fr-FR"/>
          </a:p>
        </p:txBody>
      </p:sp>
    </p:spTree>
    <p:extLst>
      <p:ext uri="{BB962C8B-B14F-4D97-AF65-F5344CB8AC3E}">
        <p14:creationId xmlns:p14="http://schemas.microsoft.com/office/powerpoint/2010/main" val="3613936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 lire</a:t>
            </a:r>
          </a:p>
          <a:p>
            <a:r>
              <a:rPr lang="fr-FR" dirty="0"/>
              <a:t>Objectif : rassurer les parents !</a:t>
            </a:r>
          </a:p>
        </p:txBody>
      </p:sp>
      <p:sp>
        <p:nvSpPr>
          <p:cNvPr id="4" name="Espace réservé du numéro de diapositive 3"/>
          <p:cNvSpPr>
            <a:spLocks noGrp="1"/>
          </p:cNvSpPr>
          <p:nvPr>
            <p:ph type="sldNum" sz="quarter" idx="5"/>
          </p:nvPr>
        </p:nvSpPr>
        <p:spPr/>
        <p:txBody>
          <a:bodyPr/>
          <a:lstStyle/>
          <a:p>
            <a:fld id="{B0AC7B5F-2DEC-4A5D-B459-380049B17E8B}" type="slidenum">
              <a:rPr lang="fr-FR" smtClean="0"/>
              <a:t>6</a:t>
            </a:fld>
            <a:endParaRPr lang="fr-FR"/>
          </a:p>
        </p:txBody>
      </p:sp>
    </p:spTree>
    <p:extLst>
      <p:ext uri="{BB962C8B-B14F-4D97-AF65-F5344CB8AC3E}">
        <p14:creationId xmlns:p14="http://schemas.microsoft.com/office/powerpoint/2010/main" val="2905283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 lire</a:t>
            </a:r>
          </a:p>
        </p:txBody>
      </p:sp>
      <p:sp>
        <p:nvSpPr>
          <p:cNvPr id="4" name="Espace réservé du numéro de diapositive 3"/>
          <p:cNvSpPr>
            <a:spLocks noGrp="1"/>
          </p:cNvSpPr>
          <p:nvPr>
            <p:ph type="sldNum" sz="quarter" idx="5"/>
          </p:nvPr>
        </p:nvSpPr>
        <p:spPr/>
        <p:txBody>
          <a:bodyPr/>
          <a:lstStyle/>
          <a:p>
            <a:fld id="{B0AC7B5F-2DEC-4A5D-B459-380049B17E8B}" type="slidenum">
              <a:rPr lang="fr-FR" smtClean="0"/>
              <a:t>7</a:t>
            </a:fld>
            <a:endParaRPr lang="fr-FR"/>
          </a:p>
        </p:txBody>
      </p:sp>
    </p:spTree>
    <p:extLst>
      <p:ext uri="{BB962C8B-B14F-4D97-AF65-F5344CB8AC3E}">
        <p14:creationId xmlns:p14="http://schemas.microsoft.com/office/powerpoint/2010/main" val="2682268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 lire</a:t>
            </a:r>
          </a:p>
        </p:txBody>
      </p:sp>
      <p:sp>
        <p:nvSpPr>
          <p:cNvPr id="4" name="Espace réservé du numéro de diapositive 3"/>
          <p:cNvSpPr>
            <a:spLocks noGrp="1"/>
          </p:cNvSpPr>
          <p:nvPr>
            <p:ph type="sldNum" sz="quarter" idx="5"/>
          </p:nvPr>
        </p:nvSpPr>
        <p:spPr/>
        <p:txBody>
          <a:bodyPr/>
          <a:lstStyle/>
          <a:p>
            <a:fld id="{B0AC7B5F-2DEC-4A5D-B459-380049B17E8B}" type="slidenum">
              <a:rPr lang="fr-FR" smtClean="0"/>
              <a:t>8</a:t>
            </a:fld>
            <a:endParaRPr lang="fr-FR"/>
          </a:p>
        </p:txBody>
      </p:sp>
    </p:spTree>
    <p:extLst>
      <p:ext uri="{BB962C8B-B14F-4D97-AF65-F5344CB8AC3E}">
        <p14:creationId xmlns:p14="http://schemas.microsoft.com/office/powerpoint/2010/main" val="575167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 lire</a:t>
            </a:r>
          </a:p>
        </p:txBody>
      </p:sp>
      <p:sp>
        <p:nvSpPr>
          <p:cNvPr id="4" name="Espace réservé du numéro de diapositive 3"/>
          <p:cNvSpPr>
            <a:spLocks noGrp="1"/>
          </p:cNvSpPr>
          <p:nvPr>
            <p:ph type="sldNum" sz="quarter" idx="5"/>
          </p:nvPr>
        </p:nvSpPr>
        <p:spPr/>
        <p:txBody>
          <a:bodyPr/>
          <a:lstStyle/>
          <a:p>
            <a:fld id="{B0AC7B5F-2DEC-4A5D-B459-380049B17E8B}" type="slidenum">
              <a:rPr lang="fr-FR" smtClean="0"/>
              <a:t>9</a:t>
            </a:fld>
            <a:endParaRPr lang="fr-FR"/>
          </a:p>
        </p:txBody>
      </p:sp>
    </p:spTree>
    <p:extLst>
      <p:ext uri="{BB962C8B-B14F-4D97-AF65-F5344CB8AC3E}">
        <p14:creationId xmlns:p14="http://schemas.microsoft.com/office/powerpoint/2010/main" val="1433634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 lire</a:t>
            </a:r>
          </a:p>
        </p:txBody>
      </p:sp>
      <p:sp>
        <p:nvSpPr>
          <p:cNvPr id="4" name="Espace réservé du numéro de diapositive 3"/>
          <p:cNvSpPr>
            <a:spLocks noGrp="1"/>
          </p:cNvSpPr>
          <p:nvPr>
            <p:ph type="sldNum" sz="quarter" idx="5"/>
          </p:nvPr>
        </p:nvSpPr>
        <p:spPr/>
        <p:txBody>
          <a:bodyPr/>
          <a:lstStyle/>
          <a:p>
            <a:fld id="{B0AC7B5F-2DEC-4A5D-B459-380049B17E8B}" type="slidenum">
              <a:rPr lang="fr-FR" smtClean="0"/>
              <a:t>10</a:t>
            </a:fld>
            <a:endParaRPr lang="fr-FR"/>
          </a:p>
        </p:txBody>
      </p:sp>
    </p:spTree>
    <p:extLst>
      <p:ext uri="{BB962C8B-B14F-4D97-AF65-F5344CB8AC3E}">
        <p14:creationId xmlns:p14="http://schemas.microsoft.com/office/powerpoint/2010/main" val="3318697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0542CC-7942-C50B-D1E3-DA056D1AA1F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E95B566-087D-168A-9353-6CF2C3D7C2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4AF26ED-364E-D3EF-EECA-BF26ED89A1BD}"/>
              </a:ext>
            </a:extLst>
          </p:cNvPr>
          <p:cNvSpPr>
            <a:spLocks noGrp="1"/>
          </p:cNvSpPr>
          <p:nvPr>
            <p:ph type="dt" sz="half" idx="10"/>
          </p:nvPr>
        </p:nvSpPr>
        <p:spPr/>
        <p:txBody>
          <a:bodyPr/>
          <a:lstStyle/>
          <a:p>
            <a:fld id="{D161865C-6FD4-45B8-9793-634C78C203E4}" type="datetimeFigureOut">
              <a:rPr lang="fr-FR" smtClean="0"/>
              <a:t>10/06/2024</a:t>
            </a:fld>
            <a:endParaRPr lang="fr-FR"/>
          </a:p>
        </p:txBody>
      </p:sp>
      <p:sp>
        <p:nvSpPr>
          <p:cNvPr id="5" name="Espace réservé du pied de page 4">
            <a:extLst>
              <a:ext uri="{FF2B5EF4-FFF2-40B4-BE49-F238E27FC236}">
                <a16:creationId xmlns:a16="http://schemas.microsoft.com/office/drawing/2014/main" id="{EB3ACB44-F40E-0BB1-5986-7D29413AB2E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66C099D-99BA-9E6A-8682-3C76D026A0EA}"/>
              </a:ext>
            </a:extLst>
          </p:cNvPr>
          <p:cNvSpPr>
            <a:spLocks noGrp="1"/>
          </p:cNvSpPr>
          <p:nvPr>
            <p:ph type="sldNum" sz="quarter" idx="12"/>
          </p:nvPr>
        </p:nvSpPr>
        <p:spPr/>
        <p:txBody>
          <a:bodyPr/>
          <a:lstStyle/>
          <a:p>
            <a:fld id="{025B9E87-E8D3-4BD7-8AC2-8EFF856DDBA0}" type="slidenum">
              <a:rPr lang="fr-FR" smtClean="0"/>
              <a:t>‹N°›</a:t>
            </a:fld>
            <a:endParaRPr lang="fr-FR"/>
          </a:p>
        </p:txBody>
      </p:sp>
    </p:spTree>
    <p:extLst>
      <p:ext uri="{BB962C8B-B14F-4D97-AF65-F5344CB8AC3E}">
        <p14:creationId xmlns:p14="http://schemas.microsoft.com/office/powerpoint/2010/main" val="2380906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88B98A-CC95-0CBA-2171-E09A9C79281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0A50B87-D125-3790-037A-97D664A49C2F}"/>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5D2C950-7444-02B8-5B1E-775C52778678}"/>
              </a:ext>
            </a:extLst>
          </p:cNvPr>
          <p:cNvSpPr>
            <a:spLocks noGrp="1"/>
          </p:cNvSpPr>
          <p:nvPr>
            <p:ph type="dt" sz="half" idx="10"/>
          </p:nvPr>
        </p:nvSpPr>
        <p:spPr/>
        <p:txBody>
          <a:bodyPr/>
          <a:lstStyle/>
          <a:p>
            <a:fld id="{D161865C-6FD4-45B8-9793-634C78C203E4}" type="datetimeFigureOut">
              <a:rPr lang="fr-FR" smtClean="0"/>
              <a:t>10/06/2024</a:t>
            </a:fld>
            <a:endParaRPr lang="fr-FR"/>
          </a:p>
        </p:txBody>
      </p:sp>
      <p:sp>
        <p:nvSpPr>
          <p:cNvPr id="5" name="Espace réservé du pied de page 4">
            <a:extLst>
              <a:ext uri="{FF2B5EF4-FFF2-40B4-BE49-F238E27FC236}">
                <a16:creationId xmlns:a16="http://schemas.microsoft.com/office/drawing/2014/main" id="{1AAA1A10-0ECE-791F-888E-DE5CCA509D1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6F50DCE-76F0-166F-F13C-E81EE07520C6}"/>
              </a:ext>
            </a:extLst>
          </p:cNvPr>
          <p:cNvSpPr>
            <a:spLocks noGrp="1"/>
          </p:cNvSpPr>
          <p:nvPr>
            <p:ph type="sldNum" sz="quarter" idx="12"/>
          </p:nvPr>
        </p:nvSpPr>
        <p:spPr/>
        <p:txBody>
          <a:bodyPr/>
          <a:lstStyle/>
          <a:p>
            <a:fld id="{025B9E87-E8D3-4BD7-8AC2-8EFF856DDBA0}" type="slidenum">
              <a:rPr lang="fr-FR" smtClean="0"/>
              <a:t>‹N°›</a:t>
            </a:fld>
            <a:endParaRPr lang="fr-FR"/>
          </a:p>
        </p:txBody>
      </p:sp>
    </p:spTree>
    <p:extLst>
      <p:ext uri="{BB962C8B-B14F-4D97-AF65-F5344CB8AC3E}">
        <p14:creationId xmlns:p14="http://schemas.microsoft.com/office/powerpoint/2010/main" val="1398133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63C8924-B2AD-60C0-9939-FA5BC9951F3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4BAF9B1-C72A-AE60-B7EB-E17B11835F1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96E4870-DEA1-CC2C-36D1-9A1531D59A2C}"/>
              </a:ext>
            </a:extLst>
          </p:cNvPr>
          <p:cNvSpPr>
            <a:spLocks noGrp="1"/>
          </p:cNvSpPr>
          <p:nvPr>
            <p:ph type="dt" sz="half" idx="10"/>
          </p:nvPr>
        </p:nvSpPr>
        <p:spPr/>
        <p:txBody>
          <a:bodyPr/>
          <a:lstStyle/>
          <a:p>
            <a:fld id="{D161865C-6FD4-45B8-9793-634C78C203E4}" type="datetimeFigureOut">
              <a:rPr lang="fr-FR" smtClean="0"/>
              <a:t>10/06/2024</a:t>
            </a:fld>
            <a:endParaRPr lang="fr-FR"/>
          </a:p>
        </p:txBody>
      </p:sp>
      <p:sp>
        <p:nvSpPr>
          <p:cNvPr id="5" name="Espace réservé du pied de page 4">
            <a:extLst>
              <a:ext uri="{FF2B5EF4-FFF2-40B4-BE49-F238E27FC236}">
                <a16:creationId xmlns:a16="http://schemas.microsoft.com/office/drawing/2014/main" id="{D351468F-E9DE-2DEF-624F-45FC785582B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F55C93A-007E-89A9-9A5D-D31E22C6F29D}"/>
              </a:ext>
            </a:extLst>
          </p:cNvPr>
          <p:cNvSpPr>
            <a:spLocks noGrp="1"/>
          </p:cNvSpPr>
          <p:nvPr>
            <p:ph type="sldNum" sz="quarter" idx="12"/>
          </p:nvPr>
        </p:nvSpPr>
        <p:spPr/>
        <p:txBody>
          <a:bodyPr/>
          <a:lstStyle/>
          <a:p>
            <a:fld id="{025B9E87-E8D3-4BD7-8AC2-8EFF856DDBA0}" type="slidenum">
              <a:rPr lang="fr-FR" smtClean="0"/>
              <a:t>‹N°›</a:t>
            </a:fld>
            <a:endParaRPr lang="fr-FR"/>
          </a:p>
        </p:txBody>
      </p:sp>
    </p:spTree>
    <p:extLst>
      <p:ext uri="{BB962C8B-B14F-4D97-AF65-F5344CB8AC3E}">
        <p14:creationId xmlns:p14="http://schemas.microsoft.com/office/powerpoint/2010/main" val="4119817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8D3A07-0767-CA2C-5904-32A874F1646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7A2F643-0CAD-1CDF-E2DC-5DDACD2739E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F4CE8E8-58F7-09B8-0E1A-B60E9755F134}"/>
              </a:ext>
            </a:extLst>
          </p:cNvPr>
          <p:cNvSpPr>
            <a:spLocks noGrp="1"/>
          </p:cNvSpPr>
          <p:nvPr>
            <p:ph type="dt" sz="half" idx="10"/>
          </p:nvPr>
        </p:nvSpPr>
        <p:spPr/>
        <p:txBody>
          <a:bodyPr/>
          <a:lstStyle/>
          <a:p>
            <a:fld id="{D161865C-6FD4-45B8-9793-634C78C203E4}" type="datetimeFigureOut">
              <a:rPr lang="fr-FR" smtClean="0"/>
              <a:t>10/06/2024</a:t>
            </a:fld>
            <a:endParaRPr lang="fr-FR"/>
          </a:p>
        </p:txBody>
      </p:sp>
      <p:sp>
        <p:nvSpPr>
          <p:cNvPr id="5" name="Espace réservé du pied de page 4">
            <a:extLst>
              <a:ext uri="{FF2B5EF4-FFF2-40B4-BE49-F238E27FC236}">
                <a16:creationId xmlns:a16="http://schemas.microsoft.com/office/drawing/2014/main" id="{28C6DCA5-A586-8A27-5679-55A3D3AE3C9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2807A2C-F802-F43F-1EEB-2A3A265E2A3F}"/>
              </a:ext>
            </a:extLst>
          </p:cNvPr>
          <p:cNvSpPr>
            <a:spLocks noGrp="1"/>
          </p:cNvSpPr>
          <p:nvPr>
            <p:ph type="sldNum" sz="quarter" idx="12"/>
          </p:nvPr>
        </p:nvSpPr>
        <p:spPr/>
        <p:txBody>
          <a:bodyPr/>
          <a:lstStyle/>
          <a:p>
            <a:fld id="{025B9E87-E8D3-4BD7-8AC2-8EFF856DDBA0}" type="slidenum">
              <a:rPr lang="fr-FR" smtClean="0"/>
              <a:t>‹N°›</a:t>
            </a:fld>
            <a:endParaRPr lang="fr-FR"/>
          </a:p>
        </p:txBody>
      </p:sp>
    </p:spTree>
    <p:extLst>
      <p:ext uri="{BB962C8B-B14F-4D97-AF65-F5344CB8AC3E}">
        <p14:creationId xmlns:p14="http://schemas.microsoft.com/office/powerpoint/2010/main" val="3387553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627BE0-DCE8-9C05-258E-27F8F87DDAD0}"/>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9FCDD0B-98F4-D4E9-C2F5-F836CA593B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4AA2843-2B4F-5C62-D6D0-53BD414FC362}"/>
              </a:ext>
            </a:extLst>
          </p:cNvPr>
          <p:cNvSpPr>
            <a:spLocks noGrp="1"/>
          </p:cNvSpPr>
          <p:nvPr>
            <p:ph type="dt" sz="half" idx="10"/>
          </p:nvPr>
        </p:nvSpPr>
        <p:spPr/>
        <p:txBody>
          <a:bodyPr/>
          <a:lstStyle/>
          <a:p>
            <a:fld id="{D161865C-6FD4-45B8-9793-634C78C203E4}" type="datetimeFigureOut">
              <a:rPr lang="fr-FR" smtClean="0"/>
              <a:t>10/06/2024</a:t>
            </a:fld>
            <a:endParaRPr lang="fr-FR"/>
          </a:p>
        </p:txBody>
      </p:sp>
      <p:sp>
        <p:nvSpPr>
          <p:cNvPr id="5" name="Espace réservé du pied de page 4">
            <a:extLst>
              <a:ext uri="{FF2B5EF4-FFF2-40B4-BE49-F238E27FC236}">
                <a16:creationId xmlns:a16="http://schemas.microsoft.com/office/drawing/2014/main" id="{9918C0A6-68F8-CD44-8486-C602071952F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7C3D7C0-F7EC-6EE3-0E48-4663E3D057DE}"/>
              </a:ext>
            </a:extLst>
          </p:cNvPr>
          <p:cNvSpPr>
            <a:spLocks noGrp="1"/>
          </p:cNvSpPr>
          <p:nvPr>
            <p:ph type="sldNum" sz="quarter" idx="12"/>
          </p:nvPr>
        </p:nvSpPr>
        <p:spPr/>
        <p:txBody>
          <a:bodyPr/>
          <a:lstStyle/>
          <a:p>
            <a:fld id="{025B9E87-E8D3-4BD7-8AC2-8EFF856DDBA0}" type="slidenum">
              <a:rPr lang="fr-FR" smtClean="0"/>
              <a:t>‹N°›</a:t>
            </a:fld>
            <a:endParaRPr lang="fr-FR"/>
          </a:p>
        </p:txBody>
      </p:sp>
    </p:spTree>
    <p:extLst>
      <p:ext uri="{BB962C8B-B14F-4D97-AF65-F5344CB8AC3E}">
        <p14:creationId xmlns:p14="http://schemas.microsoft.com/office/powerpoint/2010/main" val="488618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94C143-4086-79DD-E455-3B3CA72684B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0CE1054-39A7-EC16-E0F0-B0A29B142FFA}"/>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88A3AC4-43BB-CF40-4F21-FB7AD56C9AB2}"/>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DDBBCF57-F6CE-32AF-DAD5-722BCCD7E9E8}"/>
              </a:ext>
            </a:extLst>
          </p:cNvPr>
          <p:cNvSpPr>
            <a:spLocks noGrp="1"/>
          </p:cNvSpPr>
          <p:nvPr>
            <p:ph type="dt" sz="half" idx="10"/>
          </p:nvPr>
        </p:nvSpPr>
        <p:spPr/>
        <p:txBody>
          <a:bodyPr/>
          <a:lstStyle/>
          <a:p>
            <a:fld id="{D161865C-6FD4-45B8-9793-634C78C203E4}" type="datetimeFigureOut">
              <a:rPr lang="fr-FR" smtClean="0"/>
              <a:t>10/06/2024</a:t>
            </a:fld>
            <a:endParaRPr lang="fr-FR"/>
          </a:p>
        </p:txBody>
      </p:sp>
      <p:sp>
        <p:nvSpPr>
          <p:cNvPr id="6" name="Espace réservé du pied de page 5">
            <a:extLst>
              <a:ext uri="{FF2B5EF4-FFF2-40B4-BE49-F238E27FC236}">
                <a16:creationId xmlns:a16="http://schemas.microsoft.com/office/drawing/2014/main" id="{EAB62F09-DA7E-56F0-B2B7-D47A206A0F6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93274FD-4955-46BE-9378-9DFD2D1069A2}"/>
              </a:ext>
            </a:extLst>
          </p:cNvPr>
          <p:cNvSpPr>
            <a:spLocks noGrp="1"/>
          </p:cNvSpPr>
          <p:nvPr>
            <p:ph type="sldNum" sz="quarter" idx="12"/>
          </p:nvPr>
        </p:nvSpPr>
        <p:spPr/>
        <p:txBody>
          <a:bodyPr/>
          <a:lstStyle/>
          <a:p>
            <a:fld id="{025B9E87-E8D3-4BD7-8AC2-8EFF856DDBA0}" type="slidenum">
              <a:rPr lang="fr-FR" smtClean="0"/>
              <a:t>‹N°›</a:t>
            </a:fld>
            <a:endParaRPr lang="fr-FR"/>
          </a:p>
        </p:txBody>
      </p:sp>
    </p:spTree>
    <p:extLst>
      <p:ext uri="{BB962C8B-B14F-4D97-AF65-F5344CB8AC3E}">
        <p14:creationId xmlns:p14="http://schemas.microsoft.com/office/powerpoint/2010/main" val="422252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200E30-75C2-8428-8D03-EAF979392D7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A8FAEB7-2822-964D-047A-B053DBEFCF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4036CDC-7E1B-B697-00CE-5B72B46935F9}"/>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546985C-8444-8A01-0C30-C98A7AB350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C34CCD0A-3610-5CAF-A94F-0D886E3CC30A}"/>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5964B46-4A87-09DF-885B-7D40A41AD8F9}"/>
              </a:ext>
            </a:extLst>
          </p:cNvPr>
          <p:cNvSpPr>
            <a:spLocks noGrp="1"/>
          </p:cNvSpPr>
          <p:nvPr>
            <p:ph type="dt" sz="half" idx="10"/>
          </p:nvPr>
        </p:nvSpPr>
        <p:spPr/>
        <p:txBody>
          <a:bodyPr/>
          <a:lstStyle/>
          <a:p>
            <a:fld id="{D161865C-6FD4-45B8-9793-634C78C203E4}" type="datetimeFigureOut">
              <a:rPr lang="fr-FR" smtClean="0"/>
              <a:t>10/06/2024</a:t>
            </a:fld>
            <a:endParaRPr lang="fr-FR"/>
          </a:p>
        </p:txBody>
      </p:sp>
      <p:sp>
        <p:nvSpPr>
          <p:cNvPr id="8" name="Espace réservé du pied de page 7">
            <a:extLst>
              <a:ext uri="{FF2B5EF4-FFF2-40B4-BE49-F238E27FC236}">
                <a16:creationId xmlns:a16="http://schemas.microsoft.com/office/drawing/2014/main" id="{0001F578-6252-2236-35F6-DE94715F3B0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324E31C-E844-8BAD-F812-DE2B1B4FAFB0}"/>
              </a:ext>
            </a:extLst>
          </p:cNvPr>
          <p:cNvSpPr>
            <a:spLocks noGrp="1"/>
          </p:cNvSpPr>
          <p:nvPr>
            <p:ph type="sldNum" sz="quarter" idx="12"/>
          </p:nvPr>
        </p:nvSpPr>
        <p:spPr/>
        <p:txBody>
          <a:bodyPr/>
          <a:lstStyle/>
          <a:p>
            <a:fld id="{025B9E87-E8D3-4BD7-8AC2-8EFF856DDBA0}" type="slidenum">
              <a:rPr lang="fr-FR" smtClean="0"/>
              <a:t>‹N°›</a:t>
            </a:fld>
            <a:endParaRPr lang="fr-FR"/>
          </a:p>
        </p:txBody>
      </p:sp>
    </p:spTree>
    <p:extLst>
      <p:ext uri="{BB962C8B-B14F-4D97-AF65-F5344CB8AC3E}">
        <p14:creationId xmlns:p14="http://schemas.microsoft.com/office/powerpoint/2010/main" val="1274601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3DC668-72FA-E940-BA14-C1199BDD60F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C30D2770-1924-2F3A-1980-42EDBB337EF9}"/>
              </a:ext>
            </a:extLst>
          </p:cNvPr>
          <p:cNvSpPr>
            <a:spLocks noGrp="1"/>
          </p:cNvSpPr>
          <p:nvPr>
            <p:ph type="dt" sz="half" idx="10"/>
          </p:nvPr>
        </p:nvSpPr>
        <p:spPr/>
        <p:txBody>
          <a:bodyPr/>
          <a:lstStyle/>
          <a:p>
            <a:fld id="{D161865C-6FD4-45B8-9793-634C78C203E4}" type="datetimeFigureOut">
              <a:rPr lang="fr-FR" smtClean="0"/>
              <a:t>10/06/2024</a:t>
            </a:fld>
            <a:endParaRPr lang="fr-FR"/>
          </a:p>
        </p:txBody>
      </p:sp>
      <p:sp>
        <p:nvSpPr>
          <p:cNvPr id="4" name="Espace réservé du pied de page 3">
            <a:extLst>
              <a:ext uri="{FF2B5EF4-FFF2-40B4-BE49-F238E27FC236}">
                <a16:creationId xmlns:a16="http://schemas.microsoft.com/office/drawing/2014/main" id="{7C7776F2-783E-C7B7-2A80-5EF68AD5440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DD6145C-47AA-70D0-6A18-6F8E716F8504}"/>
              </a:ext>
            </a:extLst>
          </p:cNvPr>
          <p:cNvSpPr>
            <a:spLocks noGrp="1"/>
          </p:cNvSpPr>
          <p:nvPr>
            <p:ph type="sldNum" sz="quarter" idx="12"/>
          </p:nvPr>
        </p:nvSpPr>
        <p:spPr/>
        <p:txBody>
          <a:bodyPr/>
          <a:lstStyle/>
          <a:p>
            <a:fld id="{025B9E87-E8D3-4BD7-8AC2-8EFF856DDBA0}" type="slidenum">
              <a:rPr lang="fr-FR" smtClean="0"/>
              <a:t>‹N°›</a:t>
            </a:fld>
            <a:endParaRPr lang="fr-FR"/>
          </a:p>
        </p:txBody>
      </p:sp>
    </p:spTree>
    <p:extLst>
      <p:ext uri="{BB962C8B-B14F-4D97-AF65-F5344CB8AC3E}">
        <p14:creationId xmlns:p14="http://schemas.microsoft.com/office/powerpoint/2010/main" val="918425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5001418-6599-A76E-8F34-3B5A9A30ADEB}"/>
              </a:ext>
            </a:extLst>
          </p:cNvPr>
          <p:cNvSpPr>
            <a:spLocks noGrp="1"/>
          </p:cNvSpPr>
          <p:nvPr>
            <p:ph type="dt" sz="half" idx="10"/>
          </p:nvPr>
        </p:nvSpPr>
        <p:spPr/>
        <p:txBody>
          <a:bodyPr/>
          <a:lstStyle/>
          <a:p>
            <a:fld id="{D161865C-6FD4-45B8-9793-634C78C203E4}" type="datetimeFigureOut">
              <a:rPr lang="fr-FR" smtClean="0"/>
              <a:t>10/06/2024</a:t>
            </a:fld>
            <a:endParaRPr lang="fr-FR"/>
          </a:p>
        </p:txBody>
      </p:sp>
      <p:sp>
        <p:nvSpPr>
          <p:cNvPr id="3" name="Espace réservé du pied de page 2">
            <a:extLst>
              <a:ext uri="{FF2B5EF4-FFF2-40B4-BE49-F238E27FC236}">
                <a16:creationId xmlns:a16="http://schemas.microsoft.com/office/drawing/2014/main" id="{4E65E9F1-669A-53E6-4959-68E209284B48}"/>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686F083-F4AE-74A6-EC41-8C90E1BA1015}"/>
              </a:ext>
            </a:extLst>
          </p:cNvPr>
          <p:cNvSpPr>
            <a:spLocks noGrp="1"/>
          </p:cNvSpPr>
          <p:nvPr>
            <p:ph type="sldNum" sz="quarter" idx="12"/>
          </p:nvPr>
        </p:nvSpPr>
        <p:spPr/>
        <p:txBody>
          <a:bodyPr/>
          <a:lstStyle/>
          <a:p>
            <a:fld id="{025B9E87-E8D3-4BD7-8AC2-8EFF856DDBA0}" type="slidenum">
              <a:rPr lang="fr-FR" smtClean="0"/>
              <a:t>‹N°›</a:t>
            </a:fld>
            <a:endParaRPr lang="fr-FR"/>
          </a:p>
        </p:txBody>
      </p:sp>
    </p:spTree>
    <p:extLst>
      <p:ext uri="{BB962C8B-B14F-4D97-AF65-F5344CB8AC3E}">
        <p14:creationId xmlns:p14="http://schemas.microsoft.com/office/powerpoint/2010/main" val="1739353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162C7C-8267-FD9C-1147-9DAC91EE55B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CDA00FD-01B4-C3F5-D698-9C1C9E31C0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0D1A740-3FA7-6CAE-B271-E3D80A5FD1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54B3215-43A2-5D02-2ADC-0E7C105DF292}"/>
              </a:ext>
            </a:extLst>
          </p:cNvPr>
          <p:cNvSpPr>
            <a:spLocks noGrp="1"/>
          </p:cNvSpPr>
          <p:nvPr>
            <p:ph type="dt" sz="half" idx="10"/>
          </p:nvPr>
        </p:nvSpPr>
        <p:spPr/>
        <p:txBody>
          <a:bodyPr/>
          <a:lstStyle/>
          <a:p>
            <a:fld id="{D161865C-6FD4-45B8-9793-634C78C203E4}" type="datetimeFigureOut">
              <a:rPr lang="fr-FR" smtClean="0"/>
              <a:t>10/06/2024</a:t>
            </a:fld>
            <a:endParaRPr lang="fr-FR"/>
          </a:p>
        </p:txBody>
      </p:sp>
      <p:sp>
        <p:nvSpPr>
          <p:cNvPr id="6" name="Espace réservé du pied de page 5">
            <a:extLst>
              <a:ext uri="{FF2B5EF4-FFF2-40B4-BE49-F238E27FC236}">
                <a16:creationId xmlns:a16="http://schemas.microsoft.com/office/drawing/2014/main" id="{78B99C81-05AE-64DB-A32E-742AF9EBA02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B81B47A-F491-BBC7-672E-0F974C6D008D}"/>
              </a:ext>
            </a:extLst>
          </p:cNvPr>
          <p:cNvSpPr>
            <a:spLocks noGrp="1"/>
          </p:cNvSpPr>
          <p:nvPr>
            <p:ph type="sldNum" sz="quarter" idx="12"/>
          </p:nvPr>
        </p:nvSpPr>
        <p:spPr/>
        <p:txBody>
          <a:bodyPr/>
          <a:lstStyle/>
          <a:p>
            <a:fld id="{025B9E87-E8D3-4BD7-8AC2-8EFF856DDBA0}" type="slidenum">
              <a:rPr lang="fr-FR" smtClean="0"/>
              <a:t>‹N°›</a:t>
            </a:fld>
            <a:endParaRPr lang="fr-FR"/>
          </a:p>
        </p:txBody>
      </p:sp>
    </p:spTree>
    <p:extLst>
      <p:ext uri="{BB962C8B-B14F-4D97-AF65-F5344CB8AC3E}">
        <p14:creationId xmlns:p14="http://schemas.microsoft.com/office/powerpoint/2010/main" val="3240615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68CCFC-DC41-E48E-4E6F-D112F56E36D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55CF4CE-837F-B708-0A03-3EF76BE2FC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CFFA8A99-5557-0A94-3E5B-F4F832BA4E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0F1A89E-0477-E9C4-8036-714DD9048181}"/>
              </a:ext>
            </a:extLst>
          </p:cNvPr>
          <p:cNvSpPr>
            <a:spLocks noGrp="1"/>
          </p:cNvSpPr>
          <p:nvPr>
            <p:ph type="dt" sz="half" idx="10"/>
          </p:nvPr>
        </p:nvSpPr>
        <p:spPr/>
        <p:txBody>
          <a:bodyPr/>
          <a:lstStyle/>
          <a:p>
            <a:fld id="{D161865C-6FD4-45B8-9793-634C78C203E4}" type="datetimeFigureOut">
              <a:rPr lang="fr-FR" smtClean="0"/>
              <a:t>10/06/2024</a:t>
            </a:fld>
            <a:endParaRPr lang="fr-FR"/>
          </a:p>
        </p:txBody>
      </p:sp>
      <p:sp>
        <p:nvSpPr>
          <p:cNvPr id="6" name="Espace réservé du pied de page 5">
            <a:extLst>
              <a:ext uri="{FF2B5EF4-FFF2-40B4-BE49-F238E27FC236}">
                <a16:creationId xmlns:a16="http://schemas.microsoft.com/office/drawing/2014/main" id="{F59AE901-ADAA-6922-B69F-69CC0FAB1AE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FF3EEFE-3B2F-67BB-88F5-D92F790CC668}"/>
              </a:ext>
            </a:extLst>
          </p:cNvPr>
          <p:cNvSpPr>
            <a:spLocks noGrp="1"/>
          </p:cNvSpPr>
          <p:nvPr>
            <p:ph type="sldNum" sz="quarter" idx="12"/>
          </p:nvPr>
        </p:nvSpPr>
        <p:spPr/>
        <p:txBody>
          <a:bodyPr/>
          <a:lstStyle/>
          <a:p>
            <a:fld id="{025B9E87-E8D3-4BD7-8AC2-8EFF856DDBA0}" type="slidenum">
              <a:rPr lang="fr-FR" smtClean="0"/>
              <a:t>‹N°›</a:t>
            </a:fld>
            <a:endParaRPr lang="fr-FR"/>
          </a:p>
        </p:txBody>
      </p:sp>
    </p:spTree>
    <p:extLst>
      <p:ext uri="{BB962C8B-B14F-4D97-AF65-F5344CB8AC3E}">
        <p14:creationId xmlns:p14="http://schemas.microsoft.com/office/powerpoint/2010/main" val="3565680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8B922DB-AE9D-5F00-503F-0D82B34BC6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7D6CC43-4837-9A24-CE98-EB8212046C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264A27C-36B0-63ED-FC05-DEA8B48546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61865C-6FD4-45B8-9793-634C78C203E4}" type="datetimeFigureOut">
              <a:rPr lang="fr-FR" smtClean="0"/>
              <a:t>10/06/2024</a:t>
            </a:fld>
            <a:endParaRPr lang="fr-FR"/>
          </a:p>
        </p:txBody>
      </p:sp>
      <p:sp>
        <p:nvSpPr>
          <p:cNvPr id="5" name="Espace réservé du pied de page 4">
            <a:extLst>
              <a:ext uri="{FF2B5EF4-FFF2-40B4-BE49-F238E27FC236}">
                <a16:creationId xmlns:a16="http://schemas.microsoft.com/office/drawing/2014/main" id="{CC87ADB2-9409-C3B1-D0D5-3D93C89199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B82F977B-7B22-6B5A-D218-7289AB8DB6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5B9E87-E8D3-4BD7-8AC2-8EFF856DDBA0}" type="slidenum">
              <a:rPr lang="fr-FR" smtClean="0"/>
              <a:t>‹N°›</a:t>
            </a:fld>
            <a:endParaRPr lang="fr-FR"/>
          </a:p>
        </p:txBody>
      </p:sp>
    </p:spTree>
    <p:extLst>
      <p:ext uri="{BB962C8B-B14F-4D97-AF65-F5344CB8AC3E}">
        <p14:creationId xmlns:p14="http://schemas.microsoft.com/office/powerpoint/2010/main" val="1606685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0F8426-CB63-FA22-56FC-89C46A6FFBA5}"/>
              </a:ext>
            </a:extLst>
          </p:cNvPr>
          <p:cNvSpPr>
            <a:spLocks noGrp="1"/>
          </p:cNvSpPr>
          <p:nvPr>
            <p:ph type="ctrTitle"/>
          </p:nvPr>
        </p:nvSpPr>
        <p:spPr/>
        <p:txBody>
          <a:bodyPr/>
          <a:lstStyle/>
          <a:p>
            <a:r>
              <a:rPr lang="fr-FR" dirty="0">
                <a:solidFill>
                  <a:srgbClr val="EB6608"/>
                </a:solidFill>
              </a:rPr>
              <a:t>Séquence 4 </a:t>
            </a:r>
            <a:br>
              <a:rPr lang="fr-FR" dirty="0">
                <a:solidFill>
                  <a:srgbClr val="EB6608"/>
                </a:solidFill>
              </a:rPr>
            </a:br>
            <a:r>
              <a:rPr lang="fr-FR" dirty="0">
                <a:solidFill>
                  <a:srgbClr val="EB6608"/>
                </a:solidFill>
              </a:rPr>
              <a:t>Etude de cas diagnostique 1</a:t>
            </a:r>
          </a:p>
        </p:txBody>
      </p:sp>
      <p:pic>
        <p:nvPicPr>
          <p:cNvPr id="4" name="Image 3">
            <a:extLst>
              <a:ext uri="{FF2B5EF4-FFF2-40B4-BE49-F238E27FC236}">
                <a16:creationId xmlns:a16="http://schemas.microsoft.com/office/drawing/2014/main" id="{D0087625-490B-11C5-F9ED-BCBB856839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3973" y="6403522"/>
            <a:ext cx="1749468" cy="454478"/>
          </a:xfrm>
          <a:prstGeom prst="rect">
            <a:avLst/>
          </a:prstGeom>
        </p:spPr>
      </p:pic>
    </p:spTree>
    <p:extLst>
      <p:ext uri="{BB962C8B-B14F-4D97-AF65-F5344CB8AC3E}">
        <p14:creationId xmlns:p14="http://schemas.microsoft.com/office/powerpoint/2010/main" val="3077806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6A659C-BD4C-9D09-9D4E-0A8976A72278}"/>
              </a:ext>
            </a:extLst>
          </p:cNvPr>
          <p:cNvSpPr>
            <a:spLocks noGrp="1"/>
          </p:cNvSpPr>
          <p:nvPr>
            <p:ph type="title"/>
          </p:nvPr>
        </p:nvSpPr>
        <p:spPr/>
        <p:txBody>
          <a:bodyPr/>
          <a:lstStyle/>
          <a:p>
            <a:r>
              <a:rPr lang="fr-FR" dirty="0">
                <a:solidFill>
                  <a:srgbClr val="EB6608"/>
                </a:solidFill>
                <a:latin typeface="Century Gothic" panose="020B0502020202020204" pitchFamily="34" charset="0"/>
              </a:rPr>
              <a:t>Relations sociales</a:t>
            </a:r>
          </a:p>
        </p:txBody>
      </p:sp>
      <p:sp>
        <p:nvSpPr>
          <p:cNvPr id="3" name="Espace réservé du contenu 2">
            <a:extLst>
              <a:ext uri="{FF2B5EF4-FFF2-40B4-BE49-F238E27FC236}">
                <a16:creationId xmlns:a16="http://schemas.microsoft.com/office/drawing/2014/main" id="{BACB4CCD-25F4-F033-FEAE-483704F65AAF}"/>
              </a:ext>
            </a:extLst>
          </p:cNvPr>
          <p:cNvSpPr>
            <a:spLocks noGrp="1"/>
          </p:cNvSpPr>
          <p:nvPr>
            <p:ph idx="1"/>
          </p:nvPr>
        </p:nvSpPr>
        <p:spPr/>
        <p:txBody>
          <a:bodyPr/>
          <a:lstStyle/>
          <a:p>
            <a:r>
              <a:rPr lang="fr-FR" dirty="0">
                <a:latin typeface="Century Gothic" panose="020B0502020202020204" pitchFamily="34" charset="0"/>
              </a:rPr>
              <a:t>Selon les parents, tout se passe bien avec ses pairs</a:t>
            </a:r>
          </a:p>
        </p:txBody>
      </p:sp>
    </p:spTree>
    <p:extLst>
      <p:ext uri="{BB962C8B-B14F-4D97-AF65-F5344CB8AC3E}">
        <p14:creationId xmlns:p14="http://schemas.microsoft.com/office/powerpoint/2010/main" val="31202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93FA04-14FE-5FD0-12E7-16D269440CE0}"/>
              </a:ext>
            </a:extLst>
          </p:cNvPr>
          <p:cNvSpPr>
            <a:spLocks noGrp="1"/>
          </p:cNvSpPr>
          <p:nvPr>
            <p:ph type="title"/>
          </p:nvPr>
        </p:nvSpPr>
        <p:spPr/>
        <p:txBody>
          <a:bodyPr/>
          <a:lstStyle/>
          <a:p>
            <a:r>
              <a:rPr lang="fr-FR" dirty="0">
                <a:solidFill>
                  <a:srgbClr val="EB6608"/>
                </a:solidFill>
                <a:latin typeface="Century Gothic" panose="020B0502020202020204" pitchFamily="34" charset="0"/>
              </a:rPr>
              <a:t>Comportement au quotidien</a:t>
            </a:r>
          </a:p>
        </p:txBody>
      </p:sp>
      <p:sp>
        <p:nvSpPr>
          <p:cNvPr id="3" name="Espace réservé du contenu 2">
            <a:extLst>
              <a:ext uri="{FF2B5EF4-FFF2-40B4-BE49-F238E27FC236}">
                <a16:creationId xmlns:a16="http://schemas.microsoft.com/office/drawing/2014/main" id="{A9970CC5-2F1B-667F-8398-1DA4E4083F71}"/>
              </a:ext>
            </a:extLst>
          </p:cNvPr>
          <p:cNvSpPr>
            <a:spLocks noGrp="1"/>
          </p:cNvSpPr>
          <p:nvPr>
            <p:ph idx="1"/>
          </p:nvPr>
        </p:nvSpPr>
        <p:spPr/>
        <p:txBody>
          <a:bodyPr/>
          <a:lstStyle/>
          <a:p>
            <a:r>
              <a:rPr lang="fr-FR" sz="2000" dirty="0">
                <a:effectLst/>
                <a:latin typeface="Century Gothic" panose="020B0502020202020204" pitchFamily="34" charset="0"/>
                <a:ea typeface="Calibri" panose="020F0502020204030204" pitchFamily="34" charset="0"/>
                <a:cs typeface="Calibri" panose="020F0502020204030204" pitchFamily="34" charset="0"/>
              </a:rPr>
              <a:t>Crises de frustration très fréquentes voire violentes</a:t>
            </a:r>
          </a:p>
          <a:p>
            <a:r>
              <a:rPr lang="fr-FR" sz="2000" dirty="0">
                <a:effectLst/>
                <a:latin typeface="Century Gothic" panose="020B0502020202020204" pitchFamily="34" charset="0"/>
                <a:ea typeface="Calibri" panose="020F0502020204030204" pitchFamily="34" charset="0"/>
                <a:cs typeface="Times New Roman" panose="02020603050405020304" pitchFamily="18" charset="0"/>
              </a:rPr>
              <a:t>Enfant qui pleure beaucoup, est dit très nerveux, « </a:t>
            </a:r>
            <a:r>
              <a:rPr lang="fr-FR" sz="20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assez capricieux pour avoir ce qu’il veut »</a:t>
            </a:r>
            <a:endParaRPr lang="fr-FR" sz="2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fr-FR" sz="2000" dirty="0">
                <a:effectLst/>
                <a:latin typeface="Century Gothic" panose="020B0502020202020204" pitchFamily="34" charset="0"/>
                <a:ea typeface="Calibri" panose="020F0502020204030204" pitchFamily="34" charset="0"/>
                <a:cs typeface="Times New Roman" panose="02020603050405020304" pitchFamily="18" charset="0"/>
              </a:rPr>
              <a:t>Gestion des émotions difficile</a:t>
            </a:r>
          </a:p>
          <a:p>
            <a:r>
              <a:rPr lang="fr-FR" sz="2000" dirty="0">
                <a:latin typeface="Century Gothic" panose="020B0502020202020204" pitchFamily="34" charset="0"/>
                <a:cs typeface="Times New Roman" panose="02020603050405020304" pitchFamily="18" charset="0"/>
              </a:rPr>
              <a:t>Changement, imprévu = crise</a:t>
            </a:r>
          </a:p>
          <a:p>
            <a:r>
              <a:rPr lang="fr-FR" sz="2000" dirty="0">
                <a:latin typeface="Century Gothic" panose="020B0502020202020204" pitchFamily="34" charset="0"/>
                <a:cs typeface="Calibri" panose="020F0502020204030204" pitchFamily="34" charset="0"/>
              </a:rPr>
              <a:t>Peu d’autonomie personnelle</a:t>
            </a:r>
          </a:p>
          <a:p>
            <a:r>
              <a:rPr lang="fr-FR" sz="2000" dirty="0">
                <a:latin typeface="Century Gothic" panose="020B0502020202020204" pitchFamily="34" charset="0"/>
                <a:cs typeface="Calibri" panose="020F0502020204030204" pitchFamily="34" charset="0"/>
              </a:rPr>
              <a:t>Bouge tout le temps, ne perçoit pas le danger</a:t>
            </a:r>
          </a:p>
          <a:p>
            <a:r>
              <a:rPr lang="fr-FR" sz="2000" dirty="0">
                <a:effectLst/>
                <a:latin typeface="Century Gothic" panose="020B0502020202020204" pitchFamily="34" charset="0"/>
                <a:ea typeface="Calibri" panose="020F0502020204030204" pitchFamily="34" charset="0"/>
                <a:cs typeface="Times New Roman" panose="02020603050405020304" pitchFamily="18" charset="0"/>
              </a:rPr>
              <a:t>Exposition écran : très exposé, réclamant tous les jours la télévision et se mettant en crise lorsqu’il est confronté à la frustration de ne pouvoir regarder.</a:t>
            </a:r>
          </a:p>
          <a:p>
            <a:endParaRPr lang="fr-FR" sz="2000" dirty="0">
              <a:effectLst/>
              <a:latin typeface="Century Gothic" panose="020B050202020202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080224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44030A-FB66-B2BF-72B0-8794F44BF0C5}"/>
              </a:ext>
            </a:extLst>
          </p:cNvPr>
          <p:cNvSpPr>
            <a:spLocks noGrp="1"/>
          </p:cNvSpPr>
          <p:nvPr>
            <p:ph type="title"/>
          </p:nvPr>
        </p:nvSpPr>
        <p:spPr/>
        <p:txBody>
          <a:bodyPr/>
          <a:lstStyle/>
          <a:p>
            <a:r>
              <a:rPr lang="fr-FR" dirty="0">
                <a:solidFill>
                  <a:srgbClr val="EB6608"/>
                </a:solidFill>
                <a:latin typeface="Century Gothic" panose="020B0502020202020204" pitchFamily="34" charset="0"/>
              </a:rPr>
              <a:t>Scolarité</a:t>
            </a:r>
          </a:p>
        </p:txBody>
      </p:sp>
      <p:sp>
        <p:nvSpPr>
          <p:cNvPr id="3" name="Espace réservé du contenu 2">
            <a:extLst>
              <a:ext uri="{FF2B5EF4-FFF2-40B4-BE49-F238E27FC236}">
                <a16:creationId xmlns:a16="http://schemas.microsoft.com/office/drawing/2014/main" id="{8F8825FB-ED9D-A875-6250-483B0251FD46}"/>
              </a:ext>
            </a:extLst>
          </p:cNvPr>
          <p:cNvSpPr>
            <a:spLocks noGrp="1"/>
          </p:cNvSpPr>
          <p:nvPr>
            <p:ph idx="1"/>
          </p:nvPr>
        </p:nvSpPr>
        <p:spPr/>
        <p:txBody>
          <a:bodyPr>
            <a:normAutofit/>
          </a:bodyPr>
          <a:lstStyle/>
          <a:p>
            <a:pPr>
              <a:lnSpc>
                <a:spcPct val="107000"/>
              </a:lnSpc>
              <a:spcAft>
                <a:spcPts val="800"/>
              </a:spcAft>
            </a:pPr>
            <a:r>
              <a:rPr lang="fr-FR" sz="2000" dirty="0">
                <a:effectLst/>
                <a:latin typeface="Century Gothic" panose="020B0502020202020204" pitchFamily="34" charset="0"/>
                <a:ea typeface="Calibri" panose="020F0502020204030204" pitchFamily="34" charset="0"/>
                <a:cs typeface="Times New Roman" panose="02020603050405020304" pitchFamily="18" charset="0"/>
              </a:rPr>
              <a:t>En PSM, il était très fatigué car le sommeil n’était pas de bonne qualité.</a:t>
            </a:r>
          </a:p>
          <a:p>
            <a:pPr>
              <a:lnSpc>
                <a:spcPct val="107000"/>
              </a:lnSpc>
              <a:spcAft>
                <a:spcPts val="800"/>
              </a:spcAft>
            </a:pPr>
            <a:r>
              <a:rPr lang="fr-FR" sz="2000" dirty="0">
                <a:latin typeface="Century Gothic" panose="020B0502020202020204" pitchFamily="34" charset="0"/>
                <a:ea typeface="Calibri" panose="020F0502020204030204" pitchFamily="34" charset="0"/>
                <a:cs typeface="Times New Roman" panose="02020603050405020304" pitchFamily="18" charset="0"/>
              </a:rPr>
              <a:t>C</a:t>
            </a:r>
            <a:r>
              <a:rPr lang="fr-FR" sz="2000" dirty="0">
                <a:effectLst/>
                <a:latin typeface="Century Gothic" panose="020B0502020202020204" pitchFamily="34" charset="0"/>
                <a:ea typeface="Calibri" panose="020F0502020204030204" pitchFamily="34" charset="0"/>
                <a:cs typeface="Times New Roman" panose="02020603050405020304" pitchFamily="18" charset="0"/>
              </a:rPr>
              <a:t>hangement d’école pour la MSM. Là, un retard dans les apprentissages est relevé.</a:t>
            </a:r>
          </a:p>
          <a:p>
            <a:pPr>
              <a:lnSpc>
                <a:spcPct val="107000"/>
              </a:lnSpc>
              <a:spcAft>
                <a:spcPts val="800"/>
              </a:spcAft>
            </a:pPr>
            <a:r>
              <a:rPr lang="fr-FR" sz="2000" dirty="0">
                <a:effectLst/>
                <a:latin typeface="Century Gothic" panose="020B0502020202020204" pitchFamily="34" charset="0"/>
                <a:ea typeface="Calibri" panose="020F0502020204030204" pitchFamily="34" charset="0"/>
                <a:cs typeface="Times New Roman" panose="02020603050405020304" pitchFamily="18" charset="0"/>
              </a:rPr>
              <a:t>En GSM, l’enseignant rapporte de la lenteur, des difficultés dans le découpage, de la difficulté à travailler en autonomie. Mohamed a besoin de quelqu’un a ses côtés pour faire ce qui lui est demandé.</a:t>
            </a:r>
          </a:p>
        </p:txBody>
      </p:sp>
    </p:spTree>
    <p:extLst>
      <p:ext uri="{BB962C8B-B14F-4D97-AF65-F5344CB8AC3E}">
        <p14:creationId xmlns:p14="http://schemas.microsoft.com/office/powerpoint/2010/main" val="865195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8BA232-F918-4397-9081-93F99769B76F}"/>
              </a:ext>
            </a:extLst>
          </p:cNvPr>
          <p:cNvSpPr>
            <a:spLocks noGrp="1"/>
          </p:cNvSpPr>
          <p:nvPr>
            <p:ph type="title"/>
          </p:nvPr>
        </p:nvSpPr>
        <p:spPr/>
        <p:txBody>
          <a:bodyPr/>
          <a:lstStyle/>
          <a:p>
            <a:r>
              <a:rPr lang="fr-FR" dirty="0">
                <a:solidFill>
                  <a:srgbClr val="EB6608"/>
                </a:solidFill>
                <a:latin typeface="Century Gothic" panose="020B0502020202020204" pitchFamily="34" charset="0"/>
              </a:rPr>
              <a:t>Activités / intérêts</a:t>
            </a:r>
          </a:p>
        </p:txBody>
      </p:sp>
      <p:sp>
        <p:nvSpPr>
          <p:cNvPr id="3" name="Espace réservé du contenu 2">
            <a:extLst>
              <a:ext uri="{FF2B5EF4-FFF2-40B4-BE49-F238E27FC236}">
                <a16:creationId xmlns:a16="http://schemas.microsoft.com/office/drawing/2014/main" id="{298E6691-CC9F-9B05-7A0E-A458B5FAE554}"/>
              </a:ext>
            </a:extLst>
          </p:cNvPr>
          <p:cNvSpPr>
            <a:spLocks noGrp="1"/>
          </p:cNvSpPr>
          <p:nvPr>
            <p:ph idx="1"/>
          </p:nvPr>
        </p:nvSpPr>
        <p:spPr>
          <a:xfrm>
            <a:off x="838200" y="2154477"/>
            <a:ext cx="10515600" cy="4022486"/>
          </a:xfrm>
        </p:spPr>
        <p:txBody>
          <a:bodyPr>
            <a:normAutofit/>
          </a:bodyPr>
          <a:lstStyle/>
          <a:p>
            <a:r>
              <a:rPr lang="fr-FR" sz="2000" dirty="0">
                <a:latin typeface="Century Gothic" panose="020B0502020202020204" pitchFamily="34" charset="0"/>
              </a:rPr>
              <a:t>A des figurines, des voitures</a:t>
            </a:r>
          </a:p>
          <a:p>
            <a:r>
              <a:rPr lang="fr-FR" sz="2000" dirty="0">
                <a:latin typeface="Century Gothic" panose="020B0502020202020204" pitchFamily="34" charset="0"/>
              </a:rPr>
              <a:t>Regarder la TV : souvent le même dessin animé « Bob l’éponge »</a:t>
            </a:r>
          </a:p>
          <a:p>
            <a:r>
              <a:rPr lang="fr-FR" sz="2000" dirty="0">
                <a:latin typeface="Century Gothic" panose="020B0502020202020204" pitchFamily="34" charset="0"/>
              </a:rPr>
              <a:t>« Joue » très souvent avec le même feutre (</a:t>
            </a:r>
            <a:r>
              <a:rPr lang="fr-FR" sz="2000" i="1" dirty="0">
                <a:latin typeface="Century Gothic" panose="020B0502020202020204" pitchFamily="34" charset="0"/>
              </a:rPr>
              <a:t>si on questionne la famille, on comprend qu’il ne joue pas vraiment avec, mais le garde à la main)</a:t>
            </a:r>
          </a:p>
        </p:txBody>
      </p:sp>
    </p:spTree>
    <p:extLst>
      <p:ext uri="{BB962C8B-B14F-4D97-AF65-F5344CB8AC3E}">
        <p14:creationId xmlns:p14="http://schemas.microsoft.com/office/powerpoint/2010/main" val="2518641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5F67AD-1553-17D5-FD16-0BA9162D8492}"/>
              </a:ext>
            </a:extLst>
          </p:cNvPr>
          <p:cNvSpPr>
            <a:spLocks noGrp="1"/>
          </p:cNvSpPr>
          <p:nvPr>
            <p:ph type="title"/>
          </p:nvPr>
        </p:nvSpPr>
        <p:spPr>
          <a:xfrm>
            <a:off x="838200" y="365126"/>
            <a:ext cx="10515600" cy="975160"/>
          </a:xfrm>
        </p:spPr>
        <p:txBody>
          <a:bodyPr>
            <a:normAutofit/>
          </a:bodyPr>
          <a:lstStyle/>
          <a:p>
            <a:r>
              <a:rPr lang="fr-FR" dirty="0">
                <a:solidFill>
                  <a:srgbClr val="EB6608"/>
                </a:solidFill>
              </a:rPr>
              <a:t>Mohamed</a:t>
            </a:r>
            <a:r>
              <a:rPr lang="fr-FR" dirty="0">
                <a:latin typeface="Century Gothic" panose="020B0502020202020204" pitchFamily="34" charset="0"/>
              </a:rPr>
              <a:t> </a:t>
            </a:r>
            <a:r>
              <a:rPr lang="fr-FR" dirty="0" err="1">
                <a:solidFill>
                  <a:srgbClr val="EB6608"/>
                </a:solidFill>
              </a:rPr>
              <a:t>Adénane</a:t>
            </a:r>
            <a:r>
              <a:rPr lang="fr-FR" dirty="0">
                <a:solidFill>
                  <a:srgbClr val="EB6608"/>
                </a:solidFill>
              </a:rPr>
              <a:t>, 5 ans 5 mois</a:t>
            </a:r>
          </a:p>
        </p:txBody>
      </p:sp>
      <p:sp>
        <p:nvSpPr>
          <p:cNvPr id="3" name="Espace réservé du contenu 2">
            <a:extLst>
              <a:ext uri="{FF2B5EF4-FFF2-40B4-BE49-F238E27FC236}">
                <a16:creationId xmlns:a16="http://schemas.microsoft.com/office/drawing/2014/main" id="{5E10D8B4-08AC-DA68-EE36-9FB48ABDA2EA}"/>
              </a:ext>
            </a:extLst>
          </p:cNvPr>
          <p:cNvSpPr>
            <a:spLocks noGrp="1"/>
          </p:cNvSpPr>
          <p:nvPr>
            <p:ph idx="1"/>
          </p:nvPr>
        </p:nvSpPr>
        <p:spPr>
          <a:xfrm>
            <a:off x="838200" y="2404997"/>
            <a:ext cx="10515600" cy="3771966"/>
          </a:xfrm>
        </p:spPr>
        <p:txBody>
          <a:bodyPr>
            <a:normAutofit/>
          </a:bodyPr>
          <a:lstStyle/>
          <a:p>
            <a:pPr>
              <a:lnSpc>
                <a:spcPct val="107000"/>
              </a:lnSpc>
              <a:spcAft>
                <a:spcPts val="800"/>
              </a:spcAft>
            </a:pPr>
            <a:r>
              <a:rPr lang="fr-FR" sz="2000" dirty="0">
                <a:effectLst/>
                <a:latin typeface="Century Gothic" panose="020B0502020202020204" pitchFamily="34" charset="0"/>
                <a:ea typeface="Calibri" panose="020F0502020204030204" pitchFamily="34" charset="0"/>
                <a:cs typeface="Times New Roman" panose="02020603050405020304" pitchFamily="18" charset="0"/>
              </a:rPr>
              <a:t>Les parents consultent le médecin pédiatre pour des difficultés à l’école et à la maison.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2000" dirty="0">
                <a:effectLst/>
                <a:latin typeface="Century Gothic" panose="020B0502020202020204" pitchFamily="34" charset="0"/>
                <a:ea typeface="Calibri" panose="020F0502020204030204" pitchFamily="34" charset="0"/>
                <a:cs typeface="Times New Roman" panose="02020603050405020304" pitchFamily="18" charset="0"/>
              </a:rPr>
              <a:t>Des difficultés </a:t>
            </a:r>
            <a:r>
              <a:rPr lang="fr-FR" sz="2000" dirty="0">
                <a:latin typeface="Century Gothic" panose="020B0502020202020204" pitchFamily="34" charset="0"/>
                <a:ea typeface="Calibri" panose="020F0502020204030204" pitchFamily="34" charset="0"/>
                <a:cs typeface="Times New Roman" panose="02020603050405020304" pitchFamily="18" charset="0"/>
              </a:rPr>
              <a:t>scolaires sont rencontrées : l’</a:t>
            </a:r>
            <a:r>
              <a:rPr lang="fr-FR" sz="2000" dirty="0">
                <a:effectLst/>
                <a:latin typeface="Century Gothic" panose="020B0502020202020204" pitchFamily="34" charset="0"/>
                <a:ea typeface="Calibri" panose="020F0502020204030204" pitchFamily="34" charset="0"/>
                <a:cs typeface="Times New Roman" panose="02020603050405020304" pitchFamily="18" charset="0"/>
              </a:rPr>
              <a:t>AESH est demandé par école.</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2000" dirty="0">
                <a:effectLst/>
                <a:latin typeface="Century Gothic" panose="020B0502020202020204" pitchFamily="34" charset="0"/>
                <a:ea typeface="Calibri" panose="020F0502020204030204" pitchFamily="34" charset="0"/>
                <a:cs typeface="Times New Roman" panose="02020603050405020304" pitchFamily="18" charset="0"/>
              </a:rPr>
              <a:t>Les parents rapportent une bonne compréhension mais de la lenteur. </a:t>
            </a:r>
            <a:r>
              <a:rPr lang="fr-FR" sz="2000" dirty="0">
                <a:latin typeface="Century Gothic" panose="020B0502020202020204" pitchFamily="34" charset="0"/>
                <a:ea typeface="Calibri" panose="020F0502020204030204" pitchFamily="34" charset="0"/>
                <a:cs typeface="Times New Roman" panose="02020603050405020304" pitchFamily="18" charset="0"/>
              </a:rPr>
              <a:t>Ce qui inquiète surtout les parents c’est le fait que ce soit un </a:t>
            </a:r>
            <a:r>
              <a:rPr lang="fr-FR" sz="2000" dirty="0">
                <a:effectLst/>
                <a:latin typeface="Century Gothic" panose="020B0502020202020204" pitchFamily="34" charset="0"/>
                <a:ea typeface="Calibri" panose="020F0502020204030204" pitchFamily="34" charset="0"/>
                <a:cs typeface="Times New Roman" panose="02020603050405020304" pitchFamily="18" charset="0"/>
              </a:rPr>
              <a:t>enfant « nerveux » avec des crises, qui mange très peu et peu diversifié. </a:t>
            </a:r>
          </a:p>
          <a:p>
            <a:pPr marL="0" indent="0">
              <a:buNone/>
            </a:pPr>
            <a:endParaRPr lang="fr-FR" dirty="0"/>
          </a:p>
        </p:txBody>
      </p:sp>
      <p:sp>
        <p:nvSpPr>
          <p:cNvPr id="4" name="ZoneTexte 3">
            <a:extLst>
              <a:ext uri="{FF2B5EF4-FFF2-40B4-BE49-F238E27FC236}">
                <a16:creationId xmlns:a16="http://schemas.microsoft.com/office/drawing/2014/main" id="{7ADD76BB-9F02-6661-4D13-2BCAFC294416}"/>
              </a:ext>
            </a:extLst>
          </p:cNvPr>
          <p:cNvSpPr txBox="1"/>
          <p:nvPr/>
        </p:nvSpPr>
        <p:spPr>
          <a:xfrm>
            <a:off x="9794309" y="1155620"/>
            <a:ext cx="3118981" cy="369332"/>
          </a:xfrm>
          <a:prstGeom prst="rect">
            <a:avLst/>
          </a:prstGeom>
          <a:noFill/>
        </p:spPr>
        <p:txBody>
          <a:bodyPr wrap="square" rtlCol="0">
            <a:spAutoFit/>
          </a:bodyPr>
          <a:lstStyle/>
          <a:p>
            <a:r>
              <a:rPr lang="fr-FR" sz="1800" dirty="0">
                <a:latin typeface="Century Gothic" panose="020B0502020202020204" pitchFamily="34" charset="0"/>
              </a:rPr>
              <a:t>Novembre 2020</a:t>
            </a:r>
            <a:endParaRPr lang="fr-FR" dirty="0"/>
          </a:p>
        </p:txBody>
      </p:sp>
    </p:spTree>
    <p:extLst>
      <p:ext uri="{BB962C8B-B14F-4D97-AF65-F5344CB8AC3E}">
        <p14:creationId xmlns:p14="http://schemas.microsoft.com/office/powerpoint/2010/main" val="2967642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C698CE8-58D7-D207-20E0-0F1C7AF0823F}"/>
              </a:ext>
            </a:extLst>
          </p:cNvPr>
          <p:cNvSpPr>
            <a:spLocks noGrp="1"/>
          </p:cNvSpPr>
          <p:nvPr>
            <p:ph idx="1"/>
          </p:nvPr>
        </p:nvSpPr>
        <p:spPr>
          <a:xfrm>
            <a:off x="316992" y="541549"/>
            <a:ext cx="11561064" cy="6027575"/>
          </a:xfrm>
        </p:spPr>
        <p:txBody>
          <a:bodyPr>
            <a:normAutofit/>
          </a:bodyPr>
          <a:lstStyle/>
          <a:p>
            <a:pPr marL="0" indent="0" algn="just">
              <a:buNone/>
            </a:pPr>
            <a:r>
              <a:rPr lang="fr-FR" sz="2400" dirty="0">
                <a:latin typeface="Century Gothic" panose="020B0502020202020204" pitchFamily="34" charset="0"/>
              </a:rPr>
              <a:t>Le médecin connait la famille et a en tête les antécédents familiaux :</a:t>
            </a:r>
          </a:p>
          <a:p>
            <a:pPr algn="just"/>
            <a:r>
              <a:rPr lang="fr-FR" sz="2000" dirty="0">
                <a:latin typeface="Century Gothic" panose="020B0502020202020204" pitchFamily="34" charset="0"/>
                <a:ea typeface="Calibri" panose="020F0502020204030204" pitchFamily="34" charset="0"/>
                <a:cs typeface="Times New Roman" panose="02020603050405020304" pitchFamily="18" charset="0"/>
              </a:rPr>
              <a:t>I</a:t>
            </a:r>
            <a:r>
              <a:rPr lang="fr-FR" sz="2000" dirty="0">
                <a:effectLst/>
                <a:latin typeface="Century Gothic" panose="020B0502020202020204" pitchFamily="34" charset="0"/>
                <a:ea typeface="Calibri" panose="020F0502020204030204" pitchFamily="34" charset="0"/>
                <a:cs typeface="Times New Roman" panose="02020603050405020304" pitchFamily="18" charset="0"/>
              </a:rPr>
              <a:t>l a une sœur aînée scolarisée en classe ULIS et suivi par un SESSAD (elle présentait un mutisme en maternelle, avait un comportement réservé en primaire avec des problèmes de compréhension et d’apprentissages).</a:t>
            </a:r>
          </a:p>
          <a:p>
            <a:pPr marL="0" indent="0" algn="just">
              <a:buNone/>
            </a:pPr>
            <a:endParaRPr lang="fr-FR" sz="1800" dirty="0">
              <a:latin typeface="Century Gothic" panose="020B0502020202020204" pitchFamily="34" charset="0"/>
              <a:ea typeface="Calibri" panose="020F0502020204030204" pitchFamily="34" charset="0"/>
              <a:cs typeface="Times New Roman" panose="02020603050405020304" pitchFamily="18" charset="0"/>
            </a:endParaRPr>
          </a:p>
          <a:p>
            <a:pPr marL="0" indent="0" algn="just">
              <a:buNone/>
            </a:pPr>
            <a:r>
              <a:rPr lang="fr-FR" sz="2400" dirty="0">
                <a:latin typeface="Century Gothic" panose="020B0502020202020204" pitchFamily="34" charset="0"/>
              </a:rPr>
              <a:t>Les antécédents médicaux </a:t>
            </a:r>
            <a:r>
              <a:rPr lang="fr-FR" sz="1800" dirty="0">
                <a:effectLst/>
                <a:latin typeface="Century Gothic" panose="020B0502020202020204" pitchFamily="34" charset="0"/>
                <a:ea typeface="Calibri" panose="020F0502020204030204" pitchFamily="34" charset="0"/>
                <a:cs typeface="Times New Roman" panose="02020603050405020304" pitchFamily="18" charset="0"/>
              </a:rPr>
              <a:t>: </a:t>
            </a:r>
          </a:p>
          <a:p>
            <a:pPr algn="just"/>
            <a:r>
              <a:rPr lang="fr-FR" sz="2000" dirty="0">
                <a:latin typeface="Century Gothic" panose="020B0502020202020204" pitchFamily="34" charset="0"/>
                <a:ea typeface="Calibri" panose="020F0502020204030204" pitchFamily="34" charset="0"/>
                <a:cs typeface="Times New Roman" panose="02020603050405020304" pitchFamily="18" charset="0"/>
              </a:rPr>
              <a:t>Ictère néonatal sévère, y compris à terme (bilirubine &gt;400 </a:t>
            </a:r>
            <a:r>
              <a:rPr lang="fr-FR" sz="2000" dirty="0" err="1">
                <a:latin typeface="Century Gothic" panose="020B0502020202020204" pitchFamily="34" charset="0"/>
                <a:ea typeface="Calibri" panose="020F0502020204030204" pitchFamily="34" charset="0"/>
                <a:cs typeface="Times New Roman" panose="02020603050405020304" pitchFamily="18" charset="0"/>
              </a:rPr>
              <a:t>μmol</a:t>
            </a:r>
            <a:r>
              <a:rPr lang="fr-FR" sz="2000" dirty="0">
                <a:latin typeface="Century Gothic" panose="020B0502020202020204" pitchFamily="34" charset="0"/>
                <a:ea typeface="Calibri" panose="020F0502020204030204" pitchFamily="34" charset="0"/>
                <a:cs typeface="Times New Roman" panose="02020603050405020304" pitchFamily="18" charset="0"/>
              </a:rPr>
              <a:t>/l).</a:t>
            </a:r>
          </a:p>
          <a:p>
            <a:pPr algn="just"/>
            <a:r>
              <a:rPr lang="fr-FR" sz="2000" dirty="0">
                <a:effectLst/>
                <a:latin typeface="Century Gothic" panose="020B0502020202020204" pitchFamily="34" charset="0"/>
                <a:ea typeface="Calibri" panose="020F0502020204030204" pitchFamily="34" charset="0"/>
                <a:cs typeface="Times New Roman" panose="02020603050405020304" pitchFamily="18" charset="0"/>
              </a:rPr>
              <a:t>Epilepsie idiopathique a été décelée à 1 an et demi. Mohamed a été traité par </a:t>
            </a:r>
            <a:r>
              <a:rPr lang="fr-FR" sz="2000" dirty="0" err="1">
                <a:effectLst/>
                <a:latin typeface="Century Gothic" panose="020B0502020202020204" pitchFamily="34" charset="0"/>
                <a:ea typeface="Calibri" panose="020F0502020204030204" pitchFamily="34" charset="0"/>
                <a:cs typeface="Times New Roman" panose="02020603050405020304" pitchFamily="18" charset="0"/>
              </a:rPr>
              <a:t>Micropakine</a:t>
            </a:r>
            <a:r>
              <a:rPr lang="fr-FR" sz="2000" dirty="0">
                <a:effectLst/>
                <a:latin typeface="Century Gothic" panose="020B0502020202020204" pitchFamily="34" charset="0"/>
                <a:ea typeface="Calibri" panose="020F0502020204030204" pitchFamily="34" charset="0"/>
                <a:cs typeface="Times New Roman" panose="02020603050405020304" pitchFamily="18" charset="0"/>
              </a:rPr>
              <a:t>. Elle est stabilisée actuellement.</a:t>
            </a:r>
            <a:r>
              <a:rPr lang="fr-FR" sz="2000" dirty="0">
                <a:latin typeface="Century Gothic" panose="020B0502020202020204" pitchFamily="34" charset="0"/>
                <a:ea typeface="Calibri" panose="020F0502020204030204" pitchFamily="34" charset="0"/>
                <a:cs typeface="Times New Roman" panose="02020603050405020304" pitchFamily="18" charset="0"/>
              </a:rPr>
              <a:t> </a:t>
            </a:r>
            <a:r>
              <a:rPr lang="fr-FR" sz="2000" dirty="0">
                <a:effectLst/>
                <a:latin typeface="Century Gothic" panose="020B0502020202020204" pitchFamily="34" charset="0"/>
                <a:ea typeface="Calibri" panose="020F0502020204030204" pitchFamily="34" charset="0"/>
                <a:cs typeface="Times New Roman" panose="02020603050405020304" pitchFamily="18" charset="0"/>
              </a:rPr>
              <a:t>Mohamed A. n’a plus de traitement médicamenteux depuis 6 mois. </a:t>
            </a:r>
          </a:p>
          <a:p>
            <a:pPr marL="0" indent="0" algn="just">
              <a:buNone/>
            </a:pPr>
            <a:endParaRPr lang="fr-FR" sz="1800" dirty="0">
              <a:latin typeface="Century Gothic" panose="020B0502020202020204" pitchFamily="34" charset="0"/>
              <a:cs typeface="Times New Roman" panose="02020603050405020304" pitchFamily="18" charset="0"/>
            </a:endParaRPr>
          </a:p>
          <a:p>
            <a:pPr marL="0" indent="0" algn="just">
              <a:buNone/>
            </a:pPr>
            <a:r>
              <a:rPr lang="fr-FR" sz="2400" dirty="0">
                <a:latin typeface="Century Gothic" panose="020B0502020202020204" pitchFamily="34" charset="0"/>
              </a:rPr>
              <a:t>Aussi, il connait l’histoire de la naissance de Mohamed A.: accident lors de la naissance. </a:t>
            </a:r>
          </a:p>
          <a:p>
            <a:r>
              <a:rPr lang="fr-FR" sz="2000" dirty="0">
                <a:effectLst/>
                <a:latin typeface="Century Gothic" panose="020B0502020202020204" pitchFamily="34" charset="0"/>
                <a:ea typeface="Calibri" panose="020F0502020204030204" pitchFamily="34" charset="0"/>
                <a:cs typeface="Times New Roman" panose="02020603050405020304" pitchFamily="18" charset="0"/>
              </a:rPr>
              <a:t>Mohamed aurait tapé la tête au sol en tombant avec la mère suite a un accouchement trop rapide en chambre où elle était seule. Scanner à la naissance : RAS.</a:t>
            </a:r>
          </a:p>
          <a:p>
            <a:pPr marL="0" indent="0">
              <a:buNone/>
            </a:pPr>
            <a:endParaRPr lang="fr-FR" dirty="0"/>
          </a:p>
        </p:txBody>
      </p:sp>
    </p:spTree>
    <p:extLst>
      <p:ext uri="{BB962C8B-B14F-4D97-AF65-F5344CB8AC3E}">
        <p14:creationId xmlns:p14="http://schemas.microsoft.com/office/powerpoint/2010/main" val="1474936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6A6BF6-FF7C-6387-D23F-37B0AA49F5BE}"/>
              </a:ext>
            </a:extLst>
          </p:cNvPr>
          <p:cNvSpPr>
            <a:spLocks noGrp="1"/>
          </p:cNvSpPr>
          <p:nvPr>
            <p:ph type="title"/>
          </p:nvPr>
        </p:nvSpPr>
        <p:spPr>
          <a:xfrm>
            <a:off x="400833" y="-1189"/>
            <a:ext cx="10515600" cy="1325563"/>
          </a:xfrm>
        </p:spPr>
        <p:txBody>
          <a:bodyPr>
            <a:normAutofit/>
          </a:bodyPr>
          <a:lstStyle/>
          <a:p>
            <a:r>
              <a:rPr lang="fr-FR" dirty="0">
                <a:solidFill>
                  <a:srgbClr val="EB6608"/>
                </a:solidFill>
              </a:rPr>
              <a:t>Premiers questionnements</a:t>
            </a:r>
          </a:p>
        </p:txBody>
      </p:sp>
      <p:sp>
        <p:nvSpPr>
          <p:cNvPr id="3" name="Espace réservé du contenu 2">
            <a:extLst>
              <a:ext uri="{FF2B5EF4-FFF2-40B4-BE49-F238E27FC236}">
                <a16:creationId xmlns:a16="http://schemas.microsoft.com/office/drawing/2014/main" id="{B816EBAA-3CF1-072B-41FB-7AB83B42F439}"/>
              </a:ext>
            </a:extLst>
          </p:cNvPr>
          <p:cNvSpPr>
            <a:spLocks noGrp="1"/>
          </p:cNvSpPr>
          <p:nvPr>
            <p:ph idx="1"/>
          </p:nvPr>
        </p:nvSpPr>
        <p:spPr>
          <a:xfrm>
            <a:off x="383609" y="1443271"/>
            <a:ext cx="11424781" cy="5430032"/>
          </a:xfrm>
        </p:spPr>
        <p:txBody>
          <a:bodyPr>
            <a:normAutofit fontScale="70000" lnSpcReduction="20000"/>
          </a:bodyPr>
          <a:lstStyle/>
          <a:p>
            <a:pPr marL="265113" indent="-265113">
              <a:lnSpc>
                <a:spcPct val="120000"/>
              </a:lnSpc>
            </a:pPr>
            <a:r>
              <a:rPr lang="fr-FR" sz="3100" dirty="0">
                <a:latin typeface="Century Gothic" panose="020B0502020202020204" pitchFamily="34" charset="0"/>
              </a:rPr>
              <a:t>L’alimentation </a:t>
            </a:r>
            <a:r>
              <a:rPr lang="fr-FR" sz="2600" dirty="0">
                <a:latin typeface="Century Gothic" panose="020B0502020202020204" pitchFamily="34" charset="0"/>
              </a:rPr>
              <a:t>: « très difficile, mange très peu, ne veut que des gâteaux, et des pâtes, ne 	mange de viande, de fruits ou de légumes. Ça nous inquiète. Il est maigre » (NB : poids 17kg 	- taille105 cm)</a:t>
            </a:r>
          </a:p>
          <a:p>
            <a:pPr>
              <a:lnSpc>
                <a:spcPct val="120000"/>
              </a:lnSpc>
            </a:pPr>
            <a:r>
              <a:rPr lang="fr-FR" sz="2900" dirty="0">
                <a:latin typeface="Century Gothic" panose="020B0502020202020204" pitchFamily="34" charset="0"/>
              </a:rPr>
              <a:t>Le sommeil : </a:t>
            </a:r>
            <a:r>
              <a:rPr lang="fr-FR" sz="2600" dirty="0">
                <a:latin typeface="Century Gothic" panose="020B0502020202020204" pitchFamily="34" charset="0"/>
              </a:rPr>
              <a:t>« mieux depuis quelques mois, mais s’endort avec nous sur le canapé sinon il réveille 	sa sœur. Il se réveille parfois la nuit, il bouge beaucoup. Il dormait avec moi (mère) jusqu’à 2 	ans (fin allaitement) »</a:t>
            </a:r>
          </a:p>
          <a:p>
            <a:pPr>
              <a:lnSpc>
                <a:spcPct val="120000"/>
              </a:lnSpc>
            </a:pPr>
            <a:r>
              <a:rPr lang="fr-FR" sz="2900" dirty="0">
                <a:latin typeface="Century Gothic" panose="020B0502020202020204" pitchFamily="34" charset="0"/>
              </a:rPr>
              <a:t>L’audition :</a:t>
            </a:r>
            <a:r>
              <a:rPr lang="fr-FR" sz="3200" dirty="0">
                <a:latin typeface="Century Gothic" panose="020B0502020202020204" pitchFamily="34" charset="0"/>
              </a:rPr>
              <a:t> </a:t>
            </a:r>
            <a:r>
              <a:rPr lang="fr-FR" sz="2600" dirty="0">
                <a:latin typeface="Century Gothic" panose="020B0502020202020204" pitchFamily="34" charset="0"/>
              </a:rPr>
              <a:t>pas contrôlée</a:t>
            </a:r>
          </a:p>
          <a:p>
            <a:pPr>
              <a:lnSpc>
                <a:spcPct val="120000"/>
              </a:lnSpc>
            </a:pPr>
            <a:r>
              <a:rPr lang="fr-FR" sz="2900" dirty="0">
                <a:latin typeface="Century Gothic" panose="020B0502020202020204" pitchFamily="34" charset="0"/>
              </a:rPr>
              <a:t>La vue : </a:t>
            </a:r>
            <a:r>
              <a:rPr lang="fr-FR" sz="2600" dirty="0">
                <a:latin typeface="Century Gothic" panose="020B0502020202020204" pitchFamily="34" charset="0"/>
              </a:rPr>
              <a:t>astigmatisme avec port de lunettes. Contrôle orthoptique RAS.	Nouveau Bilan </a:t>
            </a:r>
            <a:r>
              <a:rPr lang="fr-FR" sz="2600" dirty="0" err="1">
                <a:latin typeface="Century Gothic" panose="020B0502020202020204" pitchFamily="34" charset="0"/>
              </a:rPr>
              <a:t>neurovisuel</a:t>
            </a:r>
            <a:r>
              <a:rPr lang="fr-FR" sz="2600" dirty="0">
                <a:latin typeface="Century Gothic" panose="020B0502020202020204" pitchFamily="34" charset="0"/>
              </a:rPr>
              <a:t> 	prévu</a:t>
            </a:r>
          </a:p>
          <a:p>
            <a:pPr>
              <a:lnSpc>
                <a:spcPct val="120000"/>
              </a:lnSpc>
            </a:pPr>
            <a:r>
              <a:rPr lang="fr-FR" sz="2900" dirty="0">
                <a:latin typeface="Century Gothic" panose="020B0502020202020204" pitchFamily="34" charset="0"/>
              </a:rPr>
              <a:t>Opérations :</a:t>
            </a:r>
            <a:r>
              <a:rPr lang="fr-FR" sz="3200" dirty="0">
                <a:latin typeface="Century Gothic" panose="020B0502020202020204" pitchFamily="34" charset="0"/>
              </a:rPr>
              <a:t> </a:t>
            </a:r>
            <a:r>
              <a:rPr lang="fr-FR" sz="2600" dirty="0">
                <a:latin typeface="Century Gothic" panose="020B0502020202020204" pitchFamily="34" charset="0"/>
              </a:rPr>
              <a:t>amygdalectomie partielle (août 2020)</a:t>
            </a:r>
            <a:endParaRPr lang="fr-FR" sz="3200" dirty="0">
              <a:latin typeface="Century Gothic" panose="020B0502020202020204" pitchFamily="34" charset="0"/>
            </a:endParaRPr>
          </a:p>
          <a:p>
            <a:pPr>
              <a:lnSpc>
                <a:spcPct val="120000"/>
              </a:lnSpc>
            </a:pPr>
            <a:r>
              <a:rPr lang="fr-FR" sz="2900" dirty="0">
                <a:latin typeface="Century Gothic" panose="020B0502020202020204" pitchFamily="34" charset="0"/>
              </a:rPr>
              <a:t>L’exposition aux écrans : </a:t>
            </a:r>
            <a:r>
              <a:rPr lang="fr-FR" sz="2600" dirty="0">
                <a:latin typeface="Century Gothic" panose="020B0502020202020204" pitchFamily="34" charset="0"/>
              </a:rPr>
              <a:t>« oui il hurle et casse tout quand on arrête »</a:t>
            </a:r>
          </a:p>
          <a:p>
            <a:pPr algn="just">
              <a:lnSpc>
                <a:spcPct val="120000"/>
              </a:lnSpc>
            </a:pPr>
            <a:r>
              <a:rPr lang="fr-FR" sz="2900" dirty="0">
                <a:latin typeface="Century Gothic" panose="020B0502020202020204" pitchFamily="34" charset="0"/>
              </a:rPr>
              <a:t>Les parents ont-ils déjà consulté des professionnels ?</a:t>
            </a:r>
            <a:r>
              <a:rPr lang="fr-FR" sz="3200" dirty="0">
                <a:latin typeface="Century Gothic" panose="020B0502020202020204" pitchFamily="34" charset="0"/>
              </a:rPr>
              <a:t> </a:t>
            </a:r>
            <a:r>
              <a:rPr lang="fr-FR" sz="2600" dirty="0">
                <a:latin typeface="Century Gothic" panose="020B0502020202020204" pitchFamily="34" charset="0"/>
              </a:rPr>
              <a:t>Quelques séances au CMP avec un pédopsychiatre car problème de sommeil (3 ans ½ ) qui évoque : « Pas de nécessité de continuer le suivi, tout va bien, enfant en pleine forme ».</a:t>
            </a:r>
          </a:p>
          <a:p>
            <a:pPr marL="457200" lvl="1" indent="0">
              <a:buNone/>
            </a:pPr>
            <a:endParaRPr lang="fr-FR" dirty="0">
              <a:latin typeface="Century Gothic" panose="020B0502020202020204" pitchFamily="34" charset="0"/>
            </a:endParaRPr>
          </a:p>
        </p:txBody>
      </p:sp>
      <p:sp>
        <p:nvSpPr>
          <p:cNvPr id="4" name="ZoneTexte 3">
            <a:extLst>
              <a:ext uri="{FF2B5EF4-FFF2-40B4-BE49-F238E27FC236}">
                <a16:creationId xmlns:a16="http://schemas.microsoft.com/office/drawing/2014/main" id="{367ED441-A5BB-11C6-4DD4-CBE7F2D30A05}"/>
              </a:ext>
            </a:extLst>
          </p:cNvPr>
          <p:cNvSpPr txBox="1"/>
          <p:nvPr/>
        </p:nvSpPr>
        <p:spPr>
          <a:xfrm>
            <a:off x="10486324" y="76816"/>
            <a:ext cx="1540702" cy="1169551"/>
          </a:xfrm>
          <a:prstGeom prst="rect">
            <a:avLst/>
          </a:prstGeom>
          <a:noFill/>
          <a:ln>
            <a:solidFill>
              <a:schemeClr val="tx1"/>
            </a:solidFill>
          </a:ln>
        </p:spPr>
        <p:txBody>
          <a:bodyPr wrap="square" rtlCol="0">
            <a:spAutoFit/>
          </a:bodyPr>
          <a:lstStyle/>
          <a:p>
            <a:r>
              <a:rPr lang="fr-FR" sz="1400" dirty="0">
                <a:latin typeface="Century Gothic" panose="020B0502020202020204" pitchFamily="34" charset="0"/>
              </a:rPr>
              <a:t>Ici pas de question sur l’expression de la douleur (à revoir plus tard)</a:t>
            </a:r>
          </a:p>
        </p:txBody>
      </p:sp>
    </p:spTree>
    <p:extLst>
      <p:ext uri="{BB962C8B-B14F-4D97-AF65-F5344CB8AC3E}">
        <p14:creationId xmlns:p14="http://schemas.microsoft.com/office/powerpoint/2010/main" val="2067685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E988E7-96AA-0D7A-6424-6595AD82197E}"/>
              </a:ext>
            </a:extLst>
          </p:cNvPr>
          <p:cNvSpPr>
            <a:spLocks noGrp="1"/>
          </p:cNvSpPr>
          <p:nvPr>
            <p:ph type="title"/>
          </p:nvPr>
        </p:nvSpPr>
        <p:spPr/>
        <p:txBody>
          <a:bodyPr/>
          <a:lstStyle/>
          <a:p>
            <a:r>
              <a:rPr lang="fr-FR" dirty="0">
                <a:solidFill>
                  <a:srgbClr val="EB6608"/>
                </a:solidFill>
                <a:latin typeface="Century Gothic" panose="020B0502020202020204" pitchFamily="34" charset="0"/>
              </a:rPr>
              <a:t>Rappel de la HAS</a:t>
            </a:r>
            <a:r>
              <a:rPr lang="fr-FR" sz="3600" dirty="0">
                <a:solidFill>
                  <a:srgbClr val="EB6608"/>
                </a:solidFill>
                <a:latin typeface="Century Gothic" panose="020B0502020202020204" pitchFamily="34" charset="0"/>
              </a:rPr>
              <a:t>*</a:t>
            </a:r>
            <a:endParaRPr lang="fr-FR" dirty="0">
              <a:solidFill>
                <a:srgbClr val="EB6608"/>
              </a:solidFill>
              <a:latin typeface="Century Gothic" panose="020B0502020202020204" pitchFamily="34" charset="0"/>
            </a:endParaRPr>
          </a:p>
        </p:txBody>
      </p:sp>
      <p:sp>
        <p:nvSpPr>
          <p:cNvPr id="3" name="Espace réservé du contenu 2">
            <a:extLst>
              <a:ext uri="{FF2B5EF4-FFF2-40B4-BE49-F238E27FC236}">
                <a16:creationId xmlns:a16="http://schemas.microsoft.com/office/drawing/2014/main" id="{D0F31B6B-CFA8-893A-0BBE-D45A3F49FBD3}"/>
              </a:ext>
            </a:extLst>
          </p:cNvPr>
          <p:cNvSpPr>
            <a:spLocks noGrp="1"/>
          </p:cNvSpPr>
          <p:nvPr>
            <p:ph idx="1"/>
          </p:nvPr>
        </p:nvSpPr>
        <p:spPr/>
        <p:txBody>
          <a:bodyPr/>
          <a:lstStyle/>
          <a:p>
            <a:endParaRPr lang="fr-FR" dirty="0">
              <a:latin typeface="Century Gothic" panose="020B0502020202020204" pitchFamily="34" charset="0"/>
            </a:endParaRPr>
          </a:p>
          <a:p>
            <a:pPr marL="0" indent="0" algn="just">
              <a:lnSpc>
                <a:spcPct val="150000"/>
              </a:lnSpc>
              <a:buNone/>
            </a:pPr>
            <a:r>
              <a:rPr lang="fr-FR" dirty="0">
                <a:latin typeface="Century Gothic" panose="020B0502020202020204" pitchFamily="34" charset="0"/>
              </a:rPr>
              <a:t>« </a:t>
            </a:r>
            <a:r>
              <a:rPr lang="fr-FR" b="1" u="sng" dirty="0">
                <a:effectLst/>
                <a:latin typeface="Century Gothic" panose="020B0502020202020204" pitchFamily="34" charset="0"/>
              </a:rPr>
              <a:t>Quel que soit l’âge</a:t>
            </a:r>
            <a:r>
              <a:rPr lang="fr-FR" dirty="0">
                <a:latin typeface="Century Gothic" panose="020B0502020202020204" pitchFamily="34" charset="0"/>
              </a:rPr>
              <a:t>, toute </a:t>
            </a:r>
            <a:r>
              <a:rPr lang="fr-FR" b="1" dirty="0">
                <a:latin typeface="Century Gothic" panose="020B0502020202020204" pitchFamily="34" charset="0"/>
              </a:rPr>
              <a:t>inquiétude des parents</a:t>
            </a:r>
            <a:r>
              <a:rPr lang="fr-FR" dirty="0">
                <a:latin typeface="Century Gothic" panose="020B0502020202020204" pitchFamily="34" charset="0"/>
              </a:rPr>
              <a:t> concernant le neurodéveloppement de leur enfant doit être considérée comme un signe d’appel (AE). Il en est de même pour toute </a:t>
            </a:r>
            <a:r>
              <a:rPr lang="fr-FR" b="1" dirty="0">
                <a:latin typeface="Century Gothic" panose="020B0502020202020204" pitchFamily="34" charset="0"/>
              </a:rPr>
              <a:t>régression ou non-progression des acquisitions </a:t>
            </a:r>
            <a:r>
              <a:rPr lang="fr-FR" dirty="0">
                <a:latin typeface="Century Gothic" panose="020B0502020202020204" pitchFamily="34" charset="0"/>
              </a:rPr>
              <a:t>(AE) »</a:t>
            </a:r>
          </a:p>
        </p:txBody>
      </p:sp>
      <p:pic>
        <p:nvPicPr>
          <p:cNvPr id="5" name="Image 4">
            <a:extLst>
              <a:ext uri="{FF2B5EF4-FFF2-40B4-BE49-F238E27FC236}">
                <a16:creationId xmlns:a16="http://schemas.microsoft.com/office/drawing/2014/main" id="{50A8AD73-3E2E-1389-88FC-2961328D87FF}"/>
              </a:ext>
            </a:extLst>
          </p:cNvPr>
          <p:cNvPicPr>
            <a:picLocks noChangeAspect="1"/>
          </p:cNvPicPr>
          <p:nvPr/>
        </p:nvPicPr>
        <p:blipFill>
          <a:blip r:embed="rId3"/>
          <a:stretch>
            <a:fillRect/>
          </a:stretch>
        </p:blipFill>
        <p:spPr>
          <a:xfrm>
            <a:off x="10448989" y="230188"/>
            <a:ext cx="1114425" cy="600075"/>
          </a:xfrm>
          <a:prstGeom prst="rect">
            <a:avLst/>
          </a:prstGeom>
        </p:spPr>
      </p:pic>
      <p:sp>
        <p:nvSpPr>
          <p:cNvPr id="6" name="ZoneTexte 5">
            <a:extLst>
              <a:ext uri="{FF2B5EF4-FFF2-40B4-BE49-F238E27FC236}">
                <a16:creationId xmlns:a16="http://schemas.microsoft.com/office/drawing/2014/main" id="{6119E971-5AE4-A383-EBDD-692230499EA6}"/>
              </a:ext>
            </a:extLst>
          </p:cNvPr>
          <p:cNvSpPr txBox="1"/>
          <p:nvPr/>
        </p:nvSpPr>
        <p:spPr>
          <a:xfrm>
            <a:off x="1064712" y="6363222"/>
            <a:ext cx="9958192" cy="461665"/>
          </a:xfrm>
          <a:prstGeom prst="rect">
            <a:avLst/>
          </a:prstGeom>
          <a:noFill/>
        </p:spPr>
        <p:txBody>
          <a:bodyPr wrap="square" rtlCol="0">
            <a:spAutoFit/>
          </a:bodyPr>
          <a:lstStyle/>
          <a:p>
            <a:r>
              <a:rPr lang="fr-FR" sz="1200" dirty="0">
                <a:latin typeface="Century Gothic" panose="020B0502020202020204" pitchFamily="34" charset="0"/>
              </a:rPr>
              <a:t>* RBPP Troubles du neurodéveloppement - Repérage et orientation des enfants à risque (2020)</a:t>
            </a:r>
          </a:p>
          <a:p>
            <a:endParaRPr lang="fr-FR" sz="1200" dirty="0">
              <a:latin typeface="Century Gothic" panose="020B0502020202020204" pitchFamily="34" charset="0"/>
            </a:endParaRPr>
          </a:p>
        </p:txBody>
      </p:sp>
    </p:spTree>
    <p:extLst>
      <p:ext uri="{BB962C8B-B14F-4D97-AF65-F5344CB8AC3E}">
        <p14:creationId xmlns:p14="http://schemas.microsoft.com/office/powerpoint/2010/main" val="1044623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a:extLst>
              <a:ext uri="{FF2B5EF4-FFF2-40B4-BE49-F238E27FC236}">
                <a16:creationId xmlns:a16="http://schemas.microsoft.com/office/drawing/2014/main" id="{85E9590D-CFCC-C46C-46E8-0ED7DCEB879C}"/>
              </a:ext>
            </a:extLst>
          </p:cNvPr>
          <p:cNvGraphicFramePr>
            <a:graphicFrameLocks noGrp="1"/>
          </p:cNvGraphicFramePr>
          <p:nvPr>
            <p:ph idx="1"/>
          </p:nvPr>
        </p:nvGraphicFramePr>
        <p:xfrm>
          <a:off x="704385" y="654746"/>
          <a:ext cx="11129652" cy="54561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7">
            <a:extLst>
              <a:ext uri="{FF2B5EF4-FFF2-40B4-BE49-F238E27FC236}">
                <a16:creationId xmlns:a16="http://schemas.microsoft.com/office/drawing/2014/main" id="{E29EAF2B-9C2E-700D-441D-9BDCA87C0031}"/>
              </a:ext>
            </a:extLst>
          </p:cNvPr>
          <p:cNvSpPr/>
          <p:nvPr/>
        </p:nvSpPr>
        <p:spPr>
          <a:xfrm>
            <a:off x="4373503" y="2479977"/>
            <a:ext cx="3791415" cy="624729"/>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Century Gothic" panose="020B0502020202020204" pitchFamily="34" charset="0"/>
              </a:rPr>
              <a:t>Selon le temps dont vous disposez…</a:t>
            </a:r>
          </a:p>
        </p:txBody>
      </p:sp>
    </p:spTree>
    <p:extLst>
      <p:ext uri="{BB962C8B-B14F-4D97-AF65-F5344CB8AC3E}">
        <p14:creationId xmlns:p14="http://schemas.microsoft.com/office/powerpoint/2010/main" val="649437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7A60A0-967D-D899-8A98-46072FE98AB8}"/>
              </a:ext>
            </a:extLst>
          </p:cNvPr>
          <p:cNvSpPr>
            <a:spLocks noGrp="1"/>
          </p:cNvSpPr>
          <p:nvPr>
            <p:ph type="title"/>
          </p:nvPr>
        </p:nvSpPr>
        <p:spPr/>
        <p:txBody>
          <a:bodyPr>
            <a:normAutofit/>
          </a:bodyPr>
          <a:lstStyle/>
          <a:p>
            <a:r>
              <a:rPr lang="fr-FR" dirty="0">
                <a:solidFill>
                  <a:srgbClr val="EB6608"/>
                </a:solidFill>
                <a:latin typeface="Century Gothic" panose="020B0502020202020204" pitchFamily="34" charset="0"/>
              </a:rPr>
              <a:t>Lors de la consultation dédiée…</a:t>
            </a:r>
          </a:p>
        </p:txBody>
      </p:sp>
      <p:sp>
        <p:nvSpPr>
          <p:cNvPr id="3" name="Espace réservé du contenu 2">
            <a:extLst>
              <a:ext uri="{FF2B5EF4-FFF2-40B4-BE49-F238E27FC236}">
                <a16:creationId xmlns:a16="http://schemas.microsoft.com/office/drawing/2014/main" id="{60C74433-8C4D-746E-6C7C-068F0A03A3C0}"/>
              </a:ext>
            </a:extLst>
          </p:cNvPr>
          <p:cNvSpPr>
            <a:spLocks noGrp="1"/>
          </p:cNvSpPr>
          <p:nvPr>
            <p:ph idx="1"/>
          </p:nvPr>
        </p:nvSpPr>
        <p:spPr>
          <a:xfrm>
            <a:off x="838200" y="2249438"/>
            <a:ext cx="10515600" cy="3736689"/>
          </a:xfrm>
        </p:spPr>
        <p:txBody>
          <a:bodyPr>
            <a:normAutofit/>
          </a:bodyPr>
          <a:lstStyle/>
          <a:p>
            <a:r>
              <a:rPr lang="fr-FR" dirty="0">
                <a:latin typeface="Century Gothic" panose="020B0502020202020204" pitchFamily="34" charset="0"/>
              </a:rPr>
              <a:t>Refaire un point sur les inquiétudes des parents</a:t>
            </a:r>
          </a:p>
          <a:p>
            <a:r>
              <a:rPr lang="fr-FR" dirty="0">
                <a:latin typeface="Century Gothic" panose="020B0502020202020204" pitchFamily="34" charset="0"/>
              </a:rPr>
              <a:t>Reprendre les différents domaines à questionner :</a:t>
            </a:r>
          </a:p>
          <a:p>
            <a:pPr marL="457200" lvl="1" indent="0">
              <a:buNone/>
            </a:pPr>
            <a:r>
              <a:rPr lang="fr-FR" dirty="0">
                <a:latin typeface="Century Gothic" panose="020B0502020202020204" pitchFamily="34" charset="0"/>
              </a:rPr>
              <a:t>- Psychomotricité</a:t>
            </a:r>
          </a:p>
          <a:p>
            <a:pPr lvl="1">
              <a:buFontTx/>
              <a:buChar char="-"/>
            </a:pPr>
            <a:r>
              <a:rPr lang="fr-FR" dirty="0">
                <a:latin typeface="Century Gothic" panose="020B0502020202020204" pitchFamily="34" charset="0"/>
              </a:rPr>
              <a:t>Langage/communication</a:t>
            </a:r>
          </a:p>
          <a:p>
            <a:pPr lvl="1">
              <a:buFontTx/>
              <a:buChar char="-"/>
            </a:pPr>
            <a:r>
              <a:rPr lang="fr-FR" dirty="0">
                <a:latin typeface="Century Gothic" panose="020B0502020202020204" pitchFamily="34" charset="0"/>
              </a:rPr>
              <a:t>Relations sociales</a:t>
            </a:r>
          </a:p>
          <a:p>
            <a:pPr lvl="1">
              <a:buFontTx/>
              <a:buChar char="-"/>
            </a:pPr>
            <a:r>
              <a:rPr lang="fr-FR" dirty="0">
                <a:latin typeface="Century Gothic" panose="020B0502020202020204" pitchFamily="34" charset="0"/>
              </a:rPr>
              <a:t>Comportement au quotidien</a:t>
            </a:r>
          </a:p>
          <a:p>
            <a:pPr lvl="1">
              <a:buFontTx/>
              <a:buChar char="-"/>
            </a:pPr>
            <a:r>
              <a:rPr lang="fr-FR" dirty="0">
                <a:latin typeface="Century Gothic" panose="020B0502020202020204" pitchFamily="34" charset="0"/>
              </a:rPr>
              <a:t>Scolarité</a:t>
            </a:r>
          </a:p>
          <a:p>
            <a:pPr lvl="1">
              <a:buFontTx/>
              <a:buChar char="-"/>
            </a:pPr>
            <a:r>
              <a:rPr lang="fr-FR" dirty="0">
                <a:latin typeface="Century Gothic" panose="020B0502020202020204" pitchFamily="34" charset="0"/>
              </a:rPr>
              <a:t>Activités / intérêts…</a:t>
            </a:r>
          </a:p>
        </p:txBody>
      </p:sp>
      <p:sp>
        <p:nvSpPr>
          <p:cNvPr id="4" name="ZoneTexte 3">
            <a:extLst>
              <a:ext uri="{FF2B5EF4-FFF2-40B4-BE49-F238E27FC236}">
                <a16:creationId xmlns:a16="http://schemas.microsoft.com/office/drawing/2014/main" id="{8A4779D8-F5A1-A39F-6AFE-CED98D2AA7DA}"/>
              </a:ext>
            </a:extLst>
          </p:cNvPr>
          <p:cNvSpPr txBox="1"/>
          <p:nvPr/>
        </p:nvSpPr>
        <p:spPr>
          <a:xfrm>
            <a:off x="9794309" y="1506022"/>
            <a:ext cx="3118981" cy="369332"/>
          </a:xfrm>
          <a:prstGeom prst="rect">
            <a:avLst/>
          </a:prstGeom>
          <a:noFill/>
        </p:spPr>
        <p:txBody>
          <a:bodyPr wrap="square" rtlCol="0">
            <a:spAutoFit/>
          </a:bodyPr>
          <a:lstStyle/>
          <a:p>
            <a:r>
              <a:rPr lang="fr-FR" sz="1800" dirty="0">
                <a:latin typeface="Century Gothic" panose="020B0502020202020204" pitchFamily="34" charset="0"/>
              </a:rPr>
              <a:t>Novembre 2020</a:t>
            </a:r>
            <a:endParaRPr lang="fr-FR" dirty="0"/>
          </a:p>
        </p:txBody>
      </p:sp>
    </p:spTree>
    <p:extLst>
      <p:ext uri="{BB962C8B-B14F-4D97-AF65-F5344CB8AC3E}">
        <p14:creationId xmlns:p14="http://schemas.microsoft.com/office/powerpoint/2010/main" val="4250673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A905E1-5708-F234-301F-DD10B411A3EE}"/>
              </a:ext>
            </a:extLst>
          </p:cNvPr>
          <p:cNvSpPr>
            <a:spLocks noGrp="1"/>
          </p:cNvSpPr>
          <p:nvPr>
            <p:ph type="title"/>
          </p:nvPr>
        </p:nvSpPr>
        <p:spPr/>
        <p:txBody>
          <a:bodyPr>
            <a:normAutofit/>
          </a:bodyPr>
          <a:lstStyle/>
          <a:p>
            <a:r>
              <a:rPr lang="fr-FR" dirty="0">
                <a:solidFill>
                  <a:srgbClr val="EB6608"/>
                </a:solidFill>
                <a:latin typeface="Century Gothic" panose="020B0502020202020204" pitchFamily="34" charset="0"/>
              </a:rPr>
              <a:t>Psychomotricité</a:t>
            </a:r>
          </a:p>
        </p:txBody>
      </p:sp>
      <p:sp>
        <p:nvSpPr>
          <p:cNvPr id="3" name="Espace réservé du contenu 2">
            <a:extLst>
              <a:ext uri="{FF2B5EF4-FFF2-40B4-BE49-F238E27FC236}">
                <a16:creationId xmlns:a16="http://schemas.microsoft.com/office/drawing/2014/main" id="{7E6C6A8E-0D0B-7D6D-E50F-818915C0D1A5}"/>
              </a:ext>
            </a:extLst>
          </p:cNvPr>
          <p:cNvSpPr>
            <a:spLocks noGrp="1"/>
          </p:cNvSpPr>
          <p:nvPr>
            <p:ph idx="1"/>
          </p:nvPr>
        </p:nvSpPr>
        <p:spPr/>
        <p:txBody>
          <a:bodyPr>
            <a:normAutofit/>
          </a:bodyPr>
          <a:lstStyle/>
          <a:p>
            <a:pPr>
              <a:lnSpc>
                <a:spcPct val="150000"/>
              </a:lnSpc>
            </a:pPr>
            <a:r>
              <a:rPr lang="fr-FR" sz="2000" i="1" dirty="0">
                <a:latin typeface="Century Gothic" panose="020B0502020202020204" pitchFamily="34" charset="0"/>
              </a:rPr>
              <a:t>Cf carnet de santé</a:t>
            </a:r>
          </a:p>
          <a:p>
            <a:pPr>
              <a:lnSpc>
                <a:spcPct val="150000"/>
              </a:lnSpc>
            </a:pPr>
            <a:r>
              <a:rPr lang="fr-FR" sz="2000" dirty="0">
                <a:effectLst/>
                <a:latin typeface="Century Gothic" panose="020B0502020202020204" pitchFamily="34" charset="0"/>
                <a:ea typeface="Calibri" panose="020F0502020204030204" pitchFamily="34" charset="0"/>
                <a:cs typeface="Times New Roman" panose="02020603050405020304" pitchFamily="18" charset="0"/>
              </a:rPr>
              <a:t>Marche : 12 mois.</a:t>
            </a:r>
          </a:p>
          <a:p>
            <a:pPr>
              <a:lnSpc>
                <a:spcPct val="150000"/>
              </a:lnSpc>
            </a:pPr>
            <a:r>
              <a:rPr lang="fr-FR" sz="2000" dirty="0">
                <a:effectLst/>
                <a:latin typeface="Century Gothic" panose="020B0502020202020204" pitchFamily="34" charset="0"/>
                <a:ea typeface="Calibri" panose="020F0502020204030204" pitchFamily="34" charset="0"/>
                <a:cs typeface="Times New Roman" panose="02020603050405020304" pitchFamily="18" charset="0"/>
              </a:rPr>
              <a:t>Motricité globale : Mohamed est assez « effrayé » par les jeux en extérieur (faire du toboggan, grimper …). Il porte peu d’intérêt pour le vélo et la trottinette. Il rencontre des difficultés avec les jeux de ballon.</a:t>
            </a:r>
          </a:p>
          <a:p>
            <a:pPr>
              <a:lnSpc>
                <a:spcPct val="150000"/>
              </a:lnSpc>
            </a:pPr>
            <a:r>
              <a:rPr lang="fr-FR" sz="2000" dirty="0">
                <a:effectLst/>
                <a:latin typeface="Century Gothic" panose="020B0502020202020204" pitchFamily="34" charset="0"/>
                <a:ea typeface="Calibri" panose="020F0502020204030204" pitchFamily="34" charset="0"/>
                <a:cs typeface="Times New Roman" panose="02020603050405020304" pitchFamily="18" charset="0"/>
              </a:rPr>
              <a:t>Motricité fine : Pas aisée. Il est gaucher. Le graphisme est difficile (qualité). Il manipule la pâte à modeler mais ne fait pas de bonhomme par exemple ou autre, il a</a:t>
            </a:r>
            <a:r>
              <a:rPr lang="fr-FR" sz="2000" dirty="0">
                <a:effectLst/>
                <a:latin typeface="Century Gothic" panose="020B0502020202020204" pitchFamily="34" charset="0"/>
                <a:ea typeface="Calibri" panose="020F0502020204030204" pitchFamily="34" charset="0"/>
                <a:cs typeface="Calibri" panose="020F0502020204030204" pitchFamily="34" charset="0"/>
              </a:rPr>
              <a:t> de la difficulté à manipuler sa voiture télécommandée…</a:t>
            </a:r>
            <a:endParaRPr lang="fr-FR" sz="2000" dirty="0">
              <a:effectLst/>
              <a:latin typeface="Century Gothic" panose="020B050202020202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4250540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C9C3406-18CC-E8C1-8C22-8AC8CB74718F}"/>
              </a:ext>
            </a:extLst>
          </p:cNvPr>
          <p:cNvSpPr>
            <a:spLocks noGrp="1"/>
          </p:cNvSpPr>
          <p:nvPr>
            <p:ph idx="1"/>
          </p:nvPr>
        </p:nvSpPr>
        <p:spPr/>
        <p:txBody>
          <a:bodyPr/>
          <a:lstStyle/>
          <a:p>
            <a:pPr algn="just">
              <a:lnSpc>
                <a:spcPct val="107000"/>
              </a:lnSpc>
              <a:spcAft>
                <a:spcPts val="800"/>
              </a:spcAft>
            </a:pPr>
            <a:r>
              <a:rPr lang="fr-FR" sz="2000" dirty="0">
                <a:effectLst/>
                <a:latin typeface="Century Gothic" panose="020B0502020202020204" pitchFamily="34" charset="0"/>
                <a:ea typeface="Calibri" panose="020F0502020204030204" pitchFamily="34" charset="0"/>
                <a:cs typeface="Times New Roman" panose="02020603050405020304" pitchFamily="18" charset="0"/>
              </a:rPr>
              <a:t>Le langage oral n’a pas présenté de retard selon les parents : il parle bien, pose des questions…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2000" dirty="0">
                <a:effectLst/>
                <a:latin typeface="Century Gothic" panose="020B0502020202020204" pitchFamily="34" charset="0"/>
                <a:ea typeface="Calibri" panose="020F0502020204030204" pitchFamily="34" charset="0"/>
                <a:cs typeface="Times New Roman" panose="02020603050405020304" pitchFamily="18" charset="0"/>
              </a:rPr>
              <a:t>La compréhension semble bonne.</a:t>
            </a:r>
          </a:p>
          <a:p>
            <a:pPr algn="just">
              <a:lnSpc>
                <a:spcPct val="107000"/>
              </a:lnSpc>
              <a:spcAft>
                <a:spcPts val="800"/>
              </a:spcAft>
            </a:pPr>
            <a:endParaRPr lang="fr-FR" sz="2000" dirty="0">
              <a:effectLst/>
              <a:latin typeface="Century Gothic" panose="020B050202020202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2000" i="1" dirty="0">
                <a:latin typeface="Century Gothic" panose="020B0502020202020204" pitchFamily="34" charset="0"/>
                <a:ea typeface="Calibri" panose="020F0502020204030204" pitchFamily="34" charset="0"/>
                <a:cs typeface="Times New Roman" panose="02020603050405020304" pitchFamily="18" charset="0"/>
              </a:rPr>
              <a:t>(NB : ici, vous observez pendant la consultation que l’enfant parle fort, coupe la parole, et peut répondre « à coté » de la question (ex : « on va au marché, le marché aux poissons », réplique dans Bob l’éponge), i</a:t>
            </a:r>
            <a:r>
              <a:rPr lang="fr-FR" sz="2000" i="1" dirty="0">
                <a:effectLst/>
                <a:latin typeface="Century Gothic" panose="020B0502020202020204" pitchFamily="34" charset="0"/>
                <a:ea typeface="Calibri" panose="020F0502020204030204" pitchFamily="34" charset="0"/>
                <a:cs typeface="Times New Roman" panose="02020603050405020304" pitchFamily="18" charset="0"/>
              </a:rPr>
              <a:t>l marche dans le bureau et ne demande pas à jouer aux jeux dans la pièce)</a:t>
            </a:r>
          </a:p>
          <a:p>
            <a:endParaRPr lang="fr-FR" dirty="0">
              <a:latin typeface="Century Gothic" panose="020B0502020202020204" pitchFamily="34" charset="0"/>
            </a:endParaRPr>
          </a:p>
        </p:txBody>
      </p:sp>
      <p:sp>
        <p:nvSpPr>
          <p:cNvPr id="4" name="Titre 1">
            <a:extLst>
              <a:ext uri="{FF2B5EF4-FFF2-40B4-BE49-F238E27FC236}">
                <a16:creationId xmlns:a16="http://schemas.microsoft.com/office/drawing/2014/main" id="{A5211DF3-C1FE-A4B3-347E-5A293882AAD0}"/>
              </a:ext>
            </a:extLst>
          </p:cNvPr>
          <p:cNvSpPr>
            <a:spLocks noGrp="1"/>
          </p:cNvSpPr>
          <p:nvPr>
            <p:ph type="title"/>
          </p:nvPr>
        </p:nvSpPr>
        <p:spPr>
          <a:xfrm>
            <a:off x="838200" y="365125"/>
            <a:ext cx="10515600" cy="1325563"/>
          </a:xfrm>
        </p:spPr>
        <p:txBody>
          <a:bodyPr>
            <a:normAutofit/>
          </a:bodyPr>
          <a:lstStyle/>
          <a:p>
            <a:r>
              <a:rPr lang="fr-FR" dirty="0">
                <a:solidFill>
                  <a:srgbClr val="EB6608"/>
                </a:solidFill>
                <a:latin typeface="Century Gothic" panose="020B0502020202020204" pitchFamily="34" charset="0"/>
              </a:rPr>
              <a:t>Langage / communication</a:t>
            </a:r>
          </a:p>
        </p:txBody>
      </p:sp>
    </p:spTree>
    <p:extLst>
      <p:ext uri="{BB962C8B-B14F-4D97-AF65-F5344CB8AC3E}">
        <p14:creationId xmlns:p14="http://schemas.microsoft.com/office/powerpoint/2010/main" val="223070046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1035</Words>
  <Application>Microsoft Office PowerPoint</Application>
  <PresentationFormat>Grand écran</PresentationFormat>
  <Paragraphs>93</Paragraphs>
  <Slides>13</Slides>
  <Notes>11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13</vt:i4>
      </vt:variant>
    </vt:vector>
  </HeadingPairs>
  <TitlesOfParts>
    <vt:vector size="18" baseType="lpstr">
      <vt:lpstr>Arial</vt:lpstr>
      <vt:lpstr>Calibri</vt:lpstr>
      <vt:lpstr>Calibri Light</vt:lpstr>
      <vt:lpstr>Century Gothic</vt:lpstr>
      <vt:lpstr>Thème Office</vt:lpstr>
      <vt:lpstr>Séquence 4  Etude de cas diagnostique 1</vt:lpstr>
      <vt:lpstr>Mohamed Adénane, 5 ans 5 mois</vt:lpstr>
      <vt:lpstr>Présentation PowerPoint</vt:lpstr>
      <vt:lpstr>Premiers questionnements</vt:lpstr>
      <vt:lpstr>Rappel de la HAS*</vt:lpstr>
      <vt:lpstr>Présentation PowerPoint</vt:lpstr>
      <vt:lpstr>Lors de la consultation dédiée…</vt:lpstr>
      <vt:lpstr>Psychomotricité</vt:lpstr>
      <vt:lpstr>Langage / communication</vt:lpstr>
      <vt:lpstr>Relations sociales</vt:lpstr>
      <vt:lpstr>Comportement au quotidien</vt:lpstr>
      <vt:lpstr>Scolarité</vt:lpstr>
      <vt:lpstr>Activités / intérêts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céline oliviero</dc:creator>
  <cp:lastModifiedBy>Communication CORIDYS</cp:lastModifiedBy>
  <cp:revision>6</cp:revision>
  <dcterms:created xsi:type="dcterms:W3CDTF">2023-02-17T15:47:39Z</dcterms:created>
  <dcterms:modified xsi:type="dcterms:W3CDTF">2024-06-10T17:03:04Z</dcterms:modified>
</cp:coreProperties>
</file>