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78" r:id="rId6"/>
    <p:sldId id="261" r:id="rId7"/>
    <p:sldId id="262" r:id="rId8"/>
    <p:sldId id="263" r:id="rId9"/>
    <p:sldId id="264" r:id="rId10"/>
    <p:sldId id="265" r:id="rId11"/>
    <p:sldId id="266" r:id="rId12"/>
    <p:sldId id="281" r:id="rId13"/>
    <p:sldId id="267" r:id="rId14"/>
    <p:sldId id="268" r:id="rId15"/>
    <p:sldId id="269" r:id="rId16"/>
    <p:sldId id="291" r:id="rId17"/>
    <p:sldId id="286" r:id="rId18"/>
    <p:sldId id="287" r:id="rId19"/>
    <p:sldId id="270" r:id="rId20"/>
    <p:sldId id="288" r:id="rId21"/>
    <p:sldId id="290" r:id="rId22"/>
    <p:sldId id="280" r:id="rId23"/>
    <p:sldId id="279" r:id="rId24"/>
    <p:sldId id="272" r:id="rId25"/>
    <p:sldId id="282" r:id="rId26"/>
    <p:sldId id="283" r:id="rId27"/>
    <p:sldId id="284" r:id="rId28"/>
    <p:sldId id="285" r:id="rId29"/>
    <p:sldId id="274" r:id="rId30"/>
    <p:sldId id="260" r:id="rId31"/>
    <p:sldId id="273" r:id="rId32"/>
    <p:sldId id="275" r:id="rId33"/>
    <p:sldId id="276" r:id="rId34"/>
    <p:sldId id="277"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842" autoAdjust="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37E65-DE26-4AB3-A68E-41870F8668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76C92F13-5173-44C8-B572-F2FFA22ACCCA}">
      <dgm:prSet phldrT="[Texte]" custT="1"/>
      <dgm:spPr>
        <a:solidFill>
          <a:schemeClr val="bg1"/>
        </a:solidFill>
        <a:ln>
          <a:solidFill>
            <a:schemeClr val="accent2"/>
          </a:solidFill>
        </a:ln>
      </dgm:spPr>
      <dgm:t>
        <a:bodyPr/>
        <a:lstStyle/>
        <a:p>
          <a:r>
            <a:rPr lang="fr-FR" sz="2400" dirty="0">
              <a:solidFill>
                <a:schemeClr val="tx1"/>
              </a:solidFill>
              <a:latin typeface="Century Gothic" panose="020B0502020202020204" pitchFamily="34" charset="0"/>
            </a:rPr>
            <a:t>Inquiétude parentale </a:t>
          </a:r>
        </a:p>
      </dgm:t>
    </dgm:pt>
    <dgm:pt modelId="{972CB642-AA5F-495C-AB33-63A1D858ED98}" type="parTrans" cxnId="{D8E1146F-19B9-43D4-9E48-CF8004EF21D7}">
      <dgm:prSet/>
      <dgm:spPr/>
      <dgm:t>
        <a:bodyPr/>
        <a:lstStyle/>
        <a:p>
          <a:endParaRPr lang="fr-FR"/>
        </a:p>
      </dgm:t>
    </dgm:pt>
    <dgm:pt modelId="{5146A5C2-AF7B-498C-A8C9-5E2BFABD810A}" type="sibTrans" cxnId="{D8E1146F-19B9-43D4-9E48-CF8004EF21D7}">
      <dgm:prSet/>
      <dgm:spPr/>
      <dgm:t>
        <a:bodyPr/>
        <a:lstStyle/>
        <a:p>
          <a:endParaRPr lang="fr-FR"/>
        </a:p>
      </dgm:t>
    </dgm:pt>
    <dgm:pt modelId="{355F6C19-FCF2-4C73-9FBC-182FC594029D}">
      <dgm:prSet phldrT="[Texte]" custT="1"/>
      <dgm:spPr>
        <a:solidFill>
          <a:schemeClr val="bg1"/>
        </a:solidFill>
        <a:ln>
          <a:solidFill>
            <a:schemeClr val="accent2"/>
          </a:solidFill>
        </a:ln>
      </dgm:spPr>
      <dgm:t>
        <a:bodyPr/>
        <a:lstStyle/>
        <a:p>
          <a:r>
            <a:rPr lang="fr-FR" sz="2400" dirty="0">
              <a:solidFill>
                <a:schemeClr val="tx1"/>
              </a:solidFill>
              <a:latin typeface="Century Gothic" panose="020B0502020202020204" pitchFamily="34" charset="0"/>
            </a:rPr>
            <a:t>Remplissage du guide TND = CTE </a:t>
          </a:r>
          <a:r>
            <a:rPr lang="fr-FR" sz="2400" b="0" u="none" dirty="0">
              <a:solidFill>
                <a:schemeClr val="tx1"/>
              </a:solidFill>
              <a:latin typeface="Century Gothic" panose="020B0502020202020204" pitchFamily="34" charset="0"/>
            </a:rPr>
            <a:t>(Consultation repérage des Troubles de l’Enfant)</a:t>
          </a:r>
          <a:endParaRPr lang="fr-FR" sz="2400" dirty="0">
            <a:solidFill>
              <a:schemeClr val="tx1"/>
            </a:solidFill>
            <a:latin typeface="Century Gothic" panose="020B0502020202020204" pitchFamily="34" charset="0"/>
          </a:endParaRPr>
        </a:p>
      </dgm:t>
    </dgm:pt>
    <dgm:pt modelId="{60BB0FD1-C726-418A-A234-CCA31FF46481}" type="parTrans" cxnId="{4187BAE4-4FA0-4521-AEC5-C0EB6AFC5853}">
      <dgm:prSet/>
      <dgm:spPr>
        <a:solidFill>
          <a:schemeClr val="bg1"/>
        </a:solidFill>
        <a:ln>
          <a:solidFill>
            <a:schemeClr val="accent2"/>
          </a:solidFill>
        </a:ln>
      </dgm:spPr>
      <dgm:t>
        <a:bodyPr/>
        <a:lstStyle/>
        <a:p>
          <a:endParaRPr lang="fr-FR"/>
        </a:p>
      </dgm:t>
    </dgm:pt>
    <dgm:pt modelId="{634BECA2-13FF-427B-89F0-55AB9A80E78C}" type="sibTrans" cxnId="{4187BAE4-4FA0-4521-AEC5-C0EB6AFC5853}">
      <dgm:prSet/>
      <dgm:spPr/>
      <dgm:t>
        <a:bodyPr/>
        <a:lstStyle/>
        <a:p>
          <a:endParaRPr lang="fr-FR"/>
        </a:p>
      </dgm:t>
    </dgm:pt>
    <dgm:pt modelId="{92AF34B6-8784-41B9-B91B-E10DC2FD370B}">
      <dgm:prSet phldrT="[Texte]" custT="1"/>
      <dgm:spPr>
        <a:solidFill>
          <a:schemeClr val="bg1"/>
        </a:solidFill>
        <a:ln>
          <a:solidFill>
            <a:schemeClr val="accent2"/>
          </a:solidFill>
        </a:ln>
      </dgm:spPr>
      <dgm:t>
        <a:bodyPr/>
        <a:lstStyle/>
        <a:p>
          <a:pPr>
            <a:buNone/>
          </a:pPr>
          <a:r>
            <a:rPr lang="fr-FR" sz="2400" b="0" u="none" dirty="0">
              <a:solidFill>
                <a:schemeClr val="tx1"/>
              </a:solidFill>
              <a:latin typeface="Century Gothic" panose="020B0502020202020204" pitchFamily="34" charset="0"/>
            </a:rPr>
            <a:t>RDV dès que possible pour une consultation dédiée (max 3 semaines) : CTE</a:t>
          </a:r>
        </a:p>
      </dgm:t>
    </dgm:pt>
    <dgm:pt modelId="{4404A8AC-4754-4A28-ACFD-E5506CA4172A}" type="parTrans" cxnId="{D4D94811-A1C2-4368-B0B5-D3D44B68AD89}">
      <dgm:prSet/>
      <dgm:spPr>
        <a:solidFill>
          <a:schemeClr val="bg1"/>
        </a:solidFill>
        <a:ln>
          <a:solidFill>
            <a:schemeClr val="accent2"/>
          </a:solidFill>
        </a:ln>
      </dgm:spPr>
      <dgm:t>
        <a:bodyPr/>
        <a:lstStyle/>
        <a:p>
          <a:endParaRPr lang="fr-FR"/>
        </a:p>
      </dgm:t>
    </dgm:pt>
    <dgm:pt modelId="{B6B87BDC-7AFF-4D7A-886C-6EFCE2DE6CAA}" type="sibTrans" cxnId="{D4D94811-A1C2-4368-B0B5-D3D44B68AD89}">
      <dgm:prSet/>
      <dgm:spPr/>
      <dgm:t>
        <a:bodyPr/>
        <a:lstStyle/>
        <a:p>
          <a:endParaRPr lang="fr-FR"/>
        </a:p>
      </dgm:t>
    </dgm:pt>
    <dgm:pt modelId="{F389ADCE-43F5-4B96-80FB-DF26979CCAF4}" type="pres">
      <dgm:prSet presAssocID="{43E37E65-DE26-4AB3-A68E-41870F8668B0}" presName="hierChild1" presStyleCnt="0">
        <dgm:presLayoutVars>
          <dgm:orgChart val="1"/>
          <dgm:chPref val="1"/>
          <dgm:dir/>
          <dgm:animOne val="branch"/>
          <dgm:animLvl val="lvl"/>
          <dgm:resizeHandles/>
        </dgm:presLayoutVars>
      </dgm:prSet>
      <dgm:spPr/>
    </dgm:pt>
    <dgm:pt modelId="{D7A9B4C6-6129-42D2-A05C-47228931D05E}" type="pres">
      <dgm:prSet presAssocID="{76C92F13-5173-44C8-B572-F2FFA22ACCCA}" presName="hierRoot1" presStyleCnt="0">
        <dgm:presLayoutVars>
          <dgm:hierBranch val="init"/>
        </dgm:presLayoutVars>
      </dgm:prSet>
      <dgm:spPr/>
    </dgm:pt>
    <dgm:pt modelId="{A2AF9EED-6B6F-4351-A590-B097B78C948A}" type="pres">
      <dgm:prSet presAssocID="{76C92F13-5173-44C8-B572-F2FFA22ACCCA}" presName="rootComposite1" presStyleCnt="0"/>
      <dgm:spPr/>
    </dgm:pt>
    <dgm:pt modelId="{BE2B3894-3B8A-4EC7-9B35-E4F8714D8840}" type="pres">
      <dgm:prSet presAssocID="{76C92F13-5173-44C8-B572-F2FFA22ACCCA}" presName="rootText1" presStyleLbl="node0" presStyleIdx="0" presStyleCnt="1" custScaleX="64305" custScaleY="24245" custLinFactNeighborX="0" custLinFactNeighborY="1152">
        <dgm:presLayoutVars>
          <dgm:chPref val="3"/>
        </dgm:presLayoutVars>
      </dgm:prSet>
      <dgm:spPr/>
    </dgm:pt>
    <dgm:pt modelId="{89387F10-CED8-4079-83A3-FD98C43D1ABC}" type="pres">
      <dgm:prSet presAssocID="{76C92F13-5173-44C8-B572-F2FFA22ACCCA}" presName="rootConnector1" presStyleLbl="node1" presStyleIdx="0" presStyleCnt="0"/>
      <dgm:spPr/>
    </dgm:pt>
    <dgm:pt modelId="{CD131C25-F0EA-4F00-9DAB-7DC2C2BE388C}" type="pres">
      <dgm:prSet presAssocID="{76C92F13-5173-44C8-B572-F2FFA22ACCCA}" presName="hierChild2" presStyleCnt="0"/>
      <dgm:spPr/>
    </dgm:pt>
    <dgm:pt modelId="{D3D4793B-CC0E-431D-97E8-C9CF25F95445}" type="pres">
      <dgm:prSet presAssocID="{60BB0FD1-C726-418A-A234-CCA31FF46481}" presName="Name37" presStyleLbl="parChTrans1D2" presStyleIdx="0" presStyleCnt="2"/>
      <dgm:spPr/>
    </dgm:pt>
    <dgm:pt modelId="{4753044D-F13D-4AC5-B2BC-7B1297AF443B}" type="pres">
      <dgm:prSet presAssocID="{355F6C19-FCF2-4C73-9FBC-182FC594029D}" presName="hierRoot2" presStyleCnt="0">
        <dgm:presLayoutVars>
          <dgm:hierBranch val="init"/>
        </dgm:presLayoutVars>
      </dgm:prSet>
      <dgm:spPr/>
    </dgm:pt>
    <dgm:pt modelId="{A15DF8A4-1555-449D-ABA0-8C67DF73522A}" type="pres">
      <dgm:prSet presAssocID="{355F6C19-FCF2-4C73-9FBC-182FC594029D}" presName="rootComposite" presStyleCnt="0"/>
      <dgm:spPr/>
    </dgm:pt>
    <dgm:pt modelId="{1B17D9F1-4CA0-4D19-9427-8DA13FB12E69}" type="pres">
      <dgm:prSet presAssocID="{355F6C19-FCF2-4C73-9FBC-182FC594029D}" presName="rootText" presStyleLbl="node2" presStyleIdx="0" presStyleCnt="2" custScaleX="64725" custScaleY="64823" custLinFactNeighborY="11840">
        <dgm:presLayoutVars>
          <dgm:chPref val="3"/>
        </dgm:presLayoutVars>
      </dgm:prSet>
      <dgm:spPr/>
    </dgm:pt>
    <dgm:pt modelId="{28DE70A3-879E-4487-9D67-ED8F36668F34}" type="pres">
      <dgm:prSet presAssocID="{355F6C19-FCF2-4C73-9FBC-182FC594029D}" presName="rootConnector" presStyleLbl="node2" presStyleIdx="0" presStyleCnt="2"/>
      <dgm:spPr/>
    </dgm:pt>
    <dgm:pt modelId="{1713079F-592D-4D0A-90E6-1BF7927111C8}" type="pres">
      <dgm:prSet presAssocID="{355F6C19-FCF2-4C73-9FBC-182FC594029D}" presName="hierChild4" presStyleCnt="0"/>
      <dgm:spPr/>
    </dgm:pt>
    <dgm:pt modelId="{EA7AD6C0-59AC-4110-98F9-30DB5FEF4BDF}" type="pres">
      <dgm:prSet presAssocID="{355F6C19-FCF2-4C73-9FBC-182FC594029D}" presName="hierChild5" presStyleCnt="0"/>
      <dgm:spPr/>
    </dgm:pt>
    <dgm:pt modelId="{611FC944-7C39-4CB5-80AB-1E6073C2AD4C}" type="pres">
      <dgm:prSet presAssocID="{4404A8AC-4754-4A28-ACFD-E5506CA4172A}" presName="Name37" presStyleLbl="parChTrans1D2" presStyleIdx="1" presStyleCnt="2"/>
      <dgm:spPr/>
    </dgm:pt>
    <dgm:pt modelId="{55A09445-8AEB-4F1B-A7C8-CB357A1B5597}" type="pres">
      <dgm:prSet presAssocID="{92AF34B6-8784-41B9-B91B-E10DC2FD370B}" presName="hierRoot2" presStyleCnt="0">
        <dgm:presLayoutVars>
          <dgm:hierBranch val="init"/>
        </dgm:presLayoutVars>
      </dgm:prSet>
      <dgm:spPr/>
    </dgm:pt>
    <dgm:pt modelId="{D8B1279B-92CD-4C89-B944-29B5AEBB111A}" type="pres">
      <dgm:prSet presAssocID="{92AF34B6-8784-41B9-B91B-E10DC2FD370B}" presName="rootComposite" presStyleCnt="0"/>
      <dgm:spPr/>
    </dgm:pt>
    <dgm:pt modelId="{9F3EC347-F871-454F-A0D0-0D01BEDFB788}" type="pres">
      <dgm:prSet presAssocID="{92AF34B6-8784-41B9-B91B-E10DC2FD370B}" presName="rootText" presStyleLbl="node2" presStyleIdx="1" presStyleCnt="2" custScaleX="66329" custScaleY="71408" custLinFactNeighborY="4823">
        <dgm:presLayoutVars>
          <dgm:chPref val="3"/>
        </dgm:presLayoutVars>
      </dgm:prSet>
      <dgm:spPr/>
    </dgm:pt>
    <dgm:pt modelId="{A8B7C9D6-CFA1-425B-8782-F0C0C37CF245}" type="pres">
      <dgm:prSet presAssocID="{92AF34B6-8784-41B9-B91B-E10DC2FD370B}" presName="rootConnector" presStyleLbl="node2" presStyleIdx="1" presStyleCnt="2"/>
      <dgm:spPr/>
    </dgm:pt>
    <dgm:pt modelId="{617CC022-C8D8-4BF9-8A7C-7C7797877FFB}" type="pres">
      <dgm:prSet presAssocID="{92AF34B6-8784-41B9-B91B-E10DC2FD370B}" presName="hierChild4" presStyleCnt="0"/>
      <dgm:spPr/>
    </dgm:pt>
    <dgm:pt modelId="{4CF73A82-C894-4BF7-A47A-37559C2626BD}" type="pres">
      <dgm:prSet presAssocID="{92AF34B6-8784-41B9-B91B-E10DC2FD370B}" presName="hierChild5" presStyleCnt="0"/>
      <dgm:spPr/>
    </dgm:pt>
    <dgm:pt modelId="{F1D1D5F5-33C1-451E-8866-6212B0E87046}" type="pres">
      <dgm:prSet presAssocID="{76C92F13-5173-44C8-B572-F2FFA22ACCCA}" presName="hierChild3" presStyleCnt="0"/>
      <dgm:spPr/>
    </dgm:pt>
  </dgm:ptLst>
  <dgm:cxnLst>
    <dgm:cxn modelId="{17BD8A07-AEF3-4EFD-BA02-26C7C611F162}" type="presOf" srcId="{76C92F13-5173-44C8-B572-F2FFA22ACCCA}" destId="{BE2B3894-3B8A-4EC7-9B35-E4F8714D8840}" srcOrd="0" destOrd="0" presId="urn:microsoft.com/office/officeart/2005/8/layout/orgChart1"/>
    <dgm:cxn modelId="{5709D20C-7887-4B1F-8A1E-B1ABBD39258B}" type="presOf" srcId="{60BB0FD1-C726-418A-A234-CCA31FF46481}" destId="{D3D4793B-CC0E-431D-97E8-C9CF25F95445}" srcOrd="0" destOrd="0" presId="urn:microsoft.com/office/officeart/2005/8/layout/orgChart1"/>
    <dgm:cxn modelId="{72D33A10-DA03-4150-9B66-288CD0EC6146}" type="presOf" srcId="{92AF34B6-8784-41B9-B91B-E10DC2FD370B}" destId="{A8B7C9D6-CFA1-425B-8782-F0C0C37CF245}" srcOrd="1" destOrd="0" presId="urn:microsoft.com/office/officeart/2005/8/layout/orgChart1"/>
    <dgm:cxn modelId="{D4D94811-A1C2-4368-B0B5-D3D44B68AD89}" srcId="{76C92F13-5173-44C8-B572-F2FFA22ACCCA}" destId="{92AF34B6-8784-41B9-B91B-E10DC2FD370B}" srcOrd="1" destOrd="0" parTransId="{4404A8AC-4754-4A28-ACFD-E5506CA4172A}" sibTransId="{B6B87BDC-7AFF-4D7A-886C-6EFCE2DE6CAA}"/>
    <dgm:cxn modelId="{8A5F201E-4F0F-4A0E-9279-E1A48CD14A46}" type="presOf" srcId="{355F6C19-FCF2-4C73-9FBC-182FC594029D}" destId="{1B17D9F1-4CA0-4D19-9427-8DA13FB12E69}" srcOrd="0" destOrd="0" presId="urn:microsoft.com/office/officeart/2005/8/layout/orgChart1"/>
    <dgm:cxn modelId="{1F468265-5983-4FF7-ABE3-79A35466784B}" type="presOf" srcId="{355F6C19-FCF2-4C73-9FBC-182FC594029D}" destId="{28DE70A3-879E-4487-9D67-ED8F36668F34}" srcOrd="1" destOrd="0" presId="urn:microsoft.com/office/officeart/2005/8/layout/orgChart1"/>
    <dgm:cxn modelId="{A38FAD65-78AA-4EBD-B222-66C882BE962B}" type="presOf" srcId="{4404A8AC-4754-4A28-ACFD-E5506CA4172A}" destId="{611FC944-7C39-4CB5-80AB-1E6073C2AD4C}" srcOrd="0" destOrd="0" presId="urn:microsoft.com/office/officeart/2005/8/layout/orgChart1"/>
    <dgm:cxn modelId="{D8E1146F-19B9-43D4-9E48-CF8004EF21D7}" srcId="{43E37E65-DE26-4AB3-A68E-41870F8668B0}" destId="{76C92F13-5173-44C8-B572-F2FFA22ACCCA}" srcOrd="0" destOrd="0" parTransId="{972CB642-AA5F-495C-AB33-63A1D858ED98}" sibTransId="{5146A5C2-AF7B-498C-A8C9-5E2BFABD810A}"/>
    <dgm:cxn modelId="{8E003371-17EB-433E-887E-82A191151B0B}" type="presOf" srcId="{92AF34B6-8784-41B9-B91B-E10DC2FD370B}" destId="{9F3EC347-F871-454F-A0D0-0D01BEDFB788}" srcOrd="0" destOrd="0" presId="urn:microsoft.com/office/officeart/2005/8/layout/orgChart1"/>
    <dgm:cxn modelId="{53E2897E-BBE2-4C7A-A705-022F333E2C9E}" type="presOf" srcId="{43E37E65-DE26-4AB3-A68E-41870F8668B0}" destId="{F389ADCE-43F5-4B96-80FB-DF26979CCAF4}" srcOrd="0" destOrd="0" presId="urn:microsoft.com/office/officeart/2005/8/layout/orgChart1"/>
    <dgm:cxn modelId="{4187BAE4-4FA0-4521-AEC5-C0EB6AFC5853}" srcId="{76C92F13-5173-44C8-B572-F2FFA22ACCCA}" destId="{355F6C19-FCF2-4C73-9FBC-182FC594029D}" srcOrd="0" destOrd="0" parTransId="{60BB0FD1-C726-418A-A234-CCA31FF46481}" sibTransId="{634BECA2-13FF-427B-89F0-55AB9A80E78C}"/>
    <dgm:cxn modelId="{166BEAFD-DA90-4C62-B06A-85A04EDB4002}" type="presOf" srcId="{76C92F13-5173-44C8-B572-F2FFA22ACCCA}" destId="{89387F10-CED8-4079-83A3-FD98C43D1ABC}" srcOrd="1" destOrd="0" presId="urn:microsoft.com/office/officeart/2005/8/layout/orgChart1"/>
    <dgm:cxn modelId="{B49E4A5A-FB2A-4C29-8582-222BDE343BD0}" type="presParOf" srcId="{F389ADCE-43F5-4B96-80FB-DF26979CCAF4}" destId="{D7A9B4C6-6129-42D2-A05C-47228931D05E}" srcOrd="0" destOrd="0" presId="urn:microsoft.com/office/officeart/2005/8/layout/orgChart1"/>
    <dgm:cxn modelId="{8B2B7C80-34B8-49B1-965F-D9086C73C9D0}" type="presParOf" srcId="{D7A9B4C6-6129-42D2-A05C-47228931D05E}" destId="{A2AF9EED-6B6F-4351-A590-B097B78C948A}" srcOrd="0" destOrd="0" presId="urn:microsoft.com/office/officeart/2005/8/layout/orgChart1"/>
    <dgm:cxn modelId="{ABA00164-08C4-43A7-832E-EC3F6FB47C18}" type="presParOf" srcId="{A2AF9EED-6B6F-4351-A590-B097B78C948A}" destId="{BE2B3894-3B8A-4EC7-9B35-E4F8714D8840}" srcOrd="0" destOrd="0" presId="urn:microsoft.com/office/officeart/2005/8/layout/orgChart1"/>
    <dgm:cxn modelId="{489B53EE-EAD2-46ED-BB06-BC95B3975C69}" type="presParOf" srcId="{A2AF9EED-6B6F-4351-A590-B097B78C948A}" destId="{89387F10-CED8-4079-83A3-FD98C43D1ABC}" srcOrd="1" destOrd="0" presId="urn:microsoft.com/office/officeart/2005/8/layout/orgChart1"/>
    <dgm:cxn modelId="{57A2431D-9378-45A5-8A9B-DF851CA6B5B3}" type="presParOf" srcId="{D7A9B4C6-6129-42D2-A05C-47228931D05E}" destId="{CD131C25-F0EA-4F00-9DAB-7DC2C2BE388C}" srcOrd="1" destOrd="0" presId="urn:microsoft.com/office/officeart/2005/8/layout/orgChart1"/>
    <dgm:cxn modelId="{8026090F-3FAE-4A4E-8B5D-E801A4F26022}" type="presParOf" srcId="{CD131C25-F0EA-4F00-9DAB-7DC2C2BE388C}" destId="{D3D4793B-CC0E-431D-97E8-C9CF25F95445}" srcOrd="0" destOrd="0" presId="urn:microsoft.com/office/officeart/2005/8/layout/orgChart1"/>
    <dgm:cxn modelId="{B9FBA9A6-B3B1-43A1-B1C3-94BE8AFFD2D6}" type="presParOf" srcId="{CD131C25-F0EA-4F00-9DAB-7DC2C2BE388C}" destId="{4753044D-F13D-4AC5-B2BC-7B1297AF443B}" srcOrd="1" destOrd="0" presId="urn:microsoft.com/office/officeart/2005/8/layout/orgChart1"/>
    <dgm:cxn modelId="{2B6F943D-2A98-4AEE-A2F7-7112FF14BFA2}" type="presParOf" srcId="{4753044D-F13D-4AC5-B2BC-7B1297AF443B}" destId="{A15DF8A4-1555-449D-ABA0-8C67DF73522A}" srcOrd="0" destOrd="0" presId="urn:microsoft.com/office/officeart/2005/8/layout/orgChart1"/>
    <dgm:cxn modelId="{7BA64D4C-369F-4690-BA12-FF2DF463A726}" type="presParOf" srcId="{A15DF8A4-1555-449D-ABA0-8C67DF73522A}" destId="{1B17D9F1-4CA0-4D19-9427-8DA13FB12E69}" srcOrd="0" destOrd="0" presId="urn:microsoft.com/office/officeart/2005/8/layout/orgChart1"/>
    <dgm:cxn modelId="{40C462A8-5887-4011-B7E9-ACFB85F80E12}" type="presParOf" srcId="{A15DF8A4-1555-449D-ABA0-8C67DF73522A}" destId="{28DE70A3-879E-4487-9D67-ED8F36668F34}" srcOrd="1" destOrd="0" presId="urn:microsoft.com/office/officeart/2005/8/layout/orgChart1"/>
    <dgm:cxn modelId="{B3EEEC4B-C31D-4108-9CC2-75AE94EFA7F1}" type="presParOf" srcId="{4753044D-F13D-4AC5-B2BC-7B1297AF443B}" destId="{1713079F-592D-4D0A-90E6-1BF7927111C8}" srcOrd="1" destOrd="0" presId="urn:microsoft.com/office/officeart/2005/8/layout/orgChart1"/>
    <dgm:cxn modelId="{1DCA2F68-AA8E-4F8C-8971-EB9781F1A3DD}" type="presParOf" srcId="{4753044D-F13D-4AC5-B2BC-7B1297AF443B}" destId="{EA7AD6C0-59AC-4110-98F9-30DB5FEF4BDF}" srcOrd="2" destOrd="0" presId="urn:microsoft.com/office/officeart/2005/8/layout/orgChart1"/>
    <dgm:cxn modelId="{60B3738E-6BC5-4C9F-9AE8-A51503D1D3C2}" type="presParOf" srcId="{CD131C25-F0EA-4F00-9DAB-7DC2C2BE388C}" destId="{611FC944-7C39-4CB5-80AB-1E6073C2AD4C}" srcOrd="2" destOrd="0" presId="urn:microsoft.com/office/officeart/2005/8/layout/orgChart1"/>
    <dgm:cxn modelId="{F92B3957-7E4C-48E3-87C4-56D12B8DCD1C}" type="presParOf" srcId="{CD131C25-F0EA-4F00-9DAB-7DC2C2BE388C}" destId="{55A09445-8AEB-4F1B-A7C8-CB357A1B5597}" srcOrd="3" destOrd="0" presId="urn:microsoft.com/office/officeart/2005/8/layout/orgChart1"/>
    <dgm:cxn modelId="{6F6C0C0F-A7FE-47D2-90ED-0E2BB3222EF6}" type="presParOf" srcId="{55A09445-8AEB-4F1B-A7C8-CB357A1B5597}" destId="{D8B1279B-92CD-4C89-B944-29B5AEBB111A}" srcOrd="0" destOrd="0" presId="urn:microsoft.com/office/officeart/2005/8/layout/orgChart1"/>
    <dgm:cxn modelId="{8733F0F7-E989-411D-8AD0-79483C8C4D09}" type="presParOf" srcId="{D8B1279B-92CD-4C89-B944-29B5AEBB111A}" destId="{9F3EC347-F871-454F-A0D0-0D01BEDFB788}" srcOrd="0" destOrd="0" presId="urn:microsoft.com/office/officeart/2005/8/layout/orgChart1"/>
    <dgm:cxn modelId="{6BA6F3FE-8FF3-4D7A-BE04-8A96360FB858}" type="presParOf" srcId="{D8B1279B-92CD-4C89-B944-29B5AEBB111A}" destId="{A8B7C9D6-CFA1-425B-8782-F0C0C37CF245}" srcOrd="1" destOrd="0" presId="urn:microsoft.com/office/officeart/2005/8/layout/orgChart1"/>
    <dgm:cxn modelId="{84A98D3E-8924-4EC5-B073-D0B9CA10F0B7}" type="presParOf" srcId="{55A09445-8AEB-4F1B-A7C8-CB357A1B5597}" destId="{617CC022-C8D8-4BF9-8A7C-7C7797877FFB}" srcOrd="1" destOrd="0" presId="urn:microsoft.com/office/officeart/2005/8/layout/orgChart1"/>
    <dgm:cxn modelId="{8909EF1C-5901-4250-87CC-C0BDD186A6EF}" type="presParOf" srcId="{55A09445-8AEB-4F1B-A7C8-CB357A1B5597}" destId="{4CF73A82-C894-4BF7-A47A-37559C2626BD}" srcOrd="2" destOrd="0" presId="urn:microsoft.com/office/officeart/2005/8/layout/orgChart1"/>
    <dgm:cxn modelId="{8EB9B900-B26B-49AB-AA85-D3A06F2189DE}" type="presParOf" srcId="{D7A9B4C6-6129-42D2-A05C-47228931D05E}" destId="{F1D1D5F5-33C1-451E-8866-6212B0E8704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C944-7C39-4CB5-80AB-1E6073C2AD4C}">
      <dsp:nvSpPr>
        <dsp:cNvPr id="0" name=""/>
        <dsp:cNvSpPr/>
      </dsp:nvSpPr>
      <dsp:spPr>
        <a:xfrm>
          <a:off x="5564826" y="1140871"/>
          <a:ext cx="3132935" cy="1669108"/>
        </a:xfrm>
        <a:custGeom>
          <a:avLst/>
          <a:gdLst/>
          <a:ahLst/>
          <a:cxnLst/>
          <a:rect l="0" t="0" r="0" b="0"/>
          <a:pathLst>
            <a:path>
              <a:moveTo>
                <a:pt x="0" y="0"/>
              </a:moveTo>
              <a:lnTo>
                <a:pt x="0" y="901634"/>
              </a:lnTo>
              <a:lnTo>
                <a:pt x="3132935" y="901634"/>
              </a:lnTo>
              <a:lnTo>
                <a:pt x="3132935" y="16691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D3D4793B-CC0E-431D-97E8-C9CF25F95445}">
      <dsp:nvSpPr>
        <dsp:cNvPr id="0" name=""/>
        <dsp:cNvSpPr/>
      </dsp:nvSpPr>
      <dsp:spPr>
        <a:xfrm>
          <a:off x="2373270" y="1140871"/>
          <a:ext cx="3191555" cy="1925553"/>
        </a:xfrm>
        <a:custGeom>
          <a:avLst/>
          <a:gdLst/>
          <a:ahLst/>
          <a:cxnLst/>
          <a:rect l="0" t="0" r="0" b="0"/>
          <a:pathLst>
            <a:path>
              <a:moveTo>
                <a:pt x="3191555" y="0"/>
              </a:moveTo>
              <a:lnTo>
                <a:pt x="3191555" y="1158080"/>
              </a:lnTo>
              <a:lnTo>
                <a:pt x="0" y="1158080"/>
              </a:lnTo>
              <a:lnTo>
                <a:pt x="0" y="192555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BE2B3894-3B8A-4EC7-9B35-E4F8714D8840}">
      <dsp:nvSpPr>
        <dsp:cNvPr id="0" name=""/>
        <dsp:cNvSpPr/>
      </dsp:nvSpPr>
      <dsp:spPr>
        <a:xfrm>
          <a:off x="3214713" y="254805"/>
          <a:ext cx="4700225" cy="886066"/>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Century Gothic" panose="020B0502020202020204" pitchFamily="34" charset="0"/>
            </a:rPr>
            <a:t>Inquiétude parentale </a:t>
          </a:r>
        </a:p>
      </dsp:txBody>
      <dsp:txXfrm>
        <a:off x="3214713" y="254805"/>
        <a:ext cx="4700225" cy="886066"/>
      </dsp:txXfrm>
    </dsp:sp>
    <dsp:sp modelId="{1B17D9F1-4CA0-4D19-9427-8DA13FB12E69}">
      <dsp:nvSpPr>
        <dsp:cNvPr id="0" name=""/>
        <dsp:cNvSpPr/>
      </dsp:nvSpPr>
      <dsp:spPr>
        <a:xfrm>
          <a:off x="7808" y="3066425"/>
          <a:ext cx="4730924" cy="2369043"/>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Century Gothic" panose="020B0502020202020204" pitchFamily="34" charset="0"/>
            </a:rPr>
            <a:t>Remplissage du guide TND = CTE </a:t>
          </a:r>
          <a:r>
            <a:rPr lang="fr-FR" sz="2400" b="0" u="none" kern="1200" dirty="0">
              <a:solidFill>
                <a:schemeClr val="tx1"/>
              </a:solidFill>
              <a:latin typeface="Century Gothic" panose="020B0502020202020204" pitchFamily="34" charset="0"/>
            </a:rPr>
            <a:t>(Consultation repérage des Troubles de l’Enfant)</a:t>
          </a:r>
          <a:endParaRPr lang="fr-FR" sz="2400" kern="1200" dirty="0">
            <a:solidFill>
              <a:schemeClr val="tx1"/>
            </a:solidFill>
            <a:latin typeface="Century Gothic" panose="020B0502020202020204" pitchFamily="34" charset="0"/>
          </a:endParaRPr>
        </a:p>
      </dsp:txBody>
      <dsp:txXfrm>
        <a:off x="7808" y="3066425"/>
        <a:ext cx="4730924" cy="2369043"/>
      </dsp:txXfrm>
    </dsp:sp>
    <dsp:sp modelId="{9F3EC347-F871-454F-A0D0-0D01BEDFB788}">
      <dsp:nvSpPr>
        <dsp:cNvPr id="0" name=""/>
        <dsp:cNvSpPr/>
      </dsp:nvSpPr>
      <dsp:spPr>
        <a:xfrm>
          <a:off x="6273678" y="2809979"/>
          <a:ext cx="4848164" cy="2609701"/>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u="none" kern="1200" dirty="0">
              <a:solidFill>
                <a:schemeClr val="tx1"/>
              </a:solidFill>
              <a:latin typeface="Century Gothic" panose="020B0502020202020204" pitchFamily="34" charset="0"/>
            </a:rPr>
            <a:t>RDV dès que possible pour une consultation dédiée (max 3 semaines) : CTE</a:t>
          </a:r>
        </a:p>
      </dsp:txBody>
      <dsp:txXfrm>
        <a:off x="6273678" y="2809979"/>
        <a:ext cx="4848164" cy="2609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76981-716C-4B23-AB8A-03FFB0467275}" type="datetimeFigureOut">
              <a:rPr lang="fr-FR" smtClean="0"/>
              <a:t>14/06/2024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C7B5F-2DEC-4A5D-B459-380049B17E8B}" type="slidenum">
              <a:rPr lang="fr-FR" smtClean="0"/>
              <a:t>‹N°›</a:t>
            </a:fld>
            <a:endParaRPr lang="fr-FR"/>
          </a:p>
        </p:txBody>
      </p:sp>
    </p:spTree>
    <p:extLst>
      <p:ext uri="{BB962C8B-B14F-4D97-AF65-F5344CB8AC3E}">
        <p14:creationId xmlns:p14="http://schemas.microsoft.com/office/powerpoint/2010/main" val="1920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a:t>
            </a:fld>
            <a:endParaRPr lang="fr-FR"/>
          </a:p>
        </p:txBody>
      </p:sp>
    </p:spTree>
    <p:extLst>
      <p:ext uri="{BB962C8B-B14F-4D97-AF65-F5344CB8AC3E}">
        <p14:creationId xmlns:p14="http://schemas.microsoft.com/office/powerpoint/2010/main" val="233171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11</a:t>
            </a:fld>
            <a:endParaRPr lang="fr-FR"/>
          </a:p>
        </p:txBody>
      </p:sp>
    </p:spTree>
    <p:extLst>
      <p:ext uri="{BB962C8B-B14F-4D97-AF65-F5344CB8AC3E}">
        <p14:creationId xmlns:p14="http://schemas.microsoft.com/office/powerpoint/2010/main" val="197625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13</a:t>
            </a:fld>
            <a:endParaRPr lang="fr-FR"/>
          </a:p>
        </p:txBody>
      </p:sp>
    </p:spTree>
    <p:extLst>
      <p:ext uri="{BB962C8B-B14F-4D97-AF65-F5344CB8AC3E}">
        <p14:creationId xmlns:p14="http://schemas.microsoft.com/office/powerpoint/2010/main" val="133593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remplir par les stagiaires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14</a:t>
            </a:fld>
            <a:endParaRPr lang="fr-FR"/>
          </a:p>
        </p:txBody>
      </p:sp>
    </p:spTree>
    <p:extLst>
      <p:ext uri="{BB962C8B-B14F-4D97-AF65-F5344CB8AC3E}">
        <p14:creationId xmlns:p14="http://schemas.microsoft.com/office/powerpoint/2010/main" val="164539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remplir par les stagiaires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15</a:t>
            </a:fld>
            <a:endParaRPr lang="fr-FR"/>
          </a:p>
        </p:txBody>
      </p:sp>
    </p:spTree>
    <p:extLst>
      <p:ext uri="{BB962C8B-B14F-4D97-AF65-F5344CB8AC3E}">
        <p14:creationId xmlns:p14="http://schemas.microsoft.com/office/powerpoint/2010/main" val="35526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remplir par les stagiaires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16</a:t>
            </a:fld>
            <a:endParaRPr lang="fr-FR"/>
          </a:p>
        </p:txBody>
      </p:sp>
    </p:spTree>
    <p:extLst>
      <p:ext uri="{BB962C8B-B14F-4D97-AF65-F5344CB8AC3E}">
        <p14:creationId xmlns:p14="http://schemas.microsoft.com/office/powerpoint/2010/main" val="3356949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remplir par les stagiaires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17</a:t>
            </a:fld>
            <a:endParaRPr lang="fr-FR"/>
          </a:p>
        </p:txBody>
      </p:sp>
    </p:spTree>
    <p:extLst>
      <p:ext uri="{BB962C8B-B14F-4D97-AF65-F5344CB8AC3E}">
        <p14:creationId xmlns:p14="http://schemas.microsoft.com/office/powerpoint/2010/main" val="56234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observer cela ?? Demander à l’enfant de faire. S’il ne le fait pas devant vous, demander aux parents s’il le fait</a:t>
            </a:r>
          </a:p>
          <a:p>
            <a:r>
              <a:rPr lang="fr-FR" dirty="0"/>
              <a:t>Échanger sur les orientations possibles suite au remplissage du guide</a:t>
            </a:r>
          </a:p>
          <a:p>
            <a:r>
              <a:rPr lang="fr-FR" b="1" dirty="0"/>
              <a:t>Nouveau guide : Si vous ne cochez ni OUI ni NON, il faut le justifier en commentaire libre : « </a:t>
            </a:r>
            <a:r>
              <a:rPr lang="fr-FR" dirty="0"/>
              <a:t>pour des raisons techniques » ou « non évaluable du fait du comportement de l’enfant »</a:t>
            </a:r>
            <a:endParaRPr lang="fr-FR" b="1"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19</a:t>
            </a:fld>
            <a:endParaRPr lang="fr-FR"/>
          </a:p>
        </p:txBody>
      </p:sp>
    </p:spTree>
    <p:extLst>
      <p:ext uri="{BB962C8B-B14F-4D97-AF65-F5344CB8AC3E}">
        <p14:creationId xmlns:p14="http://schemas.microsoft.com/office/powerpoint/2010/main" val="289164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20</a:t>
            </a:fld>
            <a:endParaRPr lang="fr-FR"/>
          </a:p>
        </p:txBody>
      </p:sp>
    </p:spTree>
    <p:extLst>
      <p:ext uri="{BB962C8B-B14F-4D97-AF65-F5344CB8AC3E}">
        <p14:creationId xmlns:p14="http://schemas.microsoft.com/office/powerpoint/2010/main" val="110821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Neuropsy ou psy ??</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21</a:t>
            </a:fld>
            <a:endParaRPr lang="fr-FR"/>
          </a:p>
        </p:txBody>
      </p:sp>
    </p:spTree>
    <p:extLst>
      <p:ext uri="{BB962C8B-B14F-4D97-AF65-F5344CB8AC3E}">
        <p14:creationId xmlns:p14="http://schemas.microsoft.com/office/powerpoint/2010/main" val="4033500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la suite du remplissage du guide…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23</a:t>
            </a:fld>
            <a:endParaRPr lang="fr-FR"/>
          </a:p>
        </p:txBody>
      </p:sp>
    </p:spTree>
    <p:extLst>
      <p:ext uri="{BB962C8B-B14F-4D97-AF65-F5344CB8AC3E}">
        <p14:creationId xmlns:p14="http://schemas.microsoft.com/office/powerpoint/2010/main" val="281090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3</a:t>
            </a:fld>
            <a:endParaRPr lang="fr-FR"/>
          </a:p>
        </p:txBody>
      </p:sp>
    </p:spTree>
    <p:extLst>
      <p:ext uri="{BB962C8B-B14F-4D97-AF65-F5344CB8AC3E}">
        <p14:creationId xmlns:p14="http://schemas.microsoft.com/office/powerpoint/2010/main" val="132056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chaque consultation, le médecin remplit le chemin clinique avec les informations qui lui sont données et s’assure de la mise en place des PEC recommandées. Le nom des professionnels y est mentionné comme la date de consultation, le type d’intervention réalisée, les résultats et les recommandations afin de s’assurer de la pertinence et de la réalisation des PEC.</a:t>
            </a:r>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27</a:t>
            </a:fld>
            <a:endParaRPr lang="fr-FR"/>
          </a:p>
        </p:txBody>
      </p:sp>
    </p:spTree>
    <p:extLst>
      <p:ext uri="{BB962C8B-B14F-4D97-AF65-F5344CB8AC3E}">
        <p14:creationId xmlns:p14="http://schemas.microsoft.com/office/powerpoint/2010/main" val="82512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28</a:t>
            </a:fld>
            <a:endParaRPr lang="fr-FR"/>
          </a:p>
        </p:txBody>
      </p:sp>
    </p:spTree>
    <p:extLst>
      <p:ext uri="{BB962C8B-B14F-4D97-AF65-F5344CB8AC3E}">
        <p14:creationId xmlns:p14="http://schemas.microsoft.com/office/powerpoint/2010/main" val="1406391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30</a:t>
            </a:fld>
            <a:endParaRPr lang="fr-FR"/>
          </a:p>
        </p:txBody>
      </p:sp>
    </p:spTree>
    <p:extLst>
      <p:ext uri="{BB962C8B-B14F-4D97-AF65-F5344CB8AC3E}">
        <p14:creationId xmlns:p14="http://schemas.microsoft.com/office/powerpoint/2010/main" val="3776485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Laisser le stagiaire prendre connaissant des différents bilans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31</a:t>
            </a:fld>
            <a:endParaRPr lang="fr-FR"/>
          </a:p>
        </p:txBody>
      </p:sp>
    </p:spTree>
    <p:extLst>
      <p:ext uri="{BB962C8B-B14F-4D97-AF65-F5344CB8AC3E}">
        <p14:creationId xmlns:p14="http://schemas.microsoft.com/office/powerpoint/2010/main" val="209947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lignes non utiles ont été supprimées et les autres ont été réagencées dans l’ordre chronologique.</a:t>
            </a:r>
          </a:p>
          <a:p>
            <a:r>
              <a:rPr lang="fr-FR" dirty="0"/>
              <a:t>La consultation de suivi vient faire le point sur les bilans déjà réalisés.</a:t>
            </a:r>
          </a:p>
          <a:p>
            <a:endParaRPr lang="fr-FR" dirty="0"/>
          </a:p>
          <a:p>
            <a:r>
              <a:rPr lang="fr-FR" dirty="0"/>
              <a:t>Si des PEC ont été recommandées mais pas réalisées par les parents : faire le point, savoir pourquoi elles n’ont pas été réalisées, les renoter</a:t>
            </a:r>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33</a:t>
            </a:fld>
            <a:endParaRPr lang="fr-FR"/>
          </a:p>
        </p:txBody>
      </p:sp>
    </p:spTree>
    <p:extLst>
      <p:ext uri="{BB962C8B-B14F-4D97-AF65-F5344CB8AC3E}">
        <p14:creationId xmlns:p14="http://schemas.microsoft.com/office/powerpoint/2010/main" val="304520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a:t>
            </a:r>
            <a:r>
              <a:rPr lang="fr-FR" dirty="0" err="1"/>
              <a:t>consult</a:t>
            </a:r>
            <a:r>
              <a:rPr lang="fr-FR" dirty="0"/>
              <a:t> suivi médecin toujours reprendre les recommandations des bilans et discuter/vérifier leurs mises en place</a:t>
            </a:r>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34</a:t>
            </a:fld>
            <a:endParaRPr lang="fr-FR"/>
          </a:p>
        </p:txBody>
      </p:sp>
    </p:spTree>
    <p:extLst>
      <p:ext uri="{BB962C8B-B14F-4D97-AF65-F5344CB8AC3E}">
        <p14:creationId xmlns:p14="http://schemas.microsoft.com/office/powerpoint/2010/main" val="403785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4</a:t>
            </a:fld>
            <a:endParaRPr lang="fr-FR"/>
          </a:p>
        </p:txBody>
      </p:sp>
    </p:spTree>
    <p:extLst>
      <p:ext uri="{BB962C8B-B14F-4D97-AF65-F5344CB8AC3E}">
        <p14:creationId xmlns:p14="http://schemas.microsoft.com/office/powerpoint/2010/main" val="128317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AE = Accord d’Experts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5</a:t>
            </a:fld>
            <a:endParaRPr lang="fr-FR"/>
          </a:p>
        </p:txBody>
      </p:sp>
    </p:spTree>
    <p:extLst>
      <p:ext uri="{BB962C8B-B14F-4D97-AF65-F5344CB8AC3E}">
        <p14:creationId xmlns:p14="http://schemas.microsoft.com/office/powerpoint/2010/main" val="361393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a:p>
            <a:r>
              <a:rPr lang="fr-FR" dirty="0"/>
              <a:t>Objectif : rassurer les parents !</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6</a:t>
            </a:fld>
            <a:endParaRPr lang="fr-FR"/>
          </a:p>
        </p:txBody>
      </p:sp>
    </p:spTree>
    <p:extLst>
      <p:ext uri="{BB962C8B-B14F-4D97-AF65-F5344CB8AC3E}">
        <p14:creationId xmlns:p14="http://schemas.microsoft.com/office/powerpoint/2010/main" val="290528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7</a:t>
            </a:fld>
            <a:endParaRPr lang="fr-FR"/>
          </a:p>
        </p:txBody>
      </p:sp>
    </p:spTree>
    <p:extLst>
      <p:ext uri="{BB962C8B-B14F-4D97-AF65-F5344CB8AC3E}">
        <p14:creationId xmlns:p14="http://schemas.microsoft.com/office/powerpoint/2010/main" val="268226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8</a:t>
            </a:fld>
            <a:endParaRPr lang="fr-FR"/>
          </a:p>
        </p:txBody>
      </p:sp>
    </p:spTree>
    <p:extLst>
      <p:ext uri="{BB962C8B-B14F-4D97-AF65-F5344CB8AC3E}">
        <p14:creationId xmlns:p14="http://schemas.microsoft.com/office/powerpoint/2010/main" val="57516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9</a:t>
            </a:fld>
            <a:endParaRPr lang="fr-FR"/>
          </a:p>
        </p:txBody>
      </p:sp>
    </p:spTree>
    <p:extLst>
      <p:ext uri="{BB962C8B-B14F-4D97-AF65-F5344CB8AC3E}">
        <p14:creationId xmlns:p14="http://schemas.microsoft.com/office/powerpoint/2010/main" val="14336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10</a:t>
            </a:fld>
            <a:endParaRPr lang="fr-FR"/>
          </a:p>
        </p:txBody>
      </p:sp>
    </p:spTree>
    <p:extLst>
      <p:ext uri="{BB962C8B-B14F-4D97-AF65-F5344CB8AC3E}">
        <p14:creationId xmlns:p14="http://schemas.microsoft.com/office/powerpoint/2010/main" val="331869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C6330-867A-04EC-5D4D-56CEC491B0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FF9A91-6B74-21F0-A0A0-0F50635D9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A35679-2B3B-EED2-6B51-C02318FBED9F}"/>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A56AD32B-7BBB-4754-DCE7-C6E010F3D3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7A04A4-68D0-90FD-51A3-5CFB84A3C76C}"/>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04902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B1C5B-1E37-BFE5-A99D-3C76FD1A13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65AB10E-BAEF-1493-408E-76A1FD324B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931710-E398-8637-06C4-9FFE8BFC6481}"/>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BA5B3B27-39CA-EE22-E9AB-0A745052B6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68A901-0F5D-F1FB-0C34-86FC8F7B6DA2}"/>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2555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502BEB-0258-BB35-C7A1-F20810A4564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951AE49-617A-E7CF-0B29-1F4099C49F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AE20A6-C639-87FE-1201-0CFF576AAE09}"/>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ECF1B8EA-56C6-6614-1B84-0CE33F0E8A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41AFA2-F84F-ABAF-9021-6BE1A826A55D}"/>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4129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71799-1062-D76D-067F-8FD7120A2C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1D5C63-18CB-885D-C304-BA90089F41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E0DCF1-E635-062A-7135-822B3D10F31C}"/>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01278FB3-08EA-5A77-7F4E-E6D0CB4DB9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EA2975-F039-1D91-758A-5DABC329DBBD}"/>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04253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B9901-E260-0DB0-EA76-69586D72FB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B453DE-E4B6-D2ED-9471-2C8BC1615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DF42BB-69B1-B116-02FB-EBD404A27A41}"/>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9DAC3E72-F546-43D4-1D9B-380A651AD4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361790-0DCD-DC0E-C00F-547F6BD8CCE4}"/>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81139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D3FE8-9767-C827-E3F3-77D52D1F1F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8B3824-95D3-10A2-69A2-9976AAE62E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6058B6A-ACC4-7F22-581A-7097A85449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D164DB1-FB75-14B1-A10E-FF71BAC82755}"/>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47252404-A52C-7134-39EE-51DDEACBC1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6A76E5-9F38-9C87-12AE-001E0BDD16AB}"/>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8148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38765-55B5-F180-382C-CE21B9BF7F8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8FBDB3B-6E41-A2E5-1584-5D94C00B38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44A9E4-8824-ED14-1842-9289B20E82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FC9D82-D645-ECCB-B4D3-DB9270249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929F823-D09D-30C9-8F87-0F028BCCBA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17C698-E759-0F02-77FE-625BF3B77223}"/>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8" name="Espace réservé du pied de page 7">
            <a:extLst>
              <a:ext uri="{FF2B5EF4-FFF2-40B4-BE49-F238E27FC236}">
                <a16:creationId xmlns:a16="http://schemas.microsoft.com/office/drawing/2014/main" id="{F9DEFE00-4D4F-EE11-0A88-0D14C0BBB4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1898F41-D1A3-63DA-C303-11D9AAE744A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8665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889EA-C1F5-BAB3-651D-7D04766359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28F4C47-056B-E604-2AC4-ED82A8BAE85A}"/>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4" name="Espace réservé du pied de page 3">
            <a:extLst>
              <a:ext uri="{FF2B5EF4-FFF2-40B4-BE49-F238E27FC236}">
                <a16:creationId xmlns:a16="http://schemas.microsoft.com/office/drawing/2014/main" id="{410E5D51-41C1-426C-9F11-20FD209549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C8A14D-E0B5-8AE1-B23B-AEC829EF82F8}"/>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47858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1B8F1C-1108-A658-756C-01135F36F2D7}"/>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3" name="Espace réservé du pied de page 2">
            <a:extLst>
              <a:ext uri="{FF2B5EF4-FFF2-40B4-BE49-F238E27FC236}">
                <a16:creationId xmlns:a16="http://schemas.microsoft.com/office/drawing/2014/main" id="{6776A4C3-17F1-D5B5-4E4E-550138FFAA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7FFB44-43C7-AFDB-C115-642B4135BC7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78242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E7E4C-4C1C-9BEF-A9C4-1DF7F88518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87CCF34-2C1C-24B1-71C4-EADD0ACD2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45EC2A-79D4-9BEB-E12F-0DF18DBCE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34891C-6DA3-D19D-8839-6C5BE3078D79}"/>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12FACD37-C095-133E-3D42-783566302B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8D5995-ABC0-53F4-3FE7-09530CB72808}"/>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286470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CA5AB-902A-BF98-1186-D7570FBA05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94FD84A-7E2C-FBFF-8E06-A6046372A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832375-D8F6-FEB2-BEE0-6F6572F41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3D4993-0C07-4D59-39B3-4F837F335B40}"/>
              </a:ext>
            </a:extLst>
          </p:cNvPr>
          <p:cNvSpPr>
            <a:spLocks noGrp="1"/>
          </p:cNvSpPr>
          <p:nvPr>
            <p:ph type="dt" sz="half" idx="10"/>
          </p:nvPr>
        </p:nvSpPr>
        <p:spPr/>
        <p:txBody>
          <a:bodyPr/>
          <a:lstStyle/>
          <a:p>
            <a:fld id="{E17C9D67-F53A-4BB1-BE0A-2CA7EE140481}"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32584AC1-89E4-B952-C5C2-9AD70D8D61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DA869C-4940-344C-0614-33CA2922DBA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97539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373C0A-E676-31F3-D332-36E8B0B4E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A3BFC92-EE40-4B01-A46A-5B5E436B8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A6C8D4-F484-3595-3623-EDC0E23EB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C9D67-F53A-4BB1-BE0A-2CA7EE140481}"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A21167B8-401F-C1E9-7CE2-7B1505536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12CC04-3198-7EF2-CACF-08CAF18AD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131C-A290-49F2-9BC3-940A69C20950}" type="slidenum">
              <a:rPr lang="fr-FR" smtClean="0"/>
              <a:t>‹N°›</a:t>
            </a:fld>
            <a:endParaRPr lang="fr-FR"/>
          </a:p>
        </p:txBody>
      </p:sp>
    </p:spTree>
    <p:extLst>
      <p:ext uri="{BB962C8B-B14F-4D97-AF65-F5344CB8AC3E}">
        <p14:creationId xmlns:p14="http://schemas.microsoft.com/office/powerpoint/2010/main" val="1204693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F8426-CB63-FA22-56FC-89C46A6FFBA5}"/>
              </a:ext>
            </a:extLst>
          </p:cNvPr>
          <p:cNvSpPr>
            <a:spLocks noGrp="1"/>
          </p:cNvSpPr>
          <p:nvPr>
            <p:ph type="ctrTitle"/>
          </p:nvPr>
        </p:nvSpPr>
        <p:spPr/>
        <p:txBody>
          <a:bodyPr/>
          <a:lstStyle/>
          <a:p>
            <a:r>
              <a:rPr lang="fr-FR" dirty="0">
                <a:solidFill>
                  <a:srgbClr val="EB6608"/>
                </a:solidFill>
              </a:rPr>
              <a:t>Séquence 4 </a:t>
            </a:r>
            <a:br>
              <a:rPr lang="fr-FR" dirty="0">
                <a:solidFill>
                  <a:srgbClr val="EB6608"/>
                </a:solidFill>
              </a:rPr>
            </a:br>
            <a:r>
              <a:rPr lang="fr-FR" dirty="0">
                <a:solidFill>
                  <a:srgbClr val="EB6608"/>
                </a:solidFill>
              </a:rPr>
              <a:t>Vignette clinique 1</a:t>
            </a:r>
          </a:p>
        </p:txBody>
      </p:sp>
      <p:pic>
        <p:nvPicPr>
          <p:cNvPr id="4" name="Image 3">
            <a:extLst>
              <a:ext uri="{FF2B5EF4-FFF2-40B4-BE49-F238E27FC236}">
                <a16:creationId xmlns:a16="http://schemas.microsoft.com/office/drawing/2014/main" id="{D0087625-490B-11C5-F9ED-BCBB85683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973" y="6403522"/>
            <a:ext cx="1749468" cy="454478"/>
          </a:xfrm>
          <a:prstGeom prst="rect">
            <a:avLst/>
          </a:prstGeom>
        </p:spPr>
      </p:pic>
    </p:spTree>
    <p:extLst>
      <p:ext uri="{BB962C8B-B14F-4D97-AF65-F5344CB8AC3E}">
        <p14:creationId xmlns:p14="http://schemas.microsoft.com/office/powerpoint/2010/main" val="307780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6A659C-BD4C-9D09-9D4E-0A8976A72278}"/>
              </a:ext>
            </a:extLst>
          </p:cNvPr>
          <p:cNvSpPr>
            <a:spLocks noGrp="1"/>
          </p:cNvSpPr>
          <p:nvPr>
            <p:ph type="title"/>
          </p:nvPr>
        </p:nvSpPr>
        <p:spPr/>
        <p:txBody>
          <a:bodyPr/>
          <a:lstStyle/>
          <a:p>
            <a:r>
              <a:rPr lang="fr-FR" dirty="0">
                <a:solidFill>
                  <a:srgbClr val="EB6608"/>
                </a:solidFill>
                <a:latin typeface="Century Gothic" panose="020B0502020202020204" pitchFamily="34" charset="0"/>
              </a:rPr>
              <a:t>Relations sociales</a:t>
            </a:r>
          </a:p>
        </p:txBody>
      </p:sp>
      <p:sp>
        <p:nvSpPr>
          <p:cNvPr id="3" name="Espace réservé du contenu 2">
            <a:extLst>
              <a:ext uri="{FF2B5EF4-FFF2-40B4-BE49-F238E27FC236}">
                <a16:creationId xmlns:a16="http://schemas.microsoft.com/office/drawing/2014/main" id="{BACB4CCD-25F4-F033-FEAE-483704F65AAF}"/>
              </a:ext>
            </a:extLst>
          </p:cNvPr>
          <p:cNvSpPr>
            <a:spLocks noGrp="1"/>
          </p:cNvSpPr>
          <p:nvPr>
            <p:ph idx="1"/>
          </p:nvPr>
        </p:nvSpPr>
        <p:spPr/>
        <p:txBody>
          <a:bodyPr/>
          <a:lstStyle/>
          <a:p>
            <a:r>
              <a:rPr lang="fr-FR" dirty="0">
                <a:latin typeface="Century Gothic" panose="020B0502020202020204" pitchFamily="34" charset="0"/>
              </a:rPr>
              <a:t>Selon les parents, tout se passe bien avec ses pairs</a:t>
            </a:r>
          </a:p>
        </p:txBody>
      </p:sp>
    </p:spTree>
    <p:extLst>
      <p:ext uri="{BB962C8B-B14F-4D97-AF65-F5344CB8AC3E}">
        <p14:creationId xmlns:p14="http://schemas.microsoft.com/office/powerpoint/2010/main" val="3120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3FA04-14FE-5FD0-12E7-16D269440CE0}"/>
              </a:ext>
            </a:extLst>
          </p:cNvPr>
          <p:cNvSpPr>
            <a:spLocks noGrp="1"/>
          </p:cNvSpPr>
          <p:nvPr>
            <p:ph type="title"/>
          </p:nvPr>
        </p:nvSpPr>
        <p:spPr/>
        <p:txBody>
          <a:bodyPr/>
          <a:lstStyle/>
          <a:p>
            <a:r>
              <a:rPr lang="fr-FR" dirty="0">
                <a:solidFill>
                  <a:srgbClr val="EB6608"/>
                </a:solidFill>
                <a:latin typeface="Century Gothic" panose="020B0502020202020204" pitchFamily="34" charset="0"/>
              </a:rPr>
              <a:t>Comportement au quotidien</a:t>
            </a:r>
          </a:p>
        </p:txBody>
      </p:sp>
      <p:sp>
        <p:nvSpPr>
          <p:cNvPr id="3" name="Espace réservé du contenu 2">
            <a:extLst>
              <a:ext uri="{FF2B5EF4-FFF2-40B4-BE49-F238E27FC236}">
                <a16:creationId xmlns:a16="http://schemas.microsoft.com/office/drawing/2014/main" id="{A9970CC5-2F1B-667F-8398-1DA4E4083F71}"/>
              </a:ext>
            </a:extLst>
          </p:cNvPr>
          <p:cNvSpPr>
            <a:spLocks noGrp="1"/>
          </p:cNvSpPr>
          <p:nvPr>
            <p:ph idx="1"/>
          </p:nvPr>
        </p:nvSpPr>
        <p:spPr/>
        <p:txBody>
          <a:bodyPr/>
          <a:lstStyle/>
          <a:p>
            <a:r>
              <a:rPr lang="fr-FR" sz="2000" dirty="0">
                <a:effectLst/>
                <a:latin typeface="Century Gothic" panose="020B0502020202020204" pitchFamily="34" charset="0"/>
                <a:ea typeface="Calibri" panose="020F0502020204030204" pitchFamily="34" charset="0"/>
                <a:cs typeface="Calibri" panose="020F0502020204030204" pitchFamily="34" charset="0"/>
              </a:rPr>
              <a:t>Crises de frustration très fréquentes voire violentes</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Enfant qui pleure beaucoup, est dit très nerveux, « </a:t>
            </a:r>
            <a:r>
              <a:rPr lang="fr-FR"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assez capricieux pour avoir ce qu’il veut »</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Gestion des émotions difficile</a:t>
            </a:r>
          </a:p>
          <a:p>
            <a:r>
              <a:rPr lang="fr-FR" sz="2000" dirty="0">
                <a:latin typeface="Century Gothic" panose="020B0502020202020204" pitchFamily="34" charset="0"/>
                <a:cs typeface="Times New Roman" panose="02020603050405020304" pitchFamily="18" charset="0"/>
              </a:rPr>
              <a:t>Changement, imprévu = crise</a:t>
            </a:r>
          </a:p>
          <a:p>
            <a:r>
              <a:rPr lang="fr-FR" sz="2000" dirty="0">
                <a:latin typeface="Century Gothic" panose="020B0502020202020204" pitchFamily="34" charset="0"/>
                <a:cs typeface="Calibri" panose="020F0502020204030204" pitchFamily="34" charset="0"/>
              </a:rPr>
              <a:t>Peu d’autonomie personnelle</a:t>
            </a:r>
          </a:p>
          <a:p>
            <a:r>
              <a:rPr lang="fr-FR" sz="2000" dirty="0">
                <a:latin typeface="Century Gothic" panose="020B0502020202020204" pitchFamily="34" charset="0"/>
                <a:cs typeface="Calibri" panose="020F0502020204030204" pitchFamily="34" charset="0"/>
              </a:rPr>
              <a:t>Bouge tout le temps, ne perçoit pas le danger</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Exposition écran : très exposé, réclamant tous les jours la télévision et se mettant en crise lorsqu’il est confronté à la frustration de ne pouvoir regarder.</a:t>
            </a:r>
          </a:p>
          <a:p>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8022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4030A-FB66-B2BF-72B0-8794F44BF0C5}"/>
              </a:ext>
            </a:extLst>
          </p:cNvPr>
          <p:cNvSpPr>
            <a:spLocks noGrp="1"/>
          </p:cNvSpPr>
          <p:nvPr>
            <p:ph type="title"/>
          </p:nvPr>
        </p:nvSpPr>
        <p:spPr/>
        <p:txBody>
          <a:bodyPr/>
          <a:lstStyle/>
          <a:p>
            <a:r>
              <a:rPr lang="fr-FR" dirty="0">
                <a:solidFill>
                  <a:srgbClr val="EB6608"/>
                </a:solidFill>
                <a:latin typeface="Century Gothic" panose="020B0502020202020204" pitchFamily="34" charset="0"/>
              </a:rPr>
              <a:t>Scolarité</a:t>
            </a:r>
          </a:p>
        </p:txBody>
      </p:sp>
      <p:sp>
        <p:nvSpPr>
          <p:cNvPr id="3" name="Espace réservé du contenu 2">
            <a:extLst>
              <a:ext uri="{FF2B5EF4-FFF2-40B4-BE49-F238E27FC236}">
                <a16:creationId xmlns:a16="http://schemas.microsoft.com/office/drawing/2014/main" id="{8F8825FB-ED9D-A875-6250-483B0251FD46}"/>
              </a:ext>
            </a:extLst>
          </p:cNvPr>
          <p:cNvSpPr>
            <a:spLocks noGrp="1"/>
          </p:cNvSpPr>
          <p:nvPr>
            <p:ph idx="1"/>
          </p:nvPr>
        </p:nvSpPr>
        <p:spPr/>
        <p:txBody>
          <a:bodyPr>
            <a:normAutofit/>
          </a:bodyPr>
          <a:lstStyle/>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 PSM, il était très fatigué car le sommeil n’était pas de bonne qualité.</a:t>
            </a:r>
          </a:p>
          <a:p>
            <a:pPr>
              <a:lnSpc>
                <a:spcPct val="107000"/>
              </a:lnSpc>
              <a:spcAft>
                <a:spcPts val="800"/>
              </a:spcAft>
            </a:pPr>
            <a:r>
              <a:rPr lang="fr-FR" sz="2000" dirty="0">
                <a:latin typeface="Century Gothic" panose="020B0502020202020204" pitchFamily="34" charset="0"/>
                <a:ea typeface="Calibri" panose="020F0502020204030204" pitchFamily="34" charset="0"/>
                <a:cs typeface="Times New Roman" panose="02020603050405020304" pitchFamily="18" charset="0"/>
              </a:rPr>
              <a:t>C</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hangement d’école pour la MSM. Là, un retard dans les apprentissages est relevé.</a:t>
            </a: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 GSM, l’enseignant rapporte de la lenteur, des difficultés dans le découpage, de la difficulté à travailler en autonomie. Mohamed a besoin de quelqu’un a ses côtés pour faire ce qui lui est demandé.</a:t>
            </a:r>
          </a:p>
        </p:txBody>
      </p:sp>
    </p:spTree>
    <p:extLst>
      <p:ext uri="{BB962C8B-B14F-4D97-AF65-F5344CB8AC3E}">
        <p14:creationId xmlns:p14="http://schemas.microsoft.com/office/powerpoint/2010/main" val="86519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BA232-F918-4397-9081-93F99769B76F}"/>
              </a:ext>
            </a:extLst>
          </p:cNvPr>
          <p:cNvSpPr>
            <a:spLocks noGrp="1"/>
          </p:cNvSpPr>
          <p:nvPr>
            <p:ph type="title"/>
          </p:nvPr>
        </p:nvSpPr>
        <p:spPr/>
        <p:txBody>
          <a:bodyPr/>
          <a:lstStyle/>
          <a:p>
            <a:r>
              <a:rPr lang="fr-FR" dirty="0">
                <a:solidFill>
                  <a:srgbClr val="EB6608"/>
                </a:solidFill>
                <a:latin typeface="Century Gothic" panose="020B0502020202020204" pitchFamily="34" charset="0"/>
              </a:rPr>
              <a:t>Activités / intérêts</a:t>
            </a:r>
          </a:p>
        </p:txBody>
      </p:sp>
      <p:sp>
        <p:nvSpPr>
          <p:cNvPr id="3" name="Espace réservé du contenu 2">
            <a:extLst>
              <a:ext uri="{FF2B5EF4-FFF2-40B4-BE49-F238E27FC236}">
                <a16:creationId xmlns:a16="http://schemas.microsoft.com/office/drawing/2014/main" id="{298E6691-CC9F-9B05-7A0E-A458B5FAE554}"/>
              </a:ext>
            </a:extLst>
          </p:cNvPr>
          <p:cNvSpPr>
            <a:spLocks noGrp="1"/>
          </p:cNvSpPr>
          <p:nvPr>
            <p:ph idx="1"/>
          </p:nvPr>
        </p:nvSpPr>
        <p:spPr>
          <a:xfrm>
            <a:off x="838200" y="2154477"/>
            <a:ext cx="10515600" cy="4022486"/>
          </a:xfrm>
        </p:spPr>
        <p:txBody>
          <a:bodyPr>
            <a:normAutofit/>
          </a:bodyPr>
          <a:lstStyle/>
          <a:p>
            <a:r>
              <a:rPr lang="fr-FR" sz="2000" dirty="0">
                <a:latin typeface="Century Gothic" panose="020B0502020202020204" pitchFamily="34" charset="0"/>
              </a:rPr>
              <a:t>A des figurines, des voitures</a:t>
            </a:r>
          </a:p>
          <a:p>
            <a:r>
              <a:rPr lang="fr-FR" sz="2000" dirty="0">
                <a:latin typeface="Century Gothic" panose="020B0502020202020204" pitchFamily="34" charset="0"/>
              </a:rPr>
              <a:t>Regarder la TV : souvent le même dessin animé « Bob l’éponge »</a:t>
            </a:r>
          </a:p>
          <a:p>
            <a:r>
              <a:rPr lang="fr-FR" sz="2000" dirty="0">
                <a:latin typeface="Century Gothic" panose="020B0502020202020204" pitchFamily="34" charset="0"/>
              </a:rPr>
              <a:t>« Joue » très souvent avec le même feutre (</a:t>
            </a:r>
            <a:r>
              <a:rPr lang="fr-FR" sz="2000" i="1" dirty="0">
                <a:latin typeface="Century Gothic" panose="020B0502020202020204" pitchFamily="34" charset="0"/>
              </a:rPr>
              <a:t>si on questionne la famille, on comprend qu’il ne joue pas vraiment avec, mais le garde à la main)</a:t>
            </a:r>
          </a:p>
        </p:txBody>
      </p:sp>
    </p:spTree>
    <p:extLst>
      <p:ext uri="{BB962C8B-B14F-4D97-AF65-F5344CB8AC3E}">
        <p14:creationId xmlns:p14="http://schemas.microsoft.com/office/powerpoint/2010/main" val="251864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9D1D7-5513-45BE-205A-50086DAB9667}"/>
              </a:ext>
            </a:extLst>
          </p:cNvPr>
          <p:cNvSpPr>
            <a:spLocks noGrp="1"/>
          </p:cNvSpPr>
          <p:nvPr>
            <p:ph type="title"/>
          </p:nvPr>
        </p:nvSpPr>
        <p:spPr>
          <a:xfrm>
            <a:off x="375781" y="152182"/>
            <a:ext cx="10978019" cy="1325563"/>
          </a:xfrm>
        </p:spPr>
        <p:txBody>
          <a:bodyPr>
            <a:normAutofit/>
          </a:bodyPr>
          <a:lstStyle/>
          <a:p>
            <a:r>
              <a:rPr lang="fr-FR" dirty="0">
                <a:solidFill>
                  <a:srgbClr val="EB6608"/>
                </a:solidFill>
                <a:latin typeface="Century Gothic" panose="020B0502020202020204" pitchFamily="34" charset="0"/>
              </a:rPr>
              <a:t>Remplissage d’un guide TND aux vues des éléments</a:t>
            </a:r>
          </a:p>
        </p:txBody>
      </p:sp>
      <p:pic>
        <p:nvPicPr>
          <p:cNvPr id="17" name="Image 16">
            <a:extLst>
              <a:ext uri="{FF2B5EF4-FFF2-40B4-BE49-F238E27FC236}">
                <a16:creationId xmlns:a16="http://schemas.microsoft.com/office/drawing/2014/main" id="{37EFA165-21D5-040E-8C7B-D85BD598E14C}"/>
              </a:ext>
            </a:extLst>
          </p:cNvPr>
          <p:cNvPicPr>
            <a:picLocks noChangeAspect="1"/>
          </p:cNvPicPr>
          <p:nvPr/>
        </p:nvPicPr>
        <p:blipFill rotWithShape="1">
          <a:blip r:embed="rId3"/>
          <a:srcRect r="1952"/>
          <a:stretch/>
        </p:blipFill>
        <p:spPr>
          <a:xfrm>
            <a:off x="7548780" y="1019648"/>
            <a:ext cx="4113660" cy="5425580"/>
          </a:xfrm>
          <a:prstGeom prst="rect">
            <a:avLst/>
          </a:prstGeom>
        </p:spPr>
      </p:pic>
    </p:spTree>
    <p:extLst>
      <p:ext uri="{BB962C8B-B14F-4D97-AF65-F5344CB8AC3E}">
        <p14:creationId xmlns:p14="http://schemas.microsoft.com/office/powerpoint/2010/main" val="10644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2A641A76-0CB8-2D32-813D-3015AC4306FA}"/>
              </a:ext>
            </a:extLst>
          </p:cNvPr>
          <p:cNvPicPr>
            <a:picLocks noChangeAspect="1"/>
          </p:cNvPicPr>
          <p:nvPr/>
        </p:nvPicPr>
        <p:blipFill>
          <a:blip r:embed="rId3"/>
          <a:stretch>
            <a:fillRect/>
          </a:stretch>
        </p:blipFill>
        <p:spPr>
          <a:xfrm>
            <a:off x="3694836" y="0"/>
            <a:ext cx="4802327" cy="6858000"/>
          </a:xfrm>
          <a:prstGeom prst="rect">
            <a:avLst/>
          </a:prstGeom>
        </p:spPr>
      </p:pic>
      <p:sp>
        <p:nvSpPr>
          <p:cNvPr id="31" name="Signe de multiplication 30">
            <a:extLst>
              <a:ext uri="{FF2B5EF4-FFF2-40B4-BE49-F238E27FC236}">
                <a16:creationId xmlns:a16="http://schemas.microsoft.com/office/drawing/2014/main" id="{E77F2B48-BEE3-D46D-FE64-371F925E8C7A}"/>
              </a:ext>
            </a:extLst>
          </p:cNvPr>
          <p:cNvSpPr/>
          <p:nvPr/>
        </p:nvSpPr>
        <p:spPr>
          <a:xfrm>
            <a:off x="4190577" y="343224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Signe de multiplication 31">
            <a:extLst>
              <a:ext uri="{FF2B5EF4-FFF2-40B4-BE49-F238E27FC236}">
                <a16:creationId xmlns:a16="http://schemas.microsoft.com/office/drawing/2014/main" id="{D7618FF7-C3BE-C6C2-D63F-2C596E525A56}"/>
              </a:ext>
            </a:extLst>
          </p:cNvPr>
          <p:cNvSpPr/>
          <p:nvPr/>
        </p:nvSpPr>
        <p:spPr>
          <a:xfrm>
            <a:off x="4190578" y="279400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Signe de multiplication 32">
            <a:extLst>
              <a:ext uri="{FF2B5EF4-FFF2-40B4-BE49-F238E27FC236}">
                <a16:creationId xmlns:a16="http://schemas.microsoft.com/office/drawing/2014/main" id="{6AD29B95-9A59-AA66-1B1A-56DDE618F3FC}"/>
              </a:ext>
            </a:extLst>
          </p:cNvPr>
          <p:cNvSpPr/>
          <p:nvPr/>
        </p:nvSpPr>
        <p:spPr>
          <a:xfrm>
            <a:off x="4177878" y="219710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EE55D2E8-15CB-D3FE-F52D-E931D42B3C01}"/>
              </a:ext>
            </a:extLst>
          </p:cNvPr>
          <p:cNvSpPr txBox="1"/>
          <p:nvPr/>
        </p:nvSpPr>
        <p:spPr>
          <a:xfrm>
            <a:off x="4342091" y="4965700"/>
            <a:ext cx="3417609" cy="523220"/>
          </a:xfrm>
          <a:prstGeom prst="rect">
            <a:avLst/>
          </a:prstGeom>
          <a:noFill/>
        </p:spPr>
        <p:txBody>
          <a:bodyPr wrap="square" rtlCol="0">
            <a:spAutoFit/>
          </a:bodyPr>
          <a:lstStyle/>
          <a:p>
            <a:r>
              <a:rPr lang="fr-FR" sz="1400" dirty="0">
                <a:latin typeface="Century Gothic" panose="020B0502020202020204" pitchFamily="34" charset="0"/>
              </a:rPr>
              <a:t>Une sœur ULIS + SESSAD</a:t>
            </a:r>
          </a:p>
          <a:p>
            <a:r>
              <a:rPr lang="fr-FR" sz="1400" dirty="0">
                <a:latin typeface="Century Gothic" panose="020B0502020202020204" pitchFamily="34" charset="0"/>
              </a:rPr>
              <a:t>Ictère néonatal sévère</a:t>
            </a:r>
          </a:p>
        </p:txBody>
      </p:sp>
    </p:spTree>
    <p:extLst>
      <p:ext uri="{BB962C8B-B14F-4D97-AF65-F5344CB8AC3E}">
        <p14:creationId xmlns:p14="http://schemas.microsoft.com/office/powerpoint/2010/main" val="8110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A31DA-D50A-316E-B242-AE9BA8754275}"/>
              </a:ext>
            </a:extLst>
          </p:cNvPr>
          <p:cNvSpPr>
            <a:spLocks noGrp="1"/>
          </p:cNvSpPr>
          <p:nvPr>
            <p:ph type="title"/>
          </p:nvPr>
        </p:nvSpPr>
        <p:spPr/>
        <p:txBody>
          <a:bodyPr/>
          <a:lstStyle/>
          <a:p>
            <a:endParaRPr lang="fr-FR"/>
          </a:p>
        </p:txBody>
      </p:sp>
      <p:pic>
        <p:nvPicPr>
          <p:cNvPr id="17" name="Image 16">
            <a:extLst>
              <a:ext uri="{FF2B5EF4-FFF2-40B4-BE49-F238E27FC236}">
                <a16:creationId xmlns:a16="http://schemas.microsoft.com/office/drawing/2014/main" id="{C3102743-871B-6A04-2ABE-F988B0398138}"/>
              </a:ext>
            </a:extLst>
          </p:cNvPr>
          <p:cNvPicPr>
            <a:picLocks noChangeAspect="1"/>
          </p:cNvPicPr>
          <p:nvPr/>
        </p:nvPicPr>
        <p:blipFill>
          <a:blip r:embed="rId3"/>
          <a:stretch>
            <a:fillRect/>
          </a:stretch>
        </p:blipFill>
        <p:spPr>
          <a:xfrm>
            <a:off x="764298" y="0"/>
            <a:ext cx="4896069" cy="6858000"/>
          </a:xfrm>
          <a:prstGeom prst="rect">
            <a:avLst/>
          </a:prstGeom>
        </p:spPr>
      </p:pic>
      <p:pic>
        <p:nvPicPr>
          <p:cNvPr id="19" name="Image 18">
            <a:extLst>
              <a:ext uri="{FF2B5EF4-FFF2-40B4-BE49-F238E27FC236}">
                <a16:creationId xmlns:a16="http://schemas.microsoft.com/office/drawing/2014/main" id="{C8AFDAEB-CD24-87BE-5F2C-0FA6B65C002E}"/>
              </a:ext>
            </a:extLst>
          </p:cNvPr>
          <p:cNvPicPr>
            <a:picLocks noChangeAspect="1"/>
          </p:cNvPicPr>
          <p:nvPr/>
        </p:nvPicPr>
        <p:blipFill>
          <a:blip r:embed="rId4"/>
          <a:stretch>
            <a:fillRect/>
          </a:stretch>
        </p:blipFill>
        <p:spPr>
          <a:xfrm>
            <a:off x="6531634" y="0"/>
            <a:ext cx="4822166" cy="6858000"/>
          </a:xfrm>
          <a:prstGeom prst="rect">
            <a:avLst/>
          </a:prstGeom>
        </p:spPr>
      </p:pic>
      <p:sp>
        <p:nvSpPr>
          <p:cNvPr id="20" name="Signe de multiplication 19">
            <a:extLst>
              <a:ext uri="{FF2B5EF4-FFF2-40B4-BE49-F238E27FC236}">
                <a16:creationId xmlns:a16="http://schemas.microsoft.com/office/drawing/2014/main" id="{C2BB97D9-C95E-0555-03E1-D912E99FD120}"/>
              </a:ext>
            </a:extLst>
          </p:cNvPr>
          <p:cNvSpPr/>
          <p:nvPr/>
        </p:nvSpPr>
        <p:spPr>
          <a:xfrm>
            <a:off x="1254811" y="185379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Signe de multiplication 20">
            <a:extLst>
              <a:ext uri="{FF2B5EF4-FFF2-40B4-BE49-F238E27FC236}">
                <a16:creationId xmlns:a16="http://schemas.microsoft.com/office/drawing/2014/main" id="{A6A291AB-91BF-95BC-A34E-87AA9A88BCC5}"/>
              </a:ext>
            </a:extLst>
          </p:cNvPr>
          <p:cNvSpPr/>
          <p:nvPr/>
        </p:nvSpPr>
        <p:spPr>
          <a:xfrm>
            <a:off x="1254811" y="379587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C35F085C-8C37-C0E6-7FBF-6B3AA56011C4}"/>
              </a:ext>
            </a:extLst>
          </p:cNvPr>
          <p:cNvSpPr/>
          <p:nvPr/>
        </p:nvSpPr>
        <p:spPr>
          <a:xfrm>
            <a:off x="1268983" y="398017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D8AF005B-A54C-4DAF-FDE0-D8C5F57691A3}"/>
              </a:ext>
            </a:extLst>
          </p:cNvPr>
          <p:cNvSpPr/>
          <p:nvPr/>
        </p:nvSpPr>
        <p:spPr>
          <a:xfrm>
            <a:off x="1251255" y="428143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igne de multiplication 24">
            <a:extLst>
              <a:ext uri="{FF2B5EF4-FFF2-40B4-BE49-F238E27FC236}">
                <a16:creationId xmlns:a16="http://schemas.microsoft.com/office/drawing/2014/main" id="{5B984B20-EDC5-191C-013E-84B074739C12}"/>
              </a:ext>
            </a:extLst>
          </p:cNvPr>
          <p:cNvSpPr/>
          <p:nvPr/>
        </p:nvSpPr>
        <p:spPr>
          <a:xfrm>
            <a:off x="1254793" y="4731555"/>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igne de multiplication 25">
            <a:extLst>
              <a:ext uri="{FF2B5EF4-FFF2-40B4-BE49-F238E27FC236}">
                <a16:creationId xmlns:a16="http://schemas.microsoft.com/office/drawing/2014/main" id="{5439A672-50BB-FB80-354E-785E73C15F6C}"/>
              </a:ext>
            </a:extLst>
          </p:cNvPr>
          <p:cNvSpPr/>
          <p:nvPr/>
        </p:nvSpPr>
        <p:spPr>
          <a:xfrm>
            <a:off x="7021183" y="106871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igne de multiplication 26">
            <a:extLst>
              <a:ext uri="{FF2B5EF4-FFF2-40B4-BE49-F238E27FC236}">
                <a16:creationId xmlns:a16="http://schemas.microsoft.com/office/drawing/2014/main" id="{E84B5F17-A1D8-1DD5-A27E-5109D379DFC9}"/>
              </a:ext>
            </a:extLst>
          </p:cNvPr>
          <p:cNvSpPr/>
          <p:nvPr/>
        </p:nvSpPr>
        <p:spPr>
          <a:xfrm>
            <a:off x="7014090" y="145504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igne de multiplication 27">
            <a:extLst>
              <a:ext uri="{FF2B5EF4-FFF2-40B4-BE49-F238E27FC236}">
                <a16:creationId xmlns:a16="http://schemas.microsoft.com/office/drawing/2014/main" id="{9F687AE4-A23B-FC32-0E32-1183BE0FF907}"/>
              </a:ext>
            </a:extLst>
          </p:cNvPr>
          <p:cNvSpPr/>
          <p:nvPr/>
        </p:nvSpPr>
        <p:spPr>
          <a:xfrm>
            <a:off x="7017628" y="423368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igne de multiplication 2">
            <a:extLst>
              <a:ext uri="{FF2B5EF4-FFF2-40B4-BE49-F238E27FC236}">
                <a16:creationId xmlns:a16="http://schemas.microsoft.com/office/drawing/2014/main" id="{AA0645F9-20F3-BB27-549E-916704148028}"/>
              </a:ext>
            </a:extLst>
          </p:cNvPr>
          <p:cNvSpPr/>
          <p:nvPr/>
        </p:nvSpPr>
        <p:spPr>
          <a:xfrm>
            <a:off x="7021183" y="369672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3B9D65-DC80-A03D-B986-35A0A2E4906C}"/>
              </a:ext>
            </a:extLst>
          </p:cNvPr>
          <p:cNvPicPr>
            <a:picLocks noChangeAspect="1"/>
          </p:cNvPicPr>
          <p:nvPr/>
        </p:nvPicPr>
        <p:blipFill>
          <a:blip r:embed="rId3"/>
          <a:stretch>
            <a:fillRect/>
          </a:stretch>
        </p:blipFill>
        <p:spPr>
          <a:xfrm>
            <a:off x="3576917" y="0"/>
            <a:ext cx="5038165" cy="6858000"/>
          </a:xfrm>
          <a:prstGeom prst="rect">
            <a:avLst/>
          </a:prstGeom>
        </p:spPr>
      </p:pic>
      <p:sp>
        <p:nvSpPr>
          <p:cNvPr id="21" name="Signe de multiplication 20">
            <a:extLst>
              <a:ext uri="{FF2B5EF4-FFF2-40B4-BE49-F238E27FC236}">
                <a16:creationId xmlns:a16="http://schemas.microsoft.com/office/drawing/2014/main" id="{A6A291AB-91BF-95BC-A34E-87AA9A88BCC5}"/>
              </a:ext>
            </a:extLst>
          </p:cNvPr>
          <p:cNvSpPr/>
          <p:nvPr/>
        </p:nvSpPr>
        <p:spPr>
          <a:xfrm>
            <a:off x="4106265" y="131699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C35F085C-8C37-C0E6-7FBF-6B3AA56011C4}"/>
              </a:ext>
            </a:extLst>
          </p:cNvPr>
          <p:cNvSpPr/>
          <p:nvPr/>
        </p:nvSpPr>
        <p:spPr>
          <a:xfrm>
            <a:off x="4106265" y="178482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igne de multiplication 19">
            <a:extLst>
              <a:ext uri="{FF2B5EF4-FFF2-40B4-BE49-F238E27FC236}">
                <a16:creationId xmlns:a16="http://schemas.microsoft.com/office/drawing/2014/main" id="{C2BB97D9-C95E-0555-03E1-D912E99FD120}"/>
              </a:ext>
            </a:extLst>
          </p:cNvPr>
          <p:cNvSpPr/>
          <p:nvPr/>
        </p:nvSpPr>
        <p:spPr>
          <a:xfrm>
            <a:off x="4104337" y="1136243"/>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D8AF005B-A54C-4DAF-FDE0-D8C5F57691A3}"/>
              </a:ext>
            </a:extLst>
          </p:cNvPr>
          <p:cNvSpPr/>
          <p:nvPr/>
        </p:nvSpPr>
        <p:spPr>
          <a:xfrm>
            <a:off x="4104337" y="195495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igne de multiplication 4">
            <a:extLst>
              <a:ext uri="{FF2B5EF4-FFF2-40B4-BE49-F238E27FC236}">
                <a16:creationId xmlns:a16="http://schemas.microsoft.com/office/drawing/2014/main" id="{8279AC04-5779-96DA-8F39-0F43E12AA22D}"/>
              </a:ext>
            </a:extLst>
          </p:cNvPr>
          <p:cNvSpPr/>
          <p:nvPr/>
        </p:nvSpPr>
        <p:spPr>
          <a:xfrm>
            <a:off x="4104337" y="387340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85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P spid="2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11A03-A31F-2758-93FF-0EAB9CDC40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321D549-F1D4-5297-B4D1-00D9BCF67DE9}"/>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F79C15CA-D631-73EA-D280-57034AF55F7E}"/>
              </a:ext>
            </a:extLst>
          </p:cNvPr>
          <p:cNvPicPr>
            <a:picLocks noChangeAspect="1"/>
          </p:cNvPicPr>
          <p:nvPr/>
        </p:nvPicPr>
        <p:blipFill>
          <a:blip r:embed="rId2"/>
          <a:stretch>
            <a:fillRect/>
          </a:stretch>
        </p:blipFill>
        <p:spPr>
          <a:xfrm>
            <a:off x="3668389" y="0"/>
            <a:ext cx="4855221" cy="6858000"/>
          </a:xfrm>
          <a:prstGeom prst="rect">
            <a:avLst/>
          </a:prstGeom>
        </p:spPr>
      </p:pic>
      <p:sp>
        <p:nvSpPr>
          <p:cNvPr id="7" name="Signe de multiplication 6">
            <a:extLst>
              <a:ext uri="{FF2B5EF4-FFF2-40B4-BE49-F238E27FC236}">
                <a16:creationId xmlns:a16="http://schemas.microsoft.com/office/drawing/2014/main" id="{1595C98C-E0F0-06FD-DCE3-F7E98F332E04}"/>
              </a:ext>
            </a:extLst>
          </p:cNvPr>
          <p:cNvSpPr/>
          <p:nvPr/>
        </p:nvSpPr>
        <p:spPr>
          <a:xfrm>
            <a:off x="4144315" y="129797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DCBDF71-1862-AFBA-153E-E9D775A78459}"/>
              </a:ext>
            </a:extLst>
          </p:cNvPr>
          <p:cNvSpPr txBox="1"/>
          <p:nvPr/>
        </p:nvSpPr>
        <p:spPr>
          <a:xfrm>
            <a:off x="4370832" y="1825625"/>
            <a:ext cx="3099816" cy="600164"/>
          </a:xfrm>
          <a:prstGeom prst="rect">
            <a:avLst/>
          </a:prstGeom>
          <a:noFill/>
        </p:spPr>
        <p:txBody>
          <a:bodyPr wrap="square" rtlCol="0">
            <a:spAutoFit/>
          </a:bodyPr>
          <a:lstStyle/>
          <a:p>
            <a:r>
              <a:rPr lang="fr-FR" sz="1100" dirty="0">
                <a:latin typeface="Century Gothic" panose="020B0502020202020204" pitchFamily="34" charset="0"/>
              </a:rPr>
              <a:t>Demande d’AESH par l’école</a:t>
            </a:r>
          </a:p>
          <a:p>
            <a:r>
              <a:rPr lang="fr-FR" sz="1100" dirty="0">
                <a:latin typeface="Century Gothic" panose="020B0502020202020204" pitchFamily="34" charset="0"/>
              </a:rPr>
              <a:t>Retard scolaire</a:t>
            </a:r>
          </a:p>
          <a:p>
            <a:r>
              <a:rPr lang="fr-FR" sz="1100" dirty="0">
                <a:latin typeface="Century Gothic" panose="020B0502020202020204" pitchFamily="34" charset="0"/>
              </a:rPr>
              <a:t>Aucune autonomie</a:t>
            </a:r>
          </a:p>
        </p:txBody>
      </p:sp>
    </p:spTree>
    <p:extLst>
      <p:ext uri="{BB962C8B-B14F-4D97-AF65-F5344CB8AC3E}">
        <p14:creationId xmlns:p14="http://schemas.microsoft.com/office/powerpoint/2010/main" val="29638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droite 11">
            <a:extLst>
              <a:ext uri="{FF2B5EF4-FFF2-40B4-BE49-F238E27FC236}">
                <a16:creationId xmlns:a16="http://schemas.microsoft.com/office/drawing/2014/main" id="{C303E280-4AA5-7D00-E0CB-E76609750F5C}"/>
              </a:ext>
            </a:extLst>
          </p:cNvPr>
          <p:cNvSpPr/>
          <p:nvPr/>
        </p:nvSpPr>
        <p:spPr>
          <a:xfrm>
            <a:off x="5787024" y="4353263"/>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7F001BB-5CE2-D3AB-9193-517F8E840094}"/>
              </a:ext>
            </a:extLst>
          </p:cNvPr>
          <p:cNvSpPr txBox="1"/>
          <p:nvPr/>
        </p:nvSpPr>
        <p:spPr>
          <a:xfrm>
            <a:off x="6413326" y="4264603"/>
            <a:ext cx="2342367" cy="646331"/>
          </a:xfrm>
          <a:prstGeom prst="rect">
            <a:avLst/>
          </a:prstGeom>
          <a:noFill/>
        </p:spPr>
        <p:txBody>
          <a:bodyPr wrap="square" rtlCol="0">
            <a:spAutoFit/>
          </a:bodyPr>
          <a:lstStyle/>
          <a:p>
            <a:r>
              <a:rPr lang="fr-FR" dirty="0">
                <a:latin typeface="Century Gothic" panose="020B0502020202020204" pitchFamily="34" charset="0"/>
              </a:rPr>
              <a:t>+ de 3 « non » dans plusieurs domaines</a:t>
            </a:r>
          </a:p>
        </p:txBody>
      </p:sp>
      <p:sp>
        <p:nvSpPr>
          <p:cNvPr id="14" name="Flèche : droite 13">
            <a:extLst>
              <a:ext uri="{FF2B5EF4-FFF2-40B4-BE49-F238E27FC236}">
                <a16:creationId xmlns:a16="http://schemas.microsoft.com/office/drawing/2014/main" id="{4104DE66-4134-6601-F2EB-FCAB1932A267}"/>
              </a:ext>
            </a:extLst>
          </p:cNvPr>
          <p:cNvSpPr/>
          <p:nvPr/>
        </p:nvSpPr>
        <p:spPr>
          <a:xfrm>
            <a:off x="8754826" y="3900957"/>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1744E7A-2559-D700-982F-3C815308EE74}"/>
              </a:ext>
            </a:extLst>
          </p:cNvPr>
          <p:cNvSpPr txBox="1"/>
          <p:nvPr/>
        </p:nvSpPr>
        <p:spPr>
          <a:xfrm>
            <a:off x="9381128" y="3649462"/>
            <a:ext cx="2342367" cy="923330"/>
          </a:xfrm>
          <a:prstGeom prst="rect">
            <a:avLst/>
          </a:prstGeom>
          <a:noFill/>
        </p:spPr>
        <p:txBody>
          <a:bodyPr wrap="square" rtlCol="0">
            <a:spAutoFit/>
          </a:bodyPr>
          <a:lstStyle/>
          <a:p>
            <a:r>
              <a:rPr lang="fr-FR" dirty="0">
                <a:latin typeface="Century Gothic" panose="020B0502020202020204" pitchFamily="34" charset="0"/>
              </a:rPr>
              <a:t>Orientation possible vers la PCO</a:t>
            </a:r>
          </a:p>
        </p:txBody>
      </p:sp>
      <p:sp>
        <p:nvSpPr>
          <p:cNvPr id="16" name="Flèche : droite 15">
            <a:extLst>
              <a:ext uri="{FF2B5EF4-FFF2-40B4-BE49-F238E27FC236}">
                <a16:creationId xmlns:a16="http://schemas.microsoft.com/office/drawing/2014/main" id="{ABE17051-9469-0DA1-B5F2-5FAB6E9C1E38}"/>
              </a:ext>
            </a:extLst>
          </p:cNvPr>
          <p:cNvSpPr/>
          <p:nvPr/>
        </p:nvSpPr>
        <p:spPr>
          <a:xfrm>
            <a:off x="8754826" y="4888356"/>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E1EBDEF6-64B5-E874-8704-FA2639C5A49D}"/>
              </a:ext>
            </a:extLst>
          </p:cNvPr>
          <p:cNvSpPr txBox="1"/>
          <p:nvPr/>
        </p:nvSpPr>
        <p:spPr>
          <a:xfrm>
            <a:off x="9381128" y="4771804"/>
            <a:ext cx="2342367" cy="646331"/>
          </a:xfrm>
          <a:prstGeom prst="rect">
            <a:avLst/>
          </a:prstGeom>
          <a:noFill/>
        </p:spPr>
        <p:txBody>
          <a:bodyPr wrap="square" rtlCol="0">
            <a:spAutoFit/>
          </a:bodyPr>
          <a:lstStyle/>
          <a:p>
            <a:r>
              <a:rPr lang="fr-FR" dirty="0">
                <a:latin typeface="Century Gothic" panose="020B0502020202020204" pitchFamily="34" charset="0"/>
              </a:rPr>
              <a:t>Autre orientation possible ?</a:t>
            </a:r>
          </a:p>
        </p:txBody>
      </p:sp>
      <p:pic>
        <p:nvPicPr>
          <p:cNvPr id="20" name="Image 19">
            <a:extLst>
              <a:ext uri="{FF2B5EF4-FFF2-40B4-BE49-F238E27FC236}">
                <a16:creationId xmlns:a16="http://schemas.microsoft.com/office/drawing/2014/main" id="{49C8A5EB-7F2E-7B8C-46F0-486BDBFED947}"/>
              </a:ext>
            </a:extLst>
          </p:cNvPr>
          <p:cNvPicPr>
            <a:picLocks noChangeAspect="1"/>
          </p:cNvPicPr>
          <p:nvPr/>
        </p:nvPicPr>
        <p:blipFill>
          <a:blip r:embed="rId3"/>
          <a:stretch>
            <a:fillRect/>
          </a:stretch>
        </p:blipFill>
        <p:spPr>
          <a:xfrm>
            <a:off x="391162" y="-4572"/>
            <a:ext cx="4839419" cy="6858000"/>
          </a:xfrm>
          <a:prstGeom prst="rect">
            <a:avLst/>
          </a:prstGeom>
        </p:spPr>
      </p:pic>
      <p:sp>
        <p:nvSpPr>
          <p:cNvPr id="21" name="Signe de multiplication 20">
            <a:extLst>
              <a:ext uri="{FF2B5EF4-FFF2-40B4-BE49-F238E27FC236}">
                <a16:creationId xmlns:a16="http://schemas.microsoft.com/office/drawing/2014/main" id="{E735E761-C80E-1E2F-E0F8-F21BCBC23ED1}"/>
              </a:ext>
            </a:extLst>
          </p:cNvPr>
          <p:cNvSpPr/>
          <p:nvPr/>
        </p:nvSpPr>
        <p:spPr>
          <a:xfrm>
            <a:off x="4200034" y="197621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75F36C38-EB13-C554-4C22-0362329DD5E8}"/>
              </a:ext>
            </a:extLst>
          </p:cNvPr>
          <p:cNvSpPr/>
          <p:nvPr/>
        </p:nvSpPr>
        <p:spPr>
          <a:xfrm>
            <a:off x="4214205" y="3064284"/>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Signe de multiplication 22">
            <a:extLst>
              <a:ext uri="{FF2B5EF4-FFF2-40B4-BE49-F238E27FC236}">
                <a16:creationId xmlns:a16="http://schemas.microsoft.com/office/drawing/2014/main" id="{A290C6AA-2A65-727D-2FFA-638ED911FFA7}"/>
              </a:ext>
            </a:extLst>
          </p:cNvPr>
          <p:cNvSpPr/>
          <p:nvPr/>
        </p:nvSpPr>
        <p:spPr>
          <a:xfrm>
            <a:off x="4217743" y="322732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C733D983-5239-9226-823D-5EAE998C4F0D}"/>
              </a:ext>
            </a:extLst>
          </p:cNvPr>
          <p:cNvSpPr/>
          <p:nvPr/>
        </p:nvSpPr>
        <p:spPr>
          <a:xfrm>
            <a:off x="4210662" y="341160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igne de multiplication 24">
            <a:extLst>
              <a:ext uri="{FF2B5EF4-FFF2-40B4-BE49-F238E27FC236}">
                <a16:creationId xmlns:a16="http://schemas.microsoft.com/office/drawing/2014/main" id="{EB9B02BE-7412-2E0F-AE12-5B7366B1427B}"/>
              </a:ext>
            </a:extLst>
          </p:cNvPr>
          <p:cNvSpPr/>
          <p:nvPr/>
        </p:nvSpPr>
        <p:spPr>
          <a:xfrm>
            <a:off x="4224837" y="490371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igne de multiplication 25">
            <a:extLst>
              <a:ext uri="{FF2B5EF4-FFF2-40B4-BE49-F238E27FC236}">
                <a16:creationId xmlns:a16="http://schemas.microsoft.com/office/drawing/2014/main" id="{5411AF74-0B13-26EA-9AD9-9DB3361E3A40}"/>
              </a:ext>
            </a:extLst>
          </p:cNvPr>
          <p:cNvSpPr/>
          <p:nvPr/>
        </p:nvSpPr>
        <p:spPr>
          <a:xfrm>
            <a:off x="4207115" y="507738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igne de multiplication 26">
            <a:extLst>
              <a:ext uri="{FF2B5EF4-FFF2-40B4-BE49-F238E27FC236}">
                <a16:creationId xmlns:a16="http://schemas.microsoft.com/office/drawing/2014/main" id="{147CCAD9-6E55-02FB-7952-79C168BEEA81}"/>
              </a:ext>
            </a:extLst>
          </p:cNvPr>
          <p:cNvSpPr/>
          <p:nvPr/>
        </p:nvSpPr>
        <p:spPr>
          <a:xfrm>
            <a:off x="4200032" y="599532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EDFF21E0-F5F3-CF0E-B75F-70CAB3212B44}"/>
              </a:ext>
            </a:extLst>
          </p:cNvPr>
          <p:cNvPicPr>
            <a:picLocks noChangeAspect="1"/>
          </p:cNvPicPr>
          <p:nvPr/>
        </p:nvPicPr>
        <p:blipFill rotWithShape="1">
          <a:blip r:embed="rId4"/>
          <a:srcRect b="57344"/>
          <a:stretch/>
        </p:blipFill>
        <p:spPr>
          <a:xfrm>
            <a:off x="6096000" y="0"/>
            <a:ext cx="4825680" cy="2925352"/>
          </a:xfrm>
          <a:prstGeom prst="rect">
            <a:avLst/>
          </a:prstGeom>
        </p:spPr>
      </p:pic>
    </p:spTree>
    <p:extLst>
      <p:ext uri="{BB962C8B-B14F-4D97-AF65-F5344CB8AC3E}">
        <p14:creationId xmlns:p14="http://schemas.microsoft.com/office/powerpoint/2010/main" val="38093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F67AD-1553-17D5-FD16-0BA9162D8492}"/>
              </a:ext>
            </a:extLst>
          </p:cNvPr>
          <p:cNvSpPr>
            <a:spLocks noGrp="1"/>
          </p:cNvSpPr>
          <p:nvPr>
            <p:ph type="title"/>
          </p:nvPr>
        </p:nvSpPr>
        <p:spPr>
          <a:xfrm>
            <a:off x="838200" y="365126"/>
            <a:ext cx="10515600" cy="975160"/>
          </a:xfrm>
        </p:spPr>
        <p:txBody>
          <a:bodyPr>
            <a:normAutofit/>
          </a:bodyPr>
          <a:lstStyle/>
          <a:p>
            <a:r>
              <a:rPr lang="fr-FR" dirty="0">
                <a:solidFill>
                  <a:srgbClr val="EB6608"/>
                </a:solidFill>
              </a:rPr>
              <a:t>Mohamed</a:t>
            </a:r>
            <a:r>
              <a:rPr lang="fr-FR" dirty="0">
                <a:latin typeface="Century Gothic" panose="020B0502020202020204" pitchFamily="34" charset="0"/>
              </a:rPr>
              <a:t> </a:t>
            </a:r>
            <a:r>
              <a:rPr lang="fr-FR" dirty="0" err="1">
                <a:solidFill>
                  <a:srgbClr val="EB6608"/>
                </a:solidFill>
              </a:rPr>
              <a:t>Adénane</a:t>
            </a:r>
            <a:r>
              <a:rPr lang="fr-FR" dirty="0">
                <a:solidFill>
                  <a:srgbClr val="EB6608"/>
                </a:solidFill>
              </a:rPr>
              <a:t>, 5 ans 5 mois</a:t>
            </a:r>
          </a:p>
        </p:txBody>
      </p:sp>
      <p:sp>
        <p:nvSpPr>
          <p:cNvPr id="3" name="Espace réservé du contenu 2">
            <a:extLst>
              <a:ext uri="{FF2B5EF4-FFF2-40B4-BE49-F238E27FC236}">
                <a16:creationId xmlns:a16="http://schemas.microsoft.com/office/drawing/2014/main" id="{5E10D8B4-08AC-DA68-EE36-9FB48ABDA2EA}"/>
              </a:ext>
            </a:extLst>
          </p:cNvPr>
          <p:cNvSpPr>
            <a:spLocks noGrp="1"/>
          </p:cNvSpPr>
          <p:nvPr>
            <p:ph idx="1"/>
          </p:nvPr>
        </p:nvSpPr>
        <p:spPr>
          <a:xfrm>
            <a:off x="838200" y="2404997"/>
            <a:ext cx="10515600" cy="3771966"/>
          </a:xfrm>
        </p:spPr>
        <p:txBody>
          <a:bodyPr>
            <a:normAutofit/>
          </a:bodyPr>
          <a:lstStyle/>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Les parents consultent le médecin pédiatre pour des difficultés à l’école et à la maison.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Des difficultés </a:t>
            </a:r>
            <a:r>
              <a:rPr lang="fr-FR" sz="2000" dirty="0">
                <a:latin typeface="Century Gothic" panose="020B0502020202020204" pitchFamily="34" charset="0"/>
                <a:ea typeface="Calibri" panose="020F0502020204030204" pitchFamily="34" charset="0"/>
                <a:cs typeface="Times New Roman" panose="02020603050405020304" pitchFamily="18" charset="0"/>
              </a:rPr>
              <a:t>scolaires sont rencontrées : l’</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AESH est demandé par école.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Les parents rapportent une bonne compréhension mais de la lenteur. </a:t>
            </a:r>
            <a:r>
              <a:rPr lang="fr-FR" sz="2000" dirty="0">
                <a:latin typeface="Century Gothic" panose="020B0502020202020204" pitchFamily="34" charset="0"/>
                <a:ea typeface="Calibri" panose="020F0502020204030204" pitchFamily="34" charset="0"/>
                <a:cs typeface="Times New Roman" panose="02020603050405020304" pitchFamily="18" charset="0"/>
              </a:rPr>
              <a:t>Ce qui inquiète surtout les parents c’est le fait que ce soit un </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enfant « nerveux » avec des crises, qui mange très peu et peu diversifié. </a:t>
            </a:r>
          </a:p>
          <a:p>
            <a:pPr marL="0" indent="0">
              <a:buNone/>
            </a:pPr>
            <a:endParaRPr lang="fr-FR" dirty="0"/>
          </a:p>
        </p:txBody>
      </p:sp>
      <p:sp>
        <p:nvSpPr>
          <p:cNvPr id="4" name="ZoneTexte 3">
            <a:extLst>
              <a:ext uri="{FF2B5EF4-FFF2-40B4-BE49-F238E27FC236}">
                <a16:creationId xmlns:a16="http://schemas.microsoft.com/office/drawing/2014/main" id="{7ADD76BB-9F02-6661-4D13-2BCAFC294416}"/>
              </a:ext>
            </a:extLst>
          </p:cNvPr>
          <p:cNvSpPr txBox="1"/>
          <p:nvPr/>
        </p:nvSpPr>
        <p:spPr>
          <a:xfrm>
            <a:off x="9794309" y="1155620"/>
            <a:ext cx="3118981" cy="369332"/>
          </a:xfrm>
          <a:prstGeom prst="rect">
            <a:avLst/>
          </a:prstGeom>
          <a:noFill/>
        </p:spPr>
        <p:txBody>
          <a:bodyPr wrap="square" rtlCol="0">
            <a:spAutoFit/>
          </a:bodyPr>
          <a:lstStyle/>
          <a:p>
            <a:r>
              <a:rPr lang="fr-FR" sz="1800" dirty="0">
                <a:latin typeface="Century Gothic" panose="020B0502020202020204" pitchFamily="34" charset="0"/>
              </a:rPr>
              <a:t>Novembre 2020</a:t>
            </a:r>
            <a:endParaRPr lang="fr-FR" dirty="0"/>
          </a:p>
        </p:txBody>
      </p:sp>
    </p:spTree>
    <p:extLst>
      <p:ext uri="{BB962C8B-B14F-4D97-AF65-F5344CB8AC3E}">
        <p14:creationId xmlns:p14="http://schemas.microsoft.com/office/powerpoint/2010/main" val="29676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C92F02-4F69-0355-C047-F13B80995E3C}"/>
              </a:ext>
            </a:extLst>
          </p:cNvPr>
          <p:cNvPicPr>
            <a:picLocks noChangeAspect="1"/>
          </p:cNvPicPr>
          <p:nvPr/>
        </p:nvPicPr>
        <p:blipFill>
          <a:blip r:embed="rId3"/>
          <a:stretch>
            <a:fillRect/>
          </a:stretch>
        </p:blipFill>
        <p:spPr>
          <a:xfrm>
            <a:off x="963494" y="15942"/>
            <a:ext cx="4820541" cy="6842058"/>
          </a:xfrm>
          <a:prstGeom prst="rect">
            <a:avLst/>
          </a:prstGeom>
        </p:spPr>
      </p:pic>
      <p:pic>
        <p:nvPicPr>
          <p:cNvPr id="9" name="Image 8">
            <a:extLst>
              <a:ext uri="{FF2B5EF4-FFF2-40B4-BE49-F238E27FC236}">
                <a16:creationId xmlns:a16="http://schemas.microsoft.com/office/drawing/2014/main" id="{A533601D-39FF-14B9-AEAE-9152B3945DB5}"/>
              </a:ext>
            </a:extLst>
          </p:cNvPr>
          <p:cNvPicPr>
            <a:picLocks noChangeAspect="1"/>
          </p:cNvPicPr>
          <p:nvPr/>
        </p:nvPicPr>
        <p:blipFill>
          <a:blip r:embed="rId4"/>
          <a:stretch>
            <a:fillRect/>
          </a:stretch>
        </p:blipFill>
        <p:spPr>
          <a:xfrm>
            <a:off x="6517862" y="0"/>
            <a:ext cx="4866409" cy="6858000"/>
          </a:xfrm>
          <a:prstGeom prst="rect">
            <a:avLst/>
          </a:prstGeom>
        </p:spPr>
      </p:pic>
      <p:sp>
        <p:nvSpPr>
          <p:cNvPr id="11" name="ZoneTexte 10">
            <a:extLst>
              <a:ext uri="{FF2B5EF4-FFF2-40B4-BE49-F238E27FC236}">
                <a16:creationId xmlns:a16="http://schemas.microsoft.com/office/drawing/2014/main" id="{3332E4F3-5369-D807-5108-21F88D13718A}"/>
              </a:ext>
            </a:extLst>
          </p:cNvPr>
          <p:cNvSpPr txBox="1"/>
          <p:nvPr/>
        </p:nvSpPr>
        <p:spPr>
          <a:xfrm>
            <a:off x="7070651" y="2916936"/>
            <a:ext cx="3923413" cy="769441"/>
          </a:xfrm>
          <a:prstGeom prst="rect">
            <a:avLst/>
          </a:prstGeom>
          <a:noFill/>
        </p:spPr>
        <p:txBody>
          <a:bodyPr wrap="square" rtlCol="0">
            <a:spAutoFit/>
          </a:bodyPr>
          <a:lstStyle/>
          <a:p>
            <a:r>
              <a:rPr lang="fr-FR" sz="1100" dirty="0">
                <a:latin typeface="Century Gothic" panose="020B0502020202020204" pitchFamily="34" charset="0"/>
              </a:rPr>
              <a:t>Une sœur en ULIS + SESSAD</a:t>
            </a:r>
          </a:p>
          <a:p>
            <a:r>
              <a:rPr lang="fr-FR" sz="1100" dirty="0">
                <a:latin typeface="Century Gothic" panose="020B0502020202020204" pitchFamily="34" charset="0"/>
              </a:rPr>
              <a:t>Ictère néonatal sévère</a:t>
            </a:r>
          </a:p>
          <a:p>
            <a:r>
              <a:rPr lang="fr-FR" sz="1100" dirty="0">
                <a:latin typeface="Century Gothic" panose="020B0502020202020204" pitchFamily="34" charset="0"/>
              </a:rPr>
              <a:t>Anomalies sommeil et alimentation</a:t>
            </a:r>
          </a:p>
          <a:p>
            <a:r>
              <a:rPr lang="fr-FR" sz="1100" dirty="0">
                <a:latin typeface="Century Gothic" panose="020B0502020202020204" pitchFamily="34" charset="0"/>
              </a:rPr>
              <a:t>Retard dans les acquisitions neurodéveloppementales</a:t>
            </a:r>
          </a:p>
        </p:txBody>
      </p:sp>
    </p:spTree>
    <p:extLst>
      <p:ext uri="{BB962C8B-B14F-4D97-AF65-F5344CB8AC3E}">
        <p14:creationId xmlns:p14="http://schemas.microsoft.com/office/powerpoint/2010/main" val="279263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5B704A5-C5BE-D95D-09C1-18E56FB1D441}"/>
              </a:ext>
            </a:extLst>
          </p:cNvPr>
          <p:cNvPicPr>
            <a:picLocks noChangeAspect="1"/>
          </p:cNvPicPr>
          <p:nvPr/>
        </p:nvPicPr>
        <p:blipFill>
          <a:blip r:embed="rId3"/>
          <a:stretch>
            <a:fillRect/>
          </a:stretch>
        </p:blipFill>
        <p:spPr>
          <a:xfrm>
            <a:off x="1413450" y="0"/>
            <a:ext cx="4820541" cy="6858000"/>
          </a:xfrm>
          <a:prstGeom prst="rect">
            <a:avLst/>
          </a:prstGeom>
        </p:spPr>
      </p:pic>
      <p:pic>
        <p:nvPicPr>
          <p:cNvPr id="3" name="Image 2">
            <a:extLst>
              <a:ext uri="{FF2B5EF4-FFF2-40B4-BE49-F238E27FC236}">
                <a16:creationId xmlns:a16="http://schemas.microsoft.com/office/drawing/2014/main" id="{17389D78-028C-29FC-6860-BE7C08C2AEA4}"/>
              </a:ext>
            </a:extLst>
          </p:cNvPr>
          <p:cNvPicPr>
            <a:picLocks noChangeAspect="1"/>
          </p:cNvPicPr>
          <p:nvPr/>
        </p:nvPicPr>
        <p:blipFill>
          <a:blip r:embed="rId4"/>
          <a:stretch>
            <a:fillRect/>
          </a:stretch>
        </p:blipFill>
        <p:spPr>
          <a:xfrm>
            <a:off x="6235860" y="0"/>
            <a:ext cx="4836877" cy="6858000"/>
          </a:xfrm>
          <a:prstGeom prst="rect">
            <a:avLst/>
          </a:prstGeom>
        </p:spPr>
      </p:pic>
      <p:sp>
        <p:nvSpPr>
          <p:cNvPr id="5" name="Signe de multiplication 4">
            <a:extLst>
              <a:ext uri="{FF2B5EF4-FFF2-40B4-BE49-F238E27FC236}">
                <a16:creationId xmlns:a16="http://schemas.microsoft.com/office/drawing/2014/main" id="{F86A49D2-0418-FC1E-7B01-E3140A981389}"/>
              </a:ext>
            </a:extLst>
          </p:cNvPr>
          <p:cNvSpPr/>
          <p:nvPr/>
        </p:nvSpPr>
        <p:spPr>
          <a:xfrm>
            <a:off x="8454644" y="448944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igne de multiplication 5">
            <a:extLst>
              <a:ext uri="{FF2B5EF4-FFF2-40B4-BE49-F238E27FC236}">
                <a16:creationId xmlns:a16="http://schemas.microsoft.com/office/drawing/2014/main" id="{F3CDEAFF-C96B-B7F7-B073-67E62D4E102E}"/>
              </a:ext>
            </a:extLst>
          </p:cNvPr>
          <p:cNvSpPr/>
          <p:nvPr/>
        </p:nvSpPr>
        <p:spPr>
          <a:xfrm>
            <a:off x="6793050" y="428948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igne de multiplication 6">
            <a:extLst>
              <a:ext uri="{FF2B5EF4-FFF2-40B4-BE49-F238E27FC236}">
                <a16:creationId xmlns:a16="http://schemas.microsoft.com/office/drawing/2014/main" id="{7D1829AF-9AAE-B8FB-E15D-04B76C751AF4}"/>
              </a:ext>
            </a:extLst>
          </p:cNvPr>
          <p:cNvSpPr/>
          <p:nvPr/>
        </p:nvSpPr>
        <p:spPr>
          <a:xfrm>
            <a:off x="6793049" y="4448974"/>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igne de multiplication 10">
            <a:extLst>
              <a:ext uri="{FF2B5EF4-FFF2-40B4-BE49-F238E27FC236}">
                <a16:creationId xmlns:a16="http://schemas.microsoft.com/office/drawing/2014/main" id="{6FF751A4-EA6F-A719-E0B2-C36A6D09A3B6}"/>
              </a:ext>
            </a:extLst>
          </p:cNvPr>
          <p:cNvSpPr/>
          <p:nvPr/>
        </p:nvSpPr>
        <p:spPr>
          <a:xfrm>
            <a:off x="8458185" y="474817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48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FF793CE-ECF6-3998-CBBA-B19F75AA8F7E}"/>
              </a:ext>
            </a:extLst>
          </p:cNvPr>
          <p:cNvPicPr>
            <a:picLocks noChangeAspect="1"/>
          </p:cNvPicPr>
          <p:nvPr/>
        </p:nvPicPr>
        <p:blipFill>
          <a:blip r:embed="rId2"/>
          <a:stretch>
            <a:fillRect/>
          </a:stretch>
        </p:blipFill>
        <p:spPr>
          <a:xfrm>
            <a:off x="132691" y="0"/>
            <a:ext cx="4813005" cy="6848613"/>
          </a:xfrm>
          <a:prstGeom prst="rect">
            <a:avLst/>
          </a:prstGeom>
        </p:spPr>
      </p:pic>
      <p:pic>
        <p:nvPicPr>
          <p:cNvPr id="16" name="Image 15">
            <a:extLst>
              <a:ext uri="{FF2B5EF4-FFF2-40B4-BE49-F238E27FC236}">
                <a16:creationId xmlns:a16="http://schemas.microsoft.com/office/drawing/2014/main" id="{0FF31E1B-B664-9EE6-674C-6272E5B01E0B}"/>
              </a:ext>
            </a:extLst>
          </p:cNvPr>
          <p:cNvPicPr>
            <a:picLocks noChangeAspect="1"/>
          </p:cNvPicPr>
          <p:nvPr/>
        </p:nvPicPr>
        <p:blipFill>
          <a:blip r:embed="rId3"/>
          <a:stretch>
            <a:fillRect/>
          </a:stretch>
        </p:blipFill>
        <p:spPr>
          <a:xfrm>
            <a:off x="4945696" y="9387"/>
            <a:ext cx="4813005" cy="6848612"/>
          </a:xfrm>
          <a:prstGeom prst="rect">
            <a:avLst/>
          </a:prstGeom>
        </p:spPr>
      </p:pic>
      <p:pic>
        <p:nvPicPr>
          <p:cNvPr id="7" name="Graphique 6" descr="Avertissement contour">
            <a:extLst>
              <a:ext uri="{FF2B5EF4-FFF2-40B4-BE49-F238E27FC236}">
                <a16:creationId xmlns:a16="http://schemas.microsoft.com/office/drawing/2014/main" id="{10A9C9CE-ACBE-CA12-7BB8-BE37B8D0FF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8018" y="1258891"/>
            <a:ext cx="914400" cy="914400"/>
          </a:xfrm>
          <a:prstGeom prst="rect">
            <a:avLst/>
          </a:prstGeom>
        </p:spPr>
      </p:pic>
      <p:sp>
        <p:nvSpPr>
          <p:cNvPr id="2" name="Titre 1">
            <a:extLst>
              <a:ext uri="{FF2B5EF4-FFF2-40B4-BE49-F238E27FC236}">
                <a16:creationId xmlns:a16="http://schemas.microsoft.com/office/drawing/2014/main" id="{F1EE0F28-6329-088F-D71B-776D90088618}"/>
              </a:ext>
            </a:extLst>
          </p:cNvPr>
          <p:cNvSpPr>
            <a:spLocks noGrp="1"/>
          </p:cNvSpPr>
          <p:nvPr>
            <p:ph type="title"/>
          </p:nvPr>
        </p:nvSpPr>
        <p:spPr>
          <a:xfrm rot="20153253">
            <a:off x="9402450" y="2333162"/>
            <a:ext cx="3629821" cy="1325563"/>
          </a:xfrm>
        </p:spPr>
        <p:txBody>
          <a:bodyPr>
            <a:noAutofit/>
          </a:bodyPr>
          <a:lstStyle/>
          <a:p>
            <a:r>
              <a:rPr lang="fr-FR" sz="2400" dirty="0">
                <a:latin typeface="Century Gothic" panose="020B0502020202020204" pitchFamily="34" charset="0"/>
              </a:rPr>
              <a:t>Ne pas oublier de</a:t>
            </a:r>
            <a:br>
              <a:rPr lang="fr-FR" sz="2400" dirty="0">
                <a:latin typeface="Century Gothic" panose="020B0502020202020204" pitchFamily="34" charset="0"/>
              </a:rPr>
            </a:br>
            <a:r>
              <a:rPr lang="fr-FR" sz="2400" dirty="0">
                <a:latin typeface="Century Gothic" panose="020B0502020202020204" pitchFamily="34" charset="0"/>
              </a:rPr>
              <a:t>remplir et signer…</a:t>
            </a:r>
          </a:p>
        </p:txBody>
      </p:sp>
    </p:spTree>
    <p:extLst>
      <p:ext uri="{BB962C8B-B14F-4D97-AF65-F5344CB8AC3E}">
        <p14:creationId xmlns:p14="http://schemas.microsoft.com/office/powerpoint/2010/main" val="414034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655556-8DFE-EDF6-8029-6D72110FF1EF}"/>
              </a:ext>
            </a:extLst>
          </p:cNvPr>
          <p:cNvSpPr>
            <a:spLocks noGrp="1"/>
          </p:cNvSpPr>
          <p:nvPr>
            <p:ph idx="1"/>
          </p:nvPr>
        </p:nvSpPr>
        <p:spPr>
          <a:xfrm>
            <a:off x="501041" y="1860698"/>
            <a:ext cx="11210795" cy="4316265"/>
          </a:xfrm>
        </p:spPr>
        <p:txBody>
          <a:bodyPr>
            <a:normAutofit/>
          </a:bodyPr>
          <a:lstStyle/>
          <a:p>
            <a:pPr algn="just"/>
            <a:r>
              <a:rPr lang="fr-FR" sz="2400" dirty="0">
                <a:latin typeface="Century Gothic" panose="020B0502020202020204" pitchFamily="34" charset="0"/>
              </a:rPr>
              <a:t>Le médecin confirme à la famille que l’enfant pourrait relever de la PCO pour faire les bilans complémentaires ou de professionnels en libéral (libre choix). </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Il devra donner la plaquette explicative de la PCO.</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Le médecin envoie le dossier complet à la PCO si la famille est d’accord.</a:t>
            </a:r>
          </a:p>
        </p:txBody>
      </p:sp>
    </p:spTree>
    <p:extLst>
      <p:ext uri="{BB962C8B-B14F-4D97-AF65-F5344CB8AC3E}">
        <p14:creationId xmlns:p14="http://schemas.microsoft.com/office/powerpoint/2010/main" val="266329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91786-431B-D07B-3987-E8F7BF1C55B9}"/>
              </a:ext>
            </a:extLst>
          </p:cNvPr>
          <p:cNvSpPr>
            <a:spLocks noGrp="1"/>
          </p:cNvSpPr>
          <p:nvPr>
            <p:ph type="title"/>
          </p:nvPr>
        </p:nvSpPr>
        <p:spPr/>
        <p:txBody>
          <a:bodyPr/>
          <a:lstStyle/>
          <a:p>
            <a:r>
              <a:rPr lang="fr-FR" dirty="0">
                <a:solidFill>
                  <a:srgbClr val="EB6608"/>
                </a:solidFill>
                <a:latin typeface="Century Gothic" panose="020B0502020202020204" pitchFamily="34" charset="0"/>
              </a:rPr>
              <a:t>Proposition de consultation de suivi</a:t>
            </a:r>
          </a:p>
        </p:txBody>
      </p:sp>
      <p:sp>
        <p:nvSpPr>
          <p:cNvPr id="3" name="Espace réservé du contenu 2">
            <a:extLst>
              <a:ext uri="{FF2B5EF4-FFF2-40B4-BE49-F238E27FC236}">
                <a16:creationId xmlns:a16="http://schemas.microsoft.com/office/drawing/2014/main" id="{11E2401B-BE81-8EC3-FBC4-8C6A3C22FF73}"/>
              </a:ext>
            </a:extLst>
          </p:cNvPr>
          <p:cNvSpPr>
            <a:spLocks noGrp="1"/>
          </p:cNvSpPr>
          <p:nvPr>
            <p:ph idx="1"/>
          </p:nvPr>
        </p:nvSpPr>
        <p:spPr>
          <a:xfrm>
            <a:off x="838200" y="2317315"/>
            <a:ext cx="10515600" cy="3859648"/>
          </a:xfrm>
        </p:spPr>
        <p:txBody>
          <a:bodyPr/>
          <a:lstStyle/>
          <a:p>
            <a:pPr marL="0" indent="0" algn="just">
              <a:buNone/>
            </a:pPr>
            <a:r>
              <a:rPr lang="fr-FR" dirty="0">
                <a:latin typeface="Century Gothic" panose="020B0502020202020204" pitchFamily="34" charset="0"/>
              </a:rPr>
              <a:t>Proposer aux parents de reprendre RDV quand les bilans seront effectués pour faire une synthèse et discuter des PEC.</a:t>
            </a:r>
          </a:p>
        </p:txBody>
      </p:sp>
    </p:spTree>
    <p:extLst>
      <p:ext uri="{BB962C8B-B14F-4D97-AF65-F5344CB8AC3E}">
        <p14:creationId xmlns:p14="http://schemas.microsoft.com/office/powerpoint/2010/main" val="130338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6EAFF-C721-06FC-63E6-FA31F1109BB3}"/>
              </a:ext>
            </a:extLst>
          </p:cNvPr>
          <p:cNvSpPr>
            <a:spLocks noGrp="1"/>
          </p:cNvSpPr>
          <p:nvPr>
            <p:ph type="title"/>
          </p:nvPr>
        </p:nvSpPr>
        <p:spPr>
          <a:xfrm>
            <a:off x="3769290" y="2482023"/>
            <a:ext cx="10515600" cy="1325563"/>
          </a:xfrm>
        </p:spPr>
        <p:txBody>
          <a:bodyPr/>
          <a:lstStyle/>
          <a:p>
            <a:r>
              <a:rPr lang="fr-FR" dirty="0">
                <a:solidFill>
                  <a:srgbClr val="EB6608"/>
                </a:solidFill>
              </a:rPr>
              <a:t>Chemin clinique 1</a:t>
            </a:r>
            <a:endParaRPr lang="fr-FR" dirty="0"/>
          </a:p>
        </p:txBody>
      </p:sp>
      <p:sp>
        <p:nvSpPr>
          <p:cNvPr id="3" name="Espace réservé du contenu 2">
            <a:extLst>
              <a:ext uri="{FF2B5EF4-FFF2-40B4-BE49-F238E27FC236}">
                <a16:creationId xmlns:a16="http://schemas.microsoft.com/office/drawing/2014/main" id="{8C00C970-D5A4-3430-50EC-D3BEA581B6A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08621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2D938-F71C-7C87-629F-BC8890846450}"/>
              </a:ext>
            </a:extLst>
          </p:cNvPr>
          <p:cNvSpPr>
            <a:spLocks noGrp="1"/>
          </p:cNvSpPr>
          <p:nvPr>
            <p:ph type="title"/>
          </p:nvPr>
        </p:nvSpPr>
        <p:spPr/>
        <p:txBody>
          <a:bodyPr/>
          <a:lstStyle/>
          <a:p>
            <a:r>
              <a:rPr lang="fr-FR" dirty="0">
                <a:solidFill>
                  <a:srgbClr val="EB6608"/>
                </a:solidFill>
                <a:latin typeface="Century Gothic" panose="020B0502020202020204" pitchFamily="34" charset="0"/>
              </a:rPr>
              <a:t>Définition</a:t>
            </a:r>
          </a:p>
        </p:txBody>
      </p:sp>
      <p:sp>
        <p:nvSpPr>
          <p:cNvPr id="3" name="Espace réservé du contenu 2">
            <a:extLst>
              <a:ext uri="{FF2B5EF4-FFF2-40B4-BE49-F238E27FC236}">
                <a16:creationId xmlns:a16="http://schemas.microsoft.com/office/drawing/2014/main" id="{E636C427-5CB0-0D5C-71CD-85DA0E2B8CE6}"/>
              </a:ext>
            </a:extLst>
          </p:cNvPr>
          <p:cNvSpPr>
            <a:spLocks noGrp="1"/>
          </p:cNvSpPr>
          <p:nvPr>
            <p:ph idx="1"/>
          </p:nvPr>
        </p:nvSpPr>
        <p:spPr/>
        <p:txBody>
          <a:bodyPr>
            <a:normAutofit fontScale="92500"/>
          </a:bodyPr>
          <a:lstStyle/>
          <a:p>
            <a:r>
              <a:rPr lang="fr-FR" dirty="0">
                <a:latin typeface="Century Gothic" panose="020B0502020202020204" pitchFamily="34" charset="0"/>
              </a:rPr>
              <a:t>Pour une pathologie donnée, tous les éléments du processus de prise en charge constituant le parcours du patient.</a:t>
            </a:r>
          </a:p>
          <a:p>
            <a:endParaRPr lang="fr-FR" dirty="0">
              <a:latin typeface="Century Gothic" panose="020B0502020202020204" pitchFamily="34" charset="0"/>
            </a:endParaRPr>
          </a:p>
          <a:p>
            <a:r>
              <a:rPr lang="fr-FR" dirty="0">
                <a:latin typeface="Century Gothic" panose="020B0502020202020204" pitchFamily="34" charset="0"/>
              </a:rPr>
              <a:t>Document à intégrer au dossier du patient.</a:t>
            </a:r>
          </a:p>
          <a:p>
            <a:endParaRPr lang="fr-FR" dirty="0">
              <a:latin typeface="Century Gothic" panose="020B0502020202020204" pitchFamily="34" charset="0"/>
            </a:endParaRPr>
          </a:p>
          <a:p>
            <a:r>
              <a:rPr lang="fr-FR" dirty="0">
                <a:latin typeface="Century Gothic" panose="020B0502020202020204" pitchFamily="34" charset="0"/>
              </a:rPr>
              <a:t>Représente l’enchainement des actions réalisées par les professionnels au cours de la prise en charge du patient.</a:t>
            </a:r>
          </a:p>
          <a:p>
            <a:endParaRPr lang="fr-FR" dirty="0"/>
          </a:p>
          <a:p>
            <a:pPr marL="0" indent="0">
              <a:buNone/>
            </a:pPr>
            <a:r>
              <a:rPr lang="fr-FR" dirty="0">
                <a:latin typeface="Century Gothic" panose="020B0502020202020204" pitchFamily="34" charset="0"/>
                <a:sym typeface="Wingdings" panose="05000000000000000000" pitchFamily="2" charset="2"/>
              </a:rPr>
              <a:t> outil d’organisation et de planification de la prise en charge</a:t>
            </a:r>
            <a:endParaRPr lang="fr-FR" dirty="0">
              <a:latin typeface="Century Gothic" panose="020B0502020202020204" pitchFamily="34" charset="0"/>
            </a:endParaRPr>
          </a:p>
        </p:txBody>
      </p:sp>
    </p:spTree>
    <p:extLst>
      <p:ext uri="{BB962C8B-B14F-4D97-AF65-F5344CB8AC3E}">
        <p14:creationId xmlns:p14="http://schemas.microsoft.com/office/powerpoint/2010/main" val="545406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7772FE3-D5ED-7F09-0313-452157F9D02D}"/>
              </a:ext>
            </a:extLst>
          </p:cNvPr>
          <p:cNvSpPr txBox="1"/>
          <p:nvPr/>
        </p:nvSpPr>
        <p:spPr>
          <a:xfrm>
            <a:off x="395869" y="2976704"/>
            <a:ext cx="2665142" cy="646331"/>
          </a:xfrm>
          <a:prstGeom prst="rect">
            <a:avLst/>
          </a:prstGeom>
          <a:noFill/>
        </p:spPr>
        <p:txBody>
          <a:bodyPr wrap="square" rtlCol="0">
            <a:spAutoFit/>
          </a:bodyPr>
          <a:lstStyle/>
          <a:p>
            <a:r>
              <a:rPr lang="fr-FR" dirty="0">
                <a:solidFill>
                  <a:srgbClr val="EB6608"/>
                </a:solidFill>
                <a:latin typeface="Century Gothic" panose="020B0502020202020204" pitchFamily="34" charset="0"/>
                <a:ea typeface="+mj-ea"/>
                <a:cs typeface="+mj-cs"/>
              </a:rPr>
              <a:t>Exemple 1 de trame pour un TND</a:t>
            </a:r>
          </a:p>
        </p:txBody>
      </p:sp>
      <p:pic>
        <p:nvPicPr>
          <p:cNvPr id="3" name="Image 2">
            <a:extLst>
              <a:ext uri="{FF2B5EF4-FFF2-40B4-BE49-F238E27FC236}">
                <a16:creationId xmlns:a16="http://schemas.microsoft.com/office/drawing/2014/main" id="{204213F2-BA04-0D27-B239-FB6DD723CDC2}"/>
              </a:ext>
            </a:extLst>
          </p:cNvPr>
          <p:cNvPicPr>
            <a:picLocks noChangeAspect="1"/>
          </p:cNvPicPr>
          <p:nvPr/>
        </p:nvPicPr>
        <p:blipFill>
          <a:blip r:embed="rId3"/>
          <a:stretch>
            <a:fillRect/>
          </a:stretch>
        </p:blipFill>
        <p:spPr>
          <a:xfrm>
            <a:off x="3699945" y="0"/>
            <a:ext cx="4792110" cy="6858000"/>
          </a:xfrm>
          <a:prstGeom prst="rect">
            <a:avLst/>
          </a:prstGeom>
        </p:spPr>
      </p:pic>
    </p:spTree>
    <p:extLst>
      <p:ext uri="{BB962C8B-B14F-4D97-AF65-F5344CB8AC3E}">
        <p14:creationId xmlns:p14="http://schemas.microsoft.com/office/powerpoint/2010/main" val="420716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EEFE21-687F-9C76-9242-7684DCCBDA7F}"/>
              </a:ext>
            </a:extLst>
          </p:cNvPr>
          <p:cNvSpPr txBox="1"/>
          <p:nvPr/>
        </p:nvSpPr>
        <p:spPr>
          <a:xfrm>
            <a:off x="175382" y="2976704"/>
            <a:ext cx="1769328" cy="923330"/>
          </a:xfrm>
          <a:prstGeom prst="rect">
            <a:avLst/>
          </a:prstGeom>
          <a:noFill/>
        </p:spPr>
        <p:txBody>
          <a:bodyPr wrap="square" rtlCol="0">
            <a:spAutoFit/>
          </a:bodyPr>
          <a:lstStyle/>
          <a:p>
            <a:r>
              <a:rPr lang="fr-FR" dirty="0">
                <a:solidFill>
                  <a:srgbClr val="EB6608"/>
                </a:solidFill>
                <a:latin typeface="Century Gothic" panose="020B0502020202020204" pitchFamily="34" charset="0"/>
                <a:ea typeface="+mj-ea"/>
                <a:cs typeface="+mj-cs"/>
              </a:rPr>
              <a:t>Exemple 2 de trame pour un TND</a:t>
            </a:r>
          </a:p>
        </p:txBody>
      </p:sp>
      <p:pic>
        <p:nvPicPr>
          <p:cNvPr id="6" name="Image 5">
            <a:extLst>
              <a:ext uri="{FF2B5EF4-FFF2-40B4-BE49-F238E27FC236}">
                <a16:creationId xmlns:a16="http://schemas.microsoft.com/office/drawing/2014/main" id="{58ABC5E7-D6C4-A091-FC69-1C48D6F24DEA}"/>
              </a:ext>
            </a:extLst>
          </p:cNvPr>
          <p:cNvPicPr>
            <a:picLocks noChangeAspect="1"/>
          </p:cNvPicPr>
          <p:nvPr/>
        </p:nvPicPr>
        <p:blipFill>
          <a:blip r:embed="rId3"/>
          <a:stretch>
            <a:fillRect/>
          </a:stretch>
        </p:blipFill>
        <p:spPr>
          <a:xfrm>
            <a:off x="2196580" y="0"/>
            <a:ext cx="10141381" cy="7185504"/>
          </a:xfrm>
          <a:prstGeom prst="rect">
            <a:avLst/>
          </a:prstGeom>
          <a:ln>
            <a:solidFill>
              <a:schemeClr val="tx1"/>
            </a:solidFill>
          </a:ln>
        </p:spPr>
      </p:pic>
    </p:spTree>
    <p:extLst>
      <p:ext uri="{BB962C8B-B14F-4D97-AF65-F5344CB8AC3E}">
        <p14:creationId xmlns:p14="http://schemas.microsoft.com/office/powerpoint/2010/main" val="599482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E91706A-C93D-A400-083D-53CC9BF01D34}"/>
              </a:ext>
            </a:extLst>
          </p:cNvPr>
          <p:cNvPicPr>
            <a:picLocks noGrp="1" noChangeAspect="1"/>
          </p:cNvPicPr>
          <p:nvPr>
            <p:ph idx="1"/>
          </p:nvPr>
        </p:nvPicPr>
        <p:blipFill>
          <a:blip r:embed="rId2"/>
          <a:stretch>
            <a:fillRect/>
          </a:stretch>
        </p:blipFill>
        <p:spPr>
          <a:xfrm>
            <a:off x="1267136" y="175497"/>
            <a:ext cx="10748914" cy="6507006"/>
          </a:xfrm>
        </p:spPr>
      </p:pic>
    </p:spTree>
    <p:extLst>
      <p:ext uri="{BB962C8B-B14F-4D97-AF65-F5344CB8AC3E}">
        <p14:creationId xmlns:p14="http://schemas.microsoft.com/office/powerpoint/2010/main" val="391259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98CE8-58D7-D207-20E0-0F1C7AF0823F}"/>
              </a:ext>
            </a:extLst>
          </p:cNvPr>
          <p:cNvSpPr>
            <a:spLocks noGrp="1"/>
          </p:cNvSpPr>
          <p:nvPr>
            <p:ph idx="1"/>
          </p:nvPr>
        </p:nvSpPr>
        <p:spPr>
          <a:xfrm>
            <a:off x="316992" y="541549"/>
            <a:ext cx="11561064" cy="6027575"/>
          </a:xfrm>
        </p:spPr>
        <p:txBody>
          <a:bodyPr>
            <a:normAutofit/>
          </a:bodyPr>
          <a:lstStyle/>
          <a:p>
            <a:pPr marL="0" indent="0" algn="just">
              <a:buNone/>
            </a:pPr>
            <a:r>
              <a:rPr lang="fr-FR" sz="2400" dirty="0">
                <a:latin typeface="Century Gothic" panose="020B0502020202020204" pitchFamily="34" charset="0"/>
              </a:rPr>
              <a:t>Le médecin connait la famille et a en tête les antécédents familiaux :</a:t>
            </a:r>
          </a:p>
          <a:p>
            <a:pPr algn="just"/>
            <a:r>
              <a:rPr lang="fr-FR" sz="2000" dirty="0">
                <a:latin typeface="Century Gothic" panose="020B0502020202020204" pitchFamily="34" charset="0"/>
                <a:ea typeface="Calibri" panose="020F0502020204030204" pitchFamily="34" charset="0"/>
                <a:cs typeface="Times New Roman" panose="02020603050405020304" pitchFamily="18" charset="0"/>
              </a:rPr>
              <a:t>I</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 a une sœur aînée scolarisée en classe ULIS et suivi par un SESSAD (elle présentait un mutisme en maternelle, avait un comportement réservé en primaire avec des problèmes de compréhension et d’apprentissages).</a:t>
            </a:r>
          </a:p>
          <a:p>
            <a:pPr marL="0" indent="0" algn="just">
              <a:buNone/>
            </a:pPr>
            <a:endParaRPr lang="fr-FR"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just">
              <a:buNone/>
            </a:pPr>
            <a:r>
              <a:rPr lang="fr-FR" sz="2400" dirty="0">
                <a:latin typeface="Century Gothic" panose="020B0502020202020204" pitchFamily="34" charset="0"/>
              </a:rPr>
              <a:t>Les antécédents médicaux </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gn="just"/>
            <a:r>
              <a:rPr lang="fr-FR" sz="2000" dirty="0">
                <a:latin typeface="Century Gothic" panose="020B0502020202020204" pitchFamily="34" charset="0"/>
                <a:ea typeface="Calibri" panose="020F0502020204030204" pitchFamily="34" charset="0"/>
                <a:cs typeface="Times New Roman" panose="02020603050405020304" pitchFamily="18" charset="0"/>
              </a:rPr>
              <a:t>Ictère néonatal sévère, y compris à terme (bilirubine &gt;400 </a:t>
            </a:r>
            <a:r>
              <a:rPr lang="fr-FR" sz="2000" dirty="0" err="1">
                <a:latin typeface="Century Gothic" panose="020B0502020202020204" pitchFamily="34" charset="0"/>
                <a:ea typeface="Calibri" panose="020F0502020204030204" pitchFamily="34" charset="0"/>
                <a:cs typeface="Times New Roman" panose="02020603050405020304" pitchFamily="18" charset="0"/>
              </a:rPr>
              <a:t>μmol</a:t>
            </a:r>
            <a:r>
              <a:rPr lang="fr-FR" sz="2000" dirty="0">
                <a:latin typeface="Century Gothic" panose="020B0502020202020204" pitchFamily="34" charset="0"/>
                <a:ea typeface="Calibri" panose="020F0502020204030204" pitchFamily="34" charset="0"/>
                <a:cs typeface="Times New Roman" panose="02020603050405020304" pitchFamily="18" charset="0"/>
              </a:rPr>
              <a:t>/l).</a:t>
            </a:r>
          </a:p>
          <a:p>
            <a:pPr algn="just"/>
            <a:r>
              <a:rPr lang="fr-FR" sz="2000" dirty="0">
                <a:effectLst/>
                <a:latin typeface="Century Gothic" panose="020B0502020202020204" pitchFamily="34" charset="0"/>
                <a:ea typeface="Calibri" panose="020F0502020204030204" pitchFamily="34" charset="0"/>
                <a:cs typeface="Times New Roman" panose="02020603050405020304" pitchFamily="18" charset="0"/>
              </a:rPr>
              <a:t>Epilepsie idiopathique a été décelée à 1 an et demi. Mohamed a été traité par </a:t>
            </a:r>
            <a:r>
              <a:rPr lang="fr-FR" sz="2000" dirty="0" err="1">
                <a:effectLst/>
                <a:latin typeface="Century Gothic" panose="020B0502020202020204" pitchFamily="34" charset="0"/>
                <a:ea typeface="Calibri" panose="020F0502020204030204" pitchFamily="34" charset="0"/>
                <a:cs typeface="Times New Roman" panose="02020603050405020304" pitchFamily="18" charset="0"/>
              </a:rPr>
              <a:t>Micropakine</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 Elle est stabilisée actuellement.</a:t>
            </a:r>
            <a:r>
              <a:rPr lang="fr-FR" sz="2000" dirty="0">
                <a:latin typeface="Century Gothic" panose="020B0502020202020204" pitchFamily="34" charset="0"/>
                <a:ea typeface="Calibri" panose="020F0502020204030204" pitchFamily="34" charset="0"/>
                <a:cs typeface="Times New Roman" panose="02020603050405020304" pitchFamily="18" charset="0"/>
              </a:rPr>
              <a:t> </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Mohamed A. n’a plus de traitement médicamenteux depuis 6 mois. </a:t>
            </a:r>
          </a:p>
          <a:p>
            <a:pPr marL="0" indent="0" algn="just">
              <a:buNone/>
            </a:pPr>
            <a:endParaRPr lang="fr-FR" sz="1800" dirty="0">
              <a:latin typeface="Century Gothic" panose="020B0502020202020204" pitchFamily="34" charset="0"/>
              <a:cs typeface="Times New Roman" panose="02020603050405020304" pitchFamily="18" charset="0"/>
            </a:endParaRPr>
          </a:p>
          <a:p>
            <a:pPr marL="0" indent="0" algn="just">
              <a:buNone/>
            </a:pPr>
            <a:r>
              <a:rPr lang="fr-FR" sz="2400" dirty="0">
                <a:latin typeface="Century Gothic" panose="020B0502020202020204" pitchFamily="34" charset="0"/>
              </a:rPr>
              <a:t>Aussi, il connait l’histoire de la naissance de Mohamed A.: accident lors de la naissance. </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Mohamed aurait tapé la tête au sol en tombant avec la mère suite a un accouchement trop rapide en chambre où elle était seule. Scanner à la naissance : RAS.</a:t>
            </a:r>
          </a:p>
          <a:p>
            <a:pPr marL="0" indent="0">
              <a:buNone/>
            </a:pPr>
            <a:endParaRPr lang="fr-FR" dirty="0"/>
          </a:p>
        </p:txBody>
      </p:sp>
    </p:spTree>
    <p:extLst>
      <p:ext uri="{BB962C8B-B14F-4D97-AF65-F5344CB8AC3E}">
        <p14:creationId xmlns:p14="http://schemas.microsoft.com/office/powerpoint/2010/main" val="9854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1A74F-1D6B-D55A-1E31-3C45AFA00CED}"/>
              </a:ext>
            </a:extLst>
          </p:cNvPr>
          <p:cNvSpPr>
            <a:spLocks noGrp="1"/>
          </p:cNvSpPr>
          <p:nvPr>
            <p:ph type="title"/>
          </p:nvPr>
        </p:nvSpPr>
        <p:spPr>
          <a:xfrm>
            <a:off x="435485" y="1568227"/>
            <a:ext cx="11590986" cy="4262907"/>
          </a:xfrm>
        </p:spPr>
        <p:txBody>
          <a:bodyPr>
            <a:noAutofit/>
          </a:bodyPr>
          <a:lstStyle/>
          <a:p>
            <a:r>
              <a:rPr lang="fr-FR" sz="2800" dirty="0">
                <a:latin typeface="Century Gothic" panose="020B0502020202020204" pitchFamily="34" charset="0"/>
              </a:rPr>
              <a:t>D’après la vignette clinique vue dans la séquence 5, nous vous proposons de remplir le chemin clinique au regard de toutes les informations en votre possession.</a:t>
            </a:r>
            <a:br>
              <a:rPr lang="fr-FR" sz="2800" dirty="0">
                <a:latin typeface="Century Gothic" panose="020B0502020202020204" pitchFamily="34" charset="0"/>
              </a:rPr>
            </a:br>
            <a:br>
              <a:rPr lang="fr-FR" sz="2800" dirty="0">
                <a:latin typeface="Century Gothic" panose="020B0502020202020204" pitchFamily="34" charset="0"/>
              </a:rPr>
            </a:br>
            <a:br>
              <a:rPr lang="fr-FR" sz="2800" dirty="0">
                <a:latin typeface="Century Gothic" panose="020B0502020202020204" pitchFamily="34" charset="0"/>
              </a:rPr>
            </a:br>
            <a:r>
              <a:rPr lang="fr-FR" sz="2800" dirty="0">
                <a:latin typeface="Century Gothic" panose="020B0502020202020204" pitchFamily="34" charset="0"/>
              </a:rPr>
              <a:t>Vous apporterez des remarques/ propositions au parcours proposé.</a:t>
            </a:r>
          </a:p>
        </p:txBody>
      </p:sp>
      <p:sp>
        <p:nvSpPr>
          <p:cNvPr id="4" name="ZoneTexte 3">
            <a:extLst>
              <a:ext uri="{FF2B5EF4-FFF2-40B4-BE49-F238E27FC236}">
                <a16:creationId xmlns:a16="http://schemas.microsoft.com/office/drawing/2014/main" id="{C113C66E-3590-44C0-2B2B-99E05914357A}"/>
              </a:ext>
            </a:extLst>
          </p:cNvPr>
          <p:cNvSpPr txBox="1"/>
          <p:nvPr/>
        </p:nvSpPr>
        <p:spPr>
          <a:xfrm>
            <a:off x="350876" y="281467"/>
            <a:ext cx="9392092" cy="769441"/>
          </a:xfrm>
          <a:prstGeom prst="rect">
            <a:avLst/>
          </a:prstGeom>
          <a:noFill/>
        </p:spPr>
        <p:txBody>
          <a:bodyPr wrap="square" rtlCol="0">
            <a:spAutoFit/>
          </a:bodyPr>
          <a:lstStyle/>
          <a:p>
            <a:r>
              <a:rPr lang="fr-FR" sz="4400" dirty="0">
                <a:solidFill>
                  <a:srgbClr val="EB6608"/>
                </a:solidFill>
                <a:latin typeface="Century Gothic" panose="020B0502020202020204" pitchFamily="34" charset="0"/>
                <a:ea typeface="+mj-ea"/>
                <a:cs typeface="+mj-cs"/>
              </a:rPr>
              <a:t>Mise en situation</a:t>
            </a:r>
          </a:p>
        </p:txBody>
      </p:sp>
    </p:spTree>
    <p:extLst>
      <p:ext uri="{BB962C8B-B14F-4D97-AF65-F5344CB8AC3E}">
        <p14:creationId xmlns:p14="http://schemas.microsoft.com/office/powerpoint/2010/main" val="80651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0945E-F94E-8850-C4E5-8ACAC67DAC3A}"/>
              </a:ext>
            </a:extLst>
          </p:cNvPr>
          <p:cNvSpPr>
            <a:spLocks noGrp="1"/>
          </p:cNvSpPr>
          <p:nvPr>
            <p:ph type="title"/>
          </p:nvPr>
        </p:nvSpPr>
        <p:spPr/>
        <p:txBody>
          <a:bodyPr/>
          <a:lstStyle/>
          <a:p>
            <a:r>
              <a:rPr lang="fr-FR" dirty="0">
                <a:solidFill>
                  <a:schemeClr val="tx1">
                    <a:lumMod val="50000"/>
                    <a:lumOff val="50000"/>
                  </a:schemeClr>
                </a:solidFill>
                <a:latin typeface="Century Gothic" panose="020B0502020202020204" pitchFamily="34" charset="0"/>
              </a:rPr>
              <a:t>Lecture des comptes-rendus réalisés</a:t>
            </a:r>
          </a:p>
        </p:txBody>
      </p:sp>
      <p:sp>
        <p:nvSpPr>
          <p:cNvPr id="3" name="Espace réservé du contenu 2">
            <a:extLst>
              <a:ext uri="{FF2B5EF4-FFF2-40B4-BE49-F238E27FC236}">
                <a16:creationId xmlns:a16="http://schemas.microsoft.com/office/drawing/2014/main" id="{B77208AC-1D7B-06DB-3A1B-9F9B3E9E3301}"/>
              </a:ext>
            </a:extLst>
          </p:cNvPr>
          <p:cNvSpPr>
            <a:spLocks noGrp="1"/>
          </p:cNvSpPr>
          <p:nvPr>
            <p:ph idx="1"/>
          </p:nvPr>
        </p:nvSpPr>
        <p:spPr/>
        <p:txBody>
          <a:bodyPr/>
          <a:lstStyle/>
          <a:p>
            <a:r>
              <a:rPr lang="fr-FR" dirty="0">
                <a:latin typeface="Century Gothic" panose="020B0502020202020204" pitchFamily="34" charset="0"/>
              </a:rPr>
              <a:t>Bilan psychomoteur</a:t>
            </a:r>
          </a:p>
          <a:p>
            <a:r>
              <a:rPr lang="fr-FR" dirty="0">
                <a:latin typeface="Century Gothic" panose="020B0502020202020204" pitchFamily="34" charset="0"/>
              </a:rPr>
              <a:t>Bilan neuropsychologique</a:t>
            </a:r>
          </a:p>
          <a:p>
            <a:r>
              <a:rPr lang="fr-FR" dirty="0">
                <a:latin typeface="Century Gothic" panose="020B0502020202020204" pitchFamily="34" charset="0"/>
              </a:rPr>
              <a:t>Bilan attentionnel</a:t>
            </a:r>
          </a:p>
          <a:p>
            <a:r>
              <a:rPr lang="fr-FR" dirty="0">
                <a:latin typeface="Century Gothic" panose="020B0502020202020204" pitchFamily="34" charset="0"/>
              </a:rPr>
              <a:t>Bilan orthophonique</a:t>
            </a:r>
          </a:p>
          <a:p>
            <a:endParaRPr lang="fr-FR" dirty="0">
              <a:latin typeface="Century Gothic" panose="020B0502020202020204" pitchFamily="34" charset="0"/>
            </a:endParaRPr>
          </a:p>
          <a:p>
            <a:r>
              <a:rPr lang="fr-FR" dirty="0">
                <a:latin typeface="Century Gothic" panose="020B0502020202020204" pitchFamily="34" charset="0"/>
              </a:rPr>
              <a:t>NB : Bilan ORL (audiogramme) réalisé (mai 2021) : RAS </a:t>
            </a:r>
          </a:p>
          <a:p>
            <a:endParaRPr lang="fr-FR" dirty="0">
              <a:latin typeface="Century Gothic" panose="020B0502020202020204" pitchFamily="34" charset="0"/>
            </a:endParaRPr>
          </a:p>
        </p:txBody>
      </p:sp>
    </p:spTree>
    <p:extLst>
      <p:ext uri="{BB962C8B-B14F-4D97-AF65-F5344CB8AC3E}">
        <p14:creationId xmlns:p14="http://schemas.microsoft.com/office/powerpoint/2010/main" val="61809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9">
            <a:extLst>
              <a:ext uri="{FF2B5EF4-FFF2-40B4-BE49-F238E27FC236}">
                <a16:creationId xmlns:a16="http://schemas.microsoft.com/office/drawing/2014/main" id="{1C3DA0AE-F6AA-E7E9-C74E-C99F52CE4132}"/>
              </a:ext>
            </a:extLst>
          </p:cNvPr>
          <p:cNvGraphicFramePr>
            <a:graphicFrameLocks noGrp="1"/>
          </p:cNvGraphicFramePr>
          <p:nvPr>
            <p:ph idx="1"/>
          </p:nvPr>
        </p:nvGraphicFramePr>
        <p:xfrm>
          <a:off x="579550" y="231819"/>
          <a:ext cx="11165982" cy="5756395"/>
        </p:xfrm>
        <a:graphic>
          <a:graphicData uri="http://schemas.openxmlformats.org/drawingml/2006/table">
            <a:tbl>
              <a:tblPr firstRow="1" firstCol="1" bandRow="1"/>
              <a:tblGrid>
                <a:gridCol w="3354952">
                  <a:extLst>
                    <a:ext uri="{9D8B030D-6E8A-4147-A177-3AD203B41FA5}">
                      <a16:colId xmlns:a16="http://schemas.microsoft.com/office/drawing/2014/main" val="4265253064"/>
                    </a:ext>
                  </a:extLst>
                </a:gridCol>
                <a:gridCol w="796774">
                  <a:extLst>
                    <a:ext uri="{9D8B030D-6E8A-4147-A177-3AD203B41FA5}">
                      <a16:colId xmlns:a16="http://schemas.microsoft.com/office/drawing/2014/main" val="3655906525"/>
                    </a:ext>
                  </a:extLst>
                </a:gridCol>
                <a:gridCol w="1713878">
                  <a:extLst>
                    <a:ext uri="{9D8B030D-6E8A-4147-A177-3AD203B41FA5}">
                      <a16:colId xmlns:a16="http://schemas.microsoft.com/office/drawing/2014/main" val="2772120922"/>
                    </a:ext>
                  </a:extLst>
                </a:gridCol>
                <a:gridCol w="2290226">
                  <a:extLst>
                    <a:ext uri="{9D8B030D-6E8A-4147-A177-3AD203B41FA5}">
                      <a16:colId xmlns:a16="http://schemas.microsoft.com/office/drawing/2014/main" val="3358999217"/>
                    </a:ext>
                  </a:extLst>
                </a:gridCol>
                <a:gridCol w="3010152">
                  <a:extLst>
                    <a:ext uri="{9D8B030D-6E8A-4147-A177-3AD203B41FA5}">
                      <a16:colId xmlns:a16="http://schemas.microsoft.com/office/drawing/2014/main" val="2864141521"/>
                    </a:ext>
                  </a:extLst>
                </a:gridCol>
              </a:tblGrid>
              <a:tr h="762599">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Quel professionnel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Date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Type d’intervention (observation, bilan vs 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Observations / Résultats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Préconisation / examen complémentaire demandé</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228338"/>
                  </a:ext>
                </a:extLst>
              </a:tr>
              <a:tr h="179292">
                <a:tc gridSpan="5">
                  <a:txBody>
                    <a:bodyPr/>
                    <a:lstStyle/>
                    <a:p>
                      <a:pPr algn="ctr">
                        <a:lnSpc>
                          <a:spcPct val="107000"/>
                        </a:lnSpc>
                        <a:spcAft>
                          <a:spcPts val="800"/>
                        </a:spcAft>
                      </a:pP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Identification des signes de TND</a:t>
                      </a:r>
                      <a:endParaRPr lang="fr-FR" sz="1000" u="non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90484828"/>
                  </a:ext>
                </a:extLst>
              </a:tr>
              <a:tr h="3707383">
                <a:tc>
                  <a:txBody>
                    <a:bodyPr/>
                    <a:lstStyle/>
                    <a:p>
                      <a:pPr algn="l">
                        <a:lnSpc>
                          <a:spcPct val="107000"/>
                        </a:lnSpc>
                        <a:spcAft>
                          <a:spcPts val="800"/>
                        </a:spcAft>
                      </a:pPr>
                      <a:r>
                        <a:rPr lang="fr-FR" sz="1000">
                          <a:effectLst/>
                          <a:latin typeface="Century Gothic" panose="020B0502020202020204" pitchFamily="34" charset="0"/>
                          <a:ea typeface="Constantia" panose="02030602050306030303" pitchFamily="18" charset="0"/>
                          <a:cs typeface="Times New Roman" panose="02020603050405020304" pitchFamily="18" charset="0"/>
                        </a:rPr>
                        <a:t>Médecin Dr XX</a:t>
                      </a:r>
                      <a:endParaRPr lang="fr-FR"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err="1">
                          <a:effectLst/>
                          <a:latin typeface="Century Gothic" panose="020B0502020202020204" pitchFamily="34" charset="0"/>
                        </a:rPr>
                        <a:t>Nov</a:t>
                      </a:r>
                      <a:r>
                        <a:rPr lang="fr-FR" sz="1200" dirty="0">
                          <a:effectLst/>
                          <a:latin typeface="Century Gothic" panose="020B0502020202020204" pitchFamily="34" charset="0"/>
                        </a:rPr>
                        <a:t> 2020</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a:effectLst/>
                          <a:latin typeface="Century Gothic" panose="020B0502020202020204" pitchFamily="34" charset="0"/>
                        </a:rPr>
                        <a:t>Consultation clinique + échanges avec parents</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925" algn="l">
                        <a:lnSpc>
                          <a:spcPct val="107000"/>
                        </a:lnSpc>
                        <a:spcAft>
                          <a:spcPts val="800"/>
                        </a:spcAft>
                      </a:pPr>
                      <a:r>
                        <a:rPr lang="fr-FR" sz="1100" dirty="0">
                          <a:effectLst/>
                          <a:latin typeface="Century Gothic" panose="020B0502020202020204" pitchFamily="34" charset="0"/>
                        </a:rPr>
                        <a:t>- facteur de risque : </a:t>
                      </a:r>
                      <a:r>
                        <a:rPr lang="fr-FR" sz="1200" dirty="0">
                          <a:effectLst/>
                          <a:latin typeface="Century Gothic" panose="020B0502020202020204" pitchFamily="34" charset="0"/>
                        </a:rPr>
                        <a:t>Sœur ayant un TND / Ictère néonatal sévère</a:t>
                      </a:r>
                      <a:r>
                        <a:rPr lang="fr-FR" sz="1100" dirty="0">
                          <a:effectLst/>
                          <a:latin typeface="Century Gothic" panose="020B0502020202020204" pitchFamily="34" charset="0"/>
                        </a:rPr>
                        <a:t> </a:t>
                      </a:r>
                      <a:endParaRPr lang="fr-FR" sz="1400" dirty="0">
                        <a:effectLst/>
                        <a:latin typeface="Century Gothic" panose="020B0502020202020204" pitchFamily="34" charset="0"/>
                      </a:endParaRPr>
                    </a:p>
                    <a:p>
                      <a:pPr marL="34925" algn="l">
                        <a:lnSpc>
                          <a:spcPct val="107000"/>
                        </a:lnSpc>
                        <a:spcAft>
                          <a:spcPts val="800"/>
                        </a:spcAft>
                      </a:pPr>
                      <a:r>
                        <a:rPr lang="fr-FR" sz="1100" dirty="0">
                          <a:effectLst/>
                          <a:latin typeface="Century Gothic" panose="020B0502020202020204" pitchFamily="34" charset="0"/>
                        </a:rPr>
                        <a:t> </a:t>
                      </a:r>
                      <a:endParaRPr lang="fr-FR" sz="1400" dirty="0">
                        <a:effectLst/>
                        <a:latin typeface="Century Gothic" panose="020B0502020202020204" pitchFamily="34" charset="0"/>
                      </a:endParaRPr>
                    </a:p>
                    <a:p>
                      <a:pPr marL="34925" algn="l">
                        <a:lnSpc>
                          <a:spcPct val="107000"/>
                        </a:lnSpc>
                        <a:spcAft>
                          <a:spcPts val="800"/>
                        </a:spcAft>
                      </a:pPr>
                      <a:r>
                        <a:rPr lang="fr-FR" sz="1200" dirty="0">
                          <a:effectLst/>
                          <a:latin typeface="Century Gothic" panose="020B0502020202020204" pitchFamily="34" charset="0"/>
                        </a:rPr>
                        <a:t>- troubles des fonctions physiologiques instinctuelles (sommeil, alimentation),</a:t>
                      </a:r>
                    </a:p>
                    <a:p>
                      <a:pPr algn="l">
                        <a:lnSpc>
                          <a:spcPct val="107000"/>
                        </a:lnSpc>
                        <a:spcAft>
                          <a:spcPts val="800"/>
                        </a:spcAft>
                      </a:pPr>
                      <a:r>
                        <a:rPr lang="fr-FR" sz="1200" dirty="0">
                          <a:effectLst/>
                          <a:latin typeface="Century Gothic" panose="020B0502020202020204" pitchFamily="34" charset="0"/>
                        </a:rPr>
                        <a:t> - profil sensoriel et sensori-moteur particulier, </a:t>
                      </a:r>
                    </a:p>
                    <a:p>
                      <a:pPr algn="l">
                        <a:lnSpc>
                          <a:spcPct val="107000"/>
                        </a:lnSpc>
                        <a:spcAft>
                          <a:spcPts val="800"/>
                        </a:spcAft>
                      </a:pPr>
                      <a:r>
                        <a:rPr lang="fr-FR" sz="1200" dirty="0">
                          <a:effectLst/>
                          <a:latin typeface="Century Gothic" panose="020B0502020202020204" pitchFamily="34" charset="0"/>
                        </a:rPr>
                        <a:t>- régulation émotionnelle inhabituelle pour l’âge, </a:t>
                      </a:r>
                    </a:p>
                    <a:p>
                      <a:pPr algn="l">
                        <a:lnSpc>
                          <a:spcPct val="107000"/>
                        </a:lnSpc>
                        <a:spcAft>
                          <a:spcPts val="800"/>
                        </a:spcAft>
                      </a:pPr>
                      <a:r>
                        <a:rPr lang="fr-FR" sz="1200" dirty="0">
                          <a:effectLst/>
                          <a:latin typeface="Century Gothic" panose="020B0502020202020204" pitchFamily="34" charset="0"/>
                        </a:rPr>
                        <a:t>- motricité globale et fine difficiles, </a:t>
                      </a:r>
                    </a:p>
                    <a:p>
                      <a:pPr algn="l">
                        <a:lnSpc>
                          <a:spcPct val="107000"/>
                        </a:lnSpc>
                        <a:spcAft>
                          <a:spcPts val="800"/>
                        </a:spcAft>
                      </a:pPr>
                      <a:r>
                        <a:rPr lang="fr-FR" sz="1200" dirty="0">
                          <a:effectLst/>
                          <a:latin typeface="Century Gothic" panose="020B0502020202020204" pitchFamily="34" charset="0"/>
                        </a:rPr>
                        <a:t>- difficulté de socialisation…</a:t>
                      </a:r>
                    </a:p>
                    <a:p>
                      <a:pPr algn="l">
                        <a:lnSpc>
                          <a:spcPct val="107000"/>
                        </a:lnSpc>
                        <a:spcAft>
                          <a:spcPts val="800"/>
                        </a:spcAft>
                      </a:pPr>
                      <a:r>
                        <a:rPr lang="fr-FR" sz="1200" dirty="0">
                          <a:effectLst/>
                          <a:latin typeface="Century Gothic" panose="020B0502020202020204" pitchFamily="34" charset="0"/>
                        </a:rPr>
                        <a:t> </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a:effectLst/>
                          <a:latin typeface="Century Gothic" panose="020B0502020202020204" pitchFamily="34" charset="0"/>
                        </a:rPr>
                        <a:t>Consultation dédiée CTE prévue le XX </a:t>
                      </a:r>
                      <a:r>
                        <a:rPr lang="fr-FR" sz="1200" dirty="0" err="1">
                          <a:effectLst/>
                          <a:latin typeface="Century Gothic" panose="020B0502020202020204" pitchFamily="34" charset="0"/>
                        </a:rPr>
                        <a:t>Nov</a:t>
                      </a:r>
                      <a:r>
                        <a:rPr lang="fr-FR" sz="1200" dirty="0">
                          <a:effectLst/>
                          <a:latin typeface="Century Gothic" panose="020B0502020202020204" pitchFamily="34" charset="0"/>
                        </a:rPr>
                        <a:t> 2020</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648388"/>
                  </a:ext>
                </a:extLst>
              </a:tr>
              <a:tr h="179292">
                <a:tc gridSpan="5">
                  <a:txBody>
                    <a:bodyPr/>
                    <a:lstStyle/>
                    <a:p>
                      <a:pPr algn="ctr">
                        <a:lnSpc>
                          <a:spcPct val="107000"/>
                        </a:lnSpc>
                        <a:spcAft>
                          <a:spcPts val="800"/>
                        </a:spcAft>
                      </a:pP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Consultation de repérage par le médecin de 1re ligne</a:t>
                      </a: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96044455"/>
                  </a:ext>
                </a:extLst>
              </a:tr>
              <a:tr h="927829">
                <a:tc>
                  <a:txBody>
                    <a:bodyPr/>
                    <a:lstStyle/>
                    <a:p>
                      <a:pPr algn="l">
                        <a:lnSpc>
                          <a:spcPct val="107000"/>
                        </a:lnSpc>
                        <a:spcAft>
                          <a:spcPts val="800"/>
                        </a:spcAft>
                      </a:pPr>
                      <a:r>
                        <a:rPr lang="fr-FR" sz="1000">
                          <a:effectLst/>
                          <a:latin typeface="Century Gothic" panose="020B0502020202020204" pitchFamily="34" charset="0"/>
                          <a:ea typeface="Constantia" panose="02030602050306030303" pitchFamily="18" charset="0"/>
                          <a:cs typeface="Times New Roman" panose="02020603050405020304" pitchFamily="18" charset="0"/>
                        </a:rPr>
                        <a:t>Médecin Dr XX</a:t>
                      </a:r>
                      <a:endParaRPr lang="fr-FR"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err="1">
                          <a:effectLst/>
                          <a:latin typeface="Century Gothic" panose="020B0502020202020204" pitchFamily="34" charset="0"/>
                        </a:rPr>
                        <a:t>Nov</a:t>
                      </a:r>
                      <a:r>
                        <a:rPr lang="fr-FR" sz="1200" dirty="0">
                          <a:effectLst/>
                          <a:latin typeface="Century Gothic" panose="020B0502020202020204" pitchFamily="34" charset="0"/>
                        </a:rPr>
                        <a:t> 2020</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a:effectLst/>
                          <a:latin typeface="Century Gothic" panose="020B0502020202020204" pitchFamily="34" charset="0"/>
                        </a:rPr>
                        <a:t>Observation + remplissage du guide repérage TND</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a:effectLst/>
                          <a:latin typeface="Century Gothic" panose="020B0502020202020204" pitchFamily="34" charset="0"/>
                        </a:rPr>
                        <a:t>Signes de TND avérés</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200" dirty="0">
                          <a:effectLst/>
                          <a:latin typeface="Century Gothic" panose="020B0502020202020204" pitchFamily="34" charset="0"/>
                        </a:rPr>
                        <a:t>Orientation PCO (remplissage du dossier </a:t>
                      </a:r>
                      <a:r>
                        <a:rPr lang="fr-FR" sz="1200">
                          <a:effectLst/>
                          <a:latin typeface="Century Gothic" panose="020B0502020202020204" pitchFamily="34" charset="0"/>
                        </a:rPr>
                        <a:t>et envoi </a:t>
                      </a:r>
                      <a:r>
                        <a:rPr lang="fr-FR" sz="1200" dirty="0">
                          <a:effectLst/>
                          <a:latin typeface="Century Gothic" panose="020B0502020202020204" pitchFamily="34" charset="0"/>
                        </a:rPr>
                        <a:t>ce jour)</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3344" marR="53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124172"/>
                  </a:ext>
                </a:extLst>
              </a:tr>
            </a:tbl>
          </a:graphicData>
        </a:graphic>
      </p:graphicFrame>
    </p:spTree>
    <p:extLst>
      <p:ext uri="{BB962C8B-B14F-4D97-AF65-F5344CB8AC3E}">
        <p14:creationId xmlns:p14="http://schemas.microsoft.com/office/powerpoint/2010/main" val="3773952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AEFFA42-66F6-6EB4-334A-BD954E90EFC8}"/>
              </a:ext>
            </a:extLst>
          </p:cNvPr>
          <p:cNvGraphicFramePr>
            <a:graphicFrameLocks noGrp="1"/>
          </p:cNvGraphicFramePr>
          <p:nvPr>
            <p:extLst>
              <p:ext uri="{D42A27DB-BD31-4B8C-83A1-F6EECF244321}">
                <p14:modId xmlns:p14="http://schemas.microsoft.com/office/powerpoint/2010/main" val="64644164"/>
              </p:ext>
            </p:extLst>
          </p:nvPr>
        </p:nvGraphicFramePr>
        <p:xfrm>
          <a:off x="141668" y="-101079"/>
          <a:ext cx="11887198" cy="6981760"/>
        </p:xfrm>
        <a:graphic>
          <a:graphicData uri="http://schemas.openxmlformats.org/drawingml/2006/table">
            <a:tbl>
              <a:tblPr firstRow="1" firstCol="1" bandRow="1"/>
              <a:tblGrid>
                <a:gridCol w="2309431">
                  <a:extLst>
                    <a:ext uri="{9D8B030D-6E8A-4147-A177-3AD203B41FA5}">
                      <a16:colId xmlns:a16="http://schemas.microsoft.com/office/drawing/2014/main" val="73199871"/>
                    </a:ext>
                  </a:extLst>
                </a:gridCol>
                <a:gridCol w="1077712">
                  <a:extLst>
                    <a:ext uri="{9D8B030D-6E8A-4147-A177-3AD203B41FA5}">
                      <a16:colId xmlns:a16="http://schemas.microsoft.com/office/drawing/2014/main" val="1626744576"/>
                    </a:ext>
                  </a:extLst>
                </a:gridCol>
                <a:gridCol w="1854558">
                  <a:extLst>
                    <a:ext uri="{9D8B030D-6E8A-4147-A177-3AD203B41FA5}">
                      <a16:colId xmlns:a16="http://schemas.microsoft.com/office/drawing/2014/main" val="1660299115"/>
                    </a:ext>
                  </a:extLst>
                </a:gridCol>
                <a:gridCol w="3580327">
                  <a:extLst>
                    <a:ext uri="{9D8B030D-6E8A-4147-A177-3AD203B41FA5}">
                      <a16:colId xmlns:a16="http://schemas.microsoft.com/office/drawing/2014/main" val="214746157"/>
                    </a:ext>
                  </a:extLst>
                </a:gridCol>
                <a:gridCol w="3065170">
                  <a:extLst>
                    <a:ext uri="{9D8B030D-6E8A-4147-A177-3AD203B41FA5}">
                      <a16:colId xmlns:a16="http://schemas.microsoft.com/office/drawing/2014/main" val="2002316647"/>
                    </a:ext>
                  </a:extLst>
                </a:gridCol>
              </a:tblGrid>
              <a:tr h="528033">
                <a:tc>
                  <a:txBody>
                    <a:bodyPr/>
                    <a:lstStyle/>
                    <a:p>
                      <a:pPr algn="ctr">
                        <a:lnSpc>
                          <a:spcPct val="107000"/>
                        </a:lnSpc>
                        <a:spcAft>
                          <a:spcPts val="800"/>
                        </a:spcAft>
                      </a:pPr>
                      <a:r>
                        <a:rPr lang="fr-FR" sz="1000" b="1">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Quel professionnel ?</a:t>
                      </a:r>
                      <a:endParaRPr lang="fr-FR"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Date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Type d’intervention (observation, bilan vs 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Observations / Résultats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Préconisation / examen complémentaire demandé</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087688"/>
                  </a:ext>
                </a:extLst>
              </a:tr>
              <a:tr h="242097">
                <a:tc gridSpan="5">
                  <a:txBody>
                    <a:bodyPr/>
                    <a:lstStyle/>
                    <a:p>
                      <a:pPr algn="ctr">
                        <a:lnSpc>
                          <a:spcPct val="107000"/>
                        </a:lnSpc>
                        <a:spcAft>
                          <a:spcPts val="800"/>
                        </a:spcAft>
                      </a:pP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a:t>
                      </a:r>
                      <a:r>
                        <a:rPr lang="fr-FR" sz="1000" b="1" u="none" strike="noStrike" kern="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onsultati</a:t>
                      </a: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 spécialisée(s) en neurodéveloppement</a:t>
                      </a: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spcAft>
                          <a:spcPts val="800"/>
                        </a:spcAft>
                      </a:pP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EB6608"/>
                    </a:solidFill>
                  </a:tcPr>
                </a:tc>
                <a:extLst>
                  <a:ext uri="{0D108BD9-81ED-4DB2-BD59-A6C34878D82A}">
                    <a16:rowId xmlns:a16="http://schemas.microsoft.com/office/drawing/2014/main" val="2249858093"/>
                  </a:ext>
                </a:extLst>
              </a:tr>
              <a:tr h="376089">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ORL :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Aout 2020</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Amygdalectomie partielle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fr-FR" sz="1000" dirty="0">
                        <a:effectLst/>
                        <a:latin typeface="Century Gothic" panose="020B0502020202020204" pitchFamily="34"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38927"/>
                  </a:ext>
                </a:extLst>
              </a:tr>
              <a:tr h="385992">
                <a:tc>
                  <a:txBody>
                    <a:bodyPr/>
                    <a:lstStyle/>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Orthoptiste :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Nov 2020</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 bilan</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 fusion en convergence en VL limitée aux prismes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1000">
                          <a:effectLst/>
                          <a:latin typeface="Century Gothic" panose="020B0502020202020204" pitchFamily="34" charset="0"/>
                        </a:rPr>
                        <a:t>- Suivi à réaliser mais non urgent</a:t>
                      </a:r>
                    </a:p>
                    <a:p>
                      <a:pPr algn="l">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 Faire un bilan psychomot</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96720"/>
                  </a:ext>
                </a:extLst>
              </a:tr>
              <a:tr h="358724">
                <a:tc>
                  <a:txBody>
                    <a:bodyPr/>
                    <a:lstStyle/>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Psychomotricien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Dec 2020</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Bilan</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 diff visuelles et motrices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Suivi psychomot</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669464"/>
                  </a:ext>
                </a:extLst>
              </a:tr>
              <a:tr h="467167">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Orthophoniste :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a:solidFill>
                            <a:schemeClr val="tx1"/>
                          </a:solidFill>
                          <a:effectLst/>
                          <a:latin typeface="Century Gothic" panose="020B0502020202020204" pitchFamily="34" charset="0"/>
                        </a:rPr>
                        <a:t>Fev 2021</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a:solidFill>
                            <a:schemeClr val="tx1"/>
                          </a:solidFill>
                          <a:effectLst/>
                          <a:latin typeface="Century Gothic" panose="020B0502020202020204" pitchFamily="34" charset="0"/>
                        </a:rPr>
                        <a:t>Bilan fait à l’oral aux parents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1000" b="0">
                          <a:solidFill>
                            <a:schemeClr val="tx1"/>
                          </a:solidFill>
                          <a:effectLst/>
                          <a:latin typeface="Century Gothic" panose="020B0502020202020204" pitchFamily="34" charset="0"/>
                        </a:rPr>
                        <a:t>RAS</a:t>
                      </a:r>
                    </a:p>
                    <a:p>
                      <a:pPr algn="l">
                        <a:lnSpc>
                          <a:spcPct val="107000"/>
                        </a:lnSpc>
                        <a:spcAft>
                          <a:spcPts val="0"/>
                        </a:spcAft>
                      </a:pPr>
                      <a:r>
                        <a:rPr lang="fr-FR" sz="1000" b="0">
                          <a:solidFill>
                            <a:schemeClr val="tx1"/>
                          </a:solidFill>
                          <a:effectLst/>
                          <a:latin typeface="Century Gothic" panose="020B0502020202020204" pitchFamily="34" charset="0"/>
                        </a:rPr>
                        <a:t>Bonne communication, comprend bien, bon niveau de langage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a:solidFill>
                            <a:schemeClr val="tx1"/>
                          </a:solidFill>
                          <a:effectLst/>
                          <a:latin typeface="Century Gothic" panose="020B0502020202020204" pitchFamily="34" charset="0"/>
                        </a:rPr>
                        <a:t>RAS</a:t>
                      </a:r>
                      <a:endParaRPr lang="fr-FR"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013870"/>
                  </a:ext>
                </a:extLst>
              </a:tr>
              <a:tr h="547415">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Neuropsychologue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err="1">
                          <a:effectLst/>
                          <a:latin typeface="Century Gothic" panose="020B0502020202020204" pitchFamily="34" charset="0"/>
                        </a:rPr>
                        <a:t>Fev</a:t>
                      </a:r>
                      <a:r>
                        <a:rPr lang="fr-FR" sz="1000" dirty="0">
                          <a:effectLst/>
                          <a:latin typeface="Century Gothic" panose="020B0502020202020204" pitchFamily="34" charset="0"/>
                        </a:rPr>
                        <a:t> 2021</a:t>
                      </a:r>
                    </a:p>
                    <a:p>
                      <a:pPr algn="l">
                        <a:lnSpc>
                          <a:spcPct val="107000"/>
                        </a:lnSpc>
                        <a:spcAft>
                          <a:spcPts val="800"/>
                        </a:spcAft>
                      </a:pPr>
                      <a:r>
                        <a:rPr lang="fr-FR" sz="1000" dirty="0">
                          <a:effectLst/>
                          <a:latin typeface="Century Gothic" panose="020B0502020202020204" pitchFamily="34" charset="0"/>
                        </a:rPr>
                        <a:t>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Bilan</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000" dirty="0">
                          <a:effectLst/>
                          <a:latin typeface="Century Gothic" panose="020B0502020202020204" pitchFamily="34" charset="0"/>
                        </a:rPr>
                        <a:t>- diff attentionnelles</a:t>
                      </a:r>
                    </a:p>
                    <a:p>
                      <a:pPr algn="l">
                        <a:lnSpc>
                          <a:spcPct val="100000"/>
                        </a:lnSpc>
                        <a:spcAft>
                          <a:spcPts val="0"/>
                        </a:spcAft>
                      </a:pPr>
                      <a:r>
                        <a:rPr lang="fr-FR" sz="1000" dirty="0">
                          <a:effectLst/>
                          <a:latin typeface="Century Gothic" panose="020B0502020202020204" pitchFamily="34" charset="0"/>
                        </a:rPr>
                        <a:t>- diff de langage</a:t>
                      </a:r>
                    </a:p>
                    <a:p>
                      <a:pPr algn="l">
                        <a:lnSpc>
                          <a:spcPct val="100000"/>
                        </a:lnSpc>
                        <a:spcAft>
                          <a:spcPts val="0"/>
                        </a:spcAft>
                      </a:pPr>
                      <a:r>
                        <a:rPr lang="fr-FR" sz="1000" dirty="0">
                          <a:effectLst/>
                          <a:latin typeface="Century Gothic" panose="020B0502020202020204" pitchFamily="34" charset="0"/>
                        </a:rPr>
                        <a:t>- diff comportementales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effectLst/>
                          <a:latin typeface="Century Gothic" panose="020B0502020202020204" pitchFamily="34" charset="0"/>
                        </a:rPr>
                        <a:t>- Suivi neuropsy + Guidance parentale</a:t>
                      </a:r>
                    </a:p>
                    <a:p>
                      <a:pPr algn="l">
                        <a:lnSpc>
                          <a:spcPct val="100000"/>
                        </a:lnSpc>
                        <a:spcAft>
                          <a:spcPts val="0"/>
                        </a:spcAft>
                      </a:pPr>
                      <a:r>
                        <a:rPr lang="fr-FR" sz="1000" dirty="0">
                          <a:effectLst/>
                          <a:latin typeface="Century Gothic" panose="020B0502020202020204" pitchFamily="34" charset="0"/>
                        </a:rPr>
                        <a:t>- PEC ortho sur la pragmatique</a:t>
                      </a:r>
                    </a:p>
                    <a:p>
                      <a:pPr algn="l">
                        <a:lnSpc>
                          <a:spcPct val="100000"/>
                        </a:lnSpc>
                        <a:spcAft>
                          <a:spcPts val="0"/>
                        </a:spcAft>
                      </a:pPr>
                      <a:r>
                        <a:rPr lang="fr-FR" sz="1000" dirty="0">
                          <a:effectLst/>
                          <a:latin typeface="Century Gothic" panose="020B0502020202020204" pitchFamily="34" charset="0"/>
                        </a:rPr>
                        <a:t>- Bilan ORL</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397842"/>
                  </a:ext>
                </a:extLst>
              </a:tr>
              <a:tr h="218940">
                <a:tc gridSpan="5">
                  <a:txBody>
                    <a:bodyPr/>
                    <a:lstStyle/>
                    <a:p>
                      <a:pPr algn="ctr">
                        <a:lnSpc>
                          <a:spcPct val="107000"/>
                        </a:lnSpc>
                        <a:spcAft>
                          <a:spcPts val="800"/>
                        </a:spcAft>
                      </a:pPr>
                      <a:r>
                        <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Consultation de suivi du médecin 1ere ligne</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spcAft>
                          <a:spcPts val="800"/>
                        </a:spcAft>
                      </a:pPr>
                      <a:endPar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extLst>
                  <a:ext uri="{0D108BD9-81ED-4DB2-BD59-A6C34878D82A}">
                    <a16:rowId xmlns:a16="http://schemas.microsoft.com/office/drawing/2014/main" val="1610785770"/>
                  </a:ext>
                </a:extLst>
              </a:tr>
              <a:tr h="412124">
                <a:tc>
                  <a:txBody>
                    <a:bodyPr/>
                    <a:lstStyle/>
                    <a:p>
                      <a:pPr algn="l">
                        <a:lnSpc>
                          <a:spcPct val="107000"/>
                        </a:lnSpc>
                        <a:spcAft>
                          <a:spcPts val="8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Dr XXX</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000" dirty="0">
                          <a:effectLst/>
                          <a:latin typeface="Century Gothic" panose="020B0502020202020204" pitchFamily="34" charset="0"/>
                          <a:ea typeface="Calibri" panose="020F0502020204030204" pitchFamily="34" charset="0"/>
                          <a:cs typeface="Times New Roman" panose="02020603050405020304" pitchFamily="18" charset="0"/>
                        </a:rPr>
                        <a:t>Mars 2021</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r>
                        <a:rPr lang="fr-FR" sz="1000" dirty="0">
                          <a:effectLst/>
                          <a:latin typeface="Century Gothic" panose="020B0502020202020204" pitchFamily="34" charset="0"/>
                          <a:ea typeface="Calibri" panose="020F0502020204030204" pitchFamily="34" charset="0"/>
                          <a:cs typeface="Times New Roman" panose="02020603050405020304" pitchFamily="18" charset="0"/>
                        </a:rPr>
                        <a:t>observation</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indent="0" algn="l">
                        <a:lnSpc>
                          <a:spcPct val="107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Suivi psychomot en cours (</a:t>
                      </a: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janv</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2021)</a:t>
                      </a:r>
                    </a:p>
                    <a:p>
                      <a:pPr marL="0" indent="0" algn="l">
                        <a:lnSpc>
                          <a:spcPct val="107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Apprentissages difficiles, pleure beaucoup à l’école. AESH demandé par </a:t>
                      </a: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ecole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certif pour dossier MDPH rempli : AEEH, AESH, aménagements scolaires</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indent="0" algn="l">
                        <a:lnSpc>
                          <a:spcPct val="100000"/>
                        </a:lnSpc>
                        <a:spcAft>
                          <a:spcPts val="0"/>
                        </a:spcAft>
                        <a:buFont typeface="Arial" panose="020B0604020202020204" pitchFamily="34" charset="0"/>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Orienté vers un ORL pour bilan auditif</a:t>
                      </a:r>
                    </a:p>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Refaire un bilan ortho plus ciblé (pragmatique)</a:t>
                      </a:r>
                    </a:p>
                    <a:p>
                      <a:pPr marL="0" indent="0" algn="l">
                        <a:lnSpc>
                          <a:spcPct val="100000"/>
                        </a:lnSpc>
                        <a:spcAft>
                          <a:spcPts val="0"/>
                        </a:spcAft>
                        <a:buFont typeface="Arial" panose="020B0604020202020204" pitchFamily="34" charset="0"/>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Faire suivi neuropsy</a:t>
                      </a:r>
                    </a:p>
                    <a:p>
                      <a:pPr marL="171450" indent="-171450" algn="l">
                        <a:lnSpc>
                          <a:spcPct val="100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Bilan visuel à venir</a:t>
                      </a:r>
                    </a:p>
                    <a:p>
                      <a:pPr marL="171450" indent="-171450" algn="l">
                        <a:lnSpc>
                          <a:spcPct val="100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Faire </a:t>
                      </a: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GEVASCo</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par école et dépôt dossier MDPH</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936707"/>
                  </a:ext>
                </a:extLst>
              </a:tr>
              <a:tr h="275170">
                <a:tc gridSpan="5">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a:t>
                      </a:r>
                      <a:r>
                        <a:rPr lang="fr-FR" sz="1000" b="1" u="none" strike="noStrike" kern="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onsultati</a:t>
                      </a: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 spécialisée(s) en neurodéveloppement</a:t>
                      </a: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extLst>
                  <a:ext uri="{0D108BD9-81ED-4DB2-BD59-A6C34878D82A}">
                    <a16:rowId xmlns:a16="http://schemas.microsoft.com/office/drawing/2014/main" val="1735240561"/>
                  </a:ext>
                </a:extLst>
              </a:tr>
              <a:tr h="399245">
                <a:tc>
                  <a:txBody>
                    <a:bodyPr/>
                    <a:lstStyle/>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Orthoptiste :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000">
                          <a:effectLst/>
                          <a:latin typeface="Century Gothic" panose="020B0502020202020204" pitchFamily="34" charset="0"/>
                        </a:rPr>
                        <a:t>Avril 2021</a:t>
                      </a:r>
                      <a:endParaRPr lang="fr-F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r>
                        <a:rPr lang="fr-FR" sz="1000">
                          <a:effectLst/>
                          <a:latin typeface="Century Gothic" panose="020B0502020202020204" pitchFamily="34" charset="0"/>
                        </a:rPr>
                        <a:t> bilan</a:t>
                      </a:r>
                      <a:endParaRPr lang="fr-F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r>
                        <a:rPr lang="fr-FR" sz="1000">
                          <a:effectLst/>
                          <a:latin typeface="Century Gothic" panose="020B0502020202020204" pitchFamily="34" charset="0"/>
                        </a:rPr>
                        <a:t> </a:t>
                      </a:r>
                      <a:endParaRPr lang="fr-F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fr-FR" sz="1000">
                          <a:effectLst/>
                          <a:latin typeface="Century Gothic" panose="020B0502020202020204" pitchFamily="34" charset="0"/>
                        </a:rPr>
                        <a:t>Suivi à réaliser</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35527"/>
                  </a:ext>
                </a:extLst>
              </a:tr>
              <a:tr h="359630">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Ophtalmologue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a:effectLst/>
                          <a:latin typeface="Century Gothic" panose="020B0502020202020204" pitchFamily="34" charset="0"/>
                        </a:rPr>
                        <a:t>Avril 2021</a:t>
                      </a:r>
                      <a:endParaRPr lang="fr-F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a:effectLst/>
                          <a:latin typeface="Century Gothic" panose="020B0502020202020204" pitchFamily="34" charset="0"/>
                        </a:rPr>
                        <a:t> bilan</a:t>
                      </a:r>
                      <a:endParaRPr lang="fr-F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Astigmatisme </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a:effectLst/>
                          <a:latin typeface="Century Gothic" panose="020B0502020202020204" pitchFamily="34" charset="0"/>
                        </a:rPr>
                        <a:t>Port de lunettes nécessaire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990583"/>
                  </a:ext>
                </a:extLst>
              </a:tr>
              <a:tr h="341876">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ORL : </a:t>
                      </a: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Mai 2021</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 audiogramme</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 RAS</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  RAS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731844"/>
                  </a:ext>
                </a:extLst>
              </a:tr>
              <a:tr h="212192">
                <a:tc gridSpan="5">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Consultation de suivi du médecin 1ere ligne</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extLst>
                  <a:ext uri="{0D108BD9-81ED-4DB2-BD59-A6C34878D82A}">
                    <a16:rowId xmlns:a16="http://schemas.microsoft.com/office/drawing/2014/main" val="840269310"/>
                  </a:ext>
                </a:extLst>
              </a:tr>
              <a:tr h="682486">
                <a:tc>
                  <a:txBody>
                    <a:bodyPr/>
                    <a:lstStyle/>
                    <a:p>
                      <a:pPr algn="l">
                        <a:lnSpc>
                          <a:spcPct val="107000"/>
                        </a:lnSpc>
                        <a:spcAft>
                          <a:spcPts val="8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DR XX</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Juin 2021</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fr-FR" sz="1000" dirty="0">
                          <a:effectLst/>
                          <a:latin typeface="Century Gothic" panose="020B0502020202020204" pitchFamily="34" charset="0"/>
                        </a:rPr>
                        <a:t>observation</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buFont typeface="Arial" panose="020B0604020202020204" pitchFamily="34" charset="0"/>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Fin d’année scolaire difficile.  Difficultés attentionnelles +++ Retard dans les apprentissages</a:t>
                      </a:r>
                    </a:p>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Suivi psychomot en cours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latin typeface="Century Gothic" panose="020B0502020202020204" pitchFamily="34" charset="0"/>
                        </a:rPr>
                        <a:t>- éval de l’environnement familial : les parents ne semblent pas comprendre les diff de leur enfant ni leurs diff éducatives (renforcements de certains comportements négatifs) ex: crise si n’a pas de gâteau donc on lui donne, enfant s’endort sur le canapé… </a:t>
                      </a:r>
                      <a:endParaRPr lang="fr-FR" dirty="0"/>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Faire un bilan attentionnel</a:t>
                      </a:r>
                    </a:p>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Faire bilan ortho car non réalisé ce jour</a:t>
                      </a:r>
                    </a:p>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Faire suivi neuropsy car non réalisé ce jour</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345741"/>
                  </a:ext>
                </a:extLst>
              </a:tr>
            </a:tbl>
          </a:graphicData>
        </a:graphic>
      </p:graphicFrame>
      <p:sp>
        <p:nvSpPr>
          <p:cNvPr id="6" name="Rectangle 5">
            <a:extLst>
              <a:ext uri="{FF2B5EF4-FFF2-40B4-BE49-F238E27FC236}">
                <a16:creationId xmlns:a16="http://schemas.microsoft.com/office/drawing/2014/main" id="{7F17283D-53C2-DDF7-F5CE-7E995D604708}"/>
              </a:ext>
            </a:extLst>
          </p:cNvPr>
          <p:cNvSpPr/>
          <p:nvPr/>
        </p:nvSpPr>
        <p:spPr>
          <a:xfrm>
            <a:off x="8944376" y="3229914"/>
            <a:ext cx="3095221" cy="324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courbe vers la gauche 6">
            <a:extLst>
              <a:ext uri="{FF2B5EF4-FFF2-40B4-BE49-F238E27FC236}">
                <a16:creationId xmlns:a16="http://schemas.microsoft.com/office/drawing/2014/main" id="{3223F937-E579-94DD-9557-BE896AF4A1BA}"/>
              </a:ext>
            </a:extLst>
          </p:cNvPr>
          <p:cNvSpPr/>
          <p:nvPr/>
        </p:nvSpPr>
        <p:spPr>
          <a:xfrm>
            <a:off x="11573814" y="3644721"/>
            <a:ext cx="618186" cy="2678806"/>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073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43540EA3-72E1-D15A-24B8-28F52C80CE51}"/>
              </a:ext>
            </a:extLst>
          </p:cNvPr>
          <p:cNvGraphicFramePr>
            <a:graphicFrameLocks noGrp="1"/>
          </p:cNvGraphicFramePr>
          <p:nvPr>
            <p:extLst>
              <p:ext uri="{D42A27DB-BD31-4B8C-83A1-F6EECF244321}">
                <p14:modId xmlns:p14="http://schemas.microsoft.com/office/powerpoint/2010/main" val="3967495666"/>
              </p:ext>
            </p:extLst>
          </p:nvPr>
        </p:nvGraphicFramePr>
        <p:xfrm>
          <a:off x="57954" y="0"/>
          <a:ext cx="12076091" cy="7252774"/>
        </p:xfrm>
        <a:graphic>
          <a:graphicData uri="http://schemas.openxmlformats.org/drawingml/2006/table">
            <a:tbl>
              <a:tblPr firstRow="1" firstCol="1" bandRow="1"/>
              <a:tblGrid>
                <a:gridCol w="2427669">
                  <a:extLst>
                    <a:ext uri="{9D8B030D-6E8A-4147-A177-3AD203B41FA5}">
                      <a16:colId xmlns:a16="http://schemas.microsoft.com/office/drawing/2014/main" val="73199871"/>
                    </a:ext>
                  </a:extLst>
                </a:gridCol>
                <a:gridCol w="1210614">
                  <a:extLst>
                    <a:ext uri="{9D8B030D-6E8A-4147-A177-3AD203B41FA5}">
                      <a16:colId xmlns:a16="http://schemas.microsoft.com/office/drawing/2014/main" val="3676410445"/>
                    </a:ext>
                  </a:extLst>
                </a:gridCol>
                <a:gridCol w="1906073">
                  <a:extLst>
                    <a:ext uri="{9D8B030D-6E8A-4147-A177-3AD203B41FA5}">
                      <a16:colId xmlns:a16="http://schemas.microsoft.com/office/drawing/2014/main" val="1200506610"/>
                    </a:ext>
                  </a:extLst>
                </a:gridCol>
                <a:gridCol w="3644721">
                  <a:extLst>
                    <a:ext uri="{9D8B030D-6E8A-4147-A177-3AD203B41FA5}">
                      <a16:colId xmlns:a16="http://schemas.microsoft.com/office/drawing/2014/main" val="3171093461"/>
                    </a:ext>
                  </a:extLst>
                </a:gridCol>
                <a:gridCol w="2887014">
                  <a:extLst>
                    <a:ext uri="{9D8B030D-6E8A-4147-A177-3AD203B41FA5}">
                      <a16:colId xmlns:a16="http://schemas.microsoft.com/office/drawing/2014/main" val="4177496261"/>
                    </a:ext>
                  </a:extLst>
                </a:gridCol>
              </a:tblGrid>
              <a:tr h="476517">
                <a:tc>
                  <a:txBody>
                    <a:bodyPr/>
                    <a:lstStyle/>
                    <a:p>
                      <a:pPr algn="ctr">
                        <a:lnSpc>
                          <a:spcPct val="107000"/>
                        </a:lnSpc>
                        <a:spcAft>
                          <a:spcPts val="800"/>
                        </a:spcAft>
                      </a:pPr>
                      <a:r>
                        <a:rPr lang="fr-FR" sz="1000" b="1">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Quel professionnel ?</a:t>
                      </a:r>
                      <a:endParaRPr lang="fr-FR"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Date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Type d’intervention (observation, bilan vs 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Observations / Résultats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00" b="1"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Préconisation / examen complémentaire demandé</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087688"/>
                  </a:ext>
                </a:extLst>
              </a:tr>
              <a:tr h="251036">
                <a:tc gridSpan="5">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a:t>
                      </a:r>
                      <a:r>
                        <a:rPr lang="fr-FR" sz="1000" b="1" u="none" strike="noStrike" kern="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onsultati</a:t>
                      </a:r>
                      <a:r>
                        <a:rPr lang="fr-FR" sz="1000" b="1" u="none" strike="noStrik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on(s) spécialisée(s) en neurodéveloppement</a:t>
                      </a:r>
                      <a:endParaRPr lang="fr-FR"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665132573"/>
                  </a:ext>
                </a:extLst>
              </a:tr>
              <a:tr h="621553">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Neuropsychologue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fr-FR" sz="1000" dirty="0">
                          <a:effectLst/>
                          <a:latin typeface="Century Gothic" panose="020B0502020202020204" pitchFamily="34" charset="0"/>
                        </a:rPr>
                        <a:t> </a:t>
                      </a:r>
                      <a:r>
                        <a:rPr lang="fr-FR" sz="1000" dirty="0" err="1">
                          <a:effectLst/>
                          <a:latin typeface="Century Gothic" panose="020B0502020202020204" pitchFamily="34" charset="0"/>
                        </a:rPr>
                        <a:t>Oct</a:t>
                      </a:r>
                      <a:r>
                        <a:rPr lang="fr-FR" sz="1000" dirty="0">
                          <a:effectLst/>
                          <a:latin typeface="Century Gothic" panose="020B0502020202020204" pitchFamily="34" charset="0"/>
                        </a:rPr>
                        <a:t> 2021</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 Bilan attentionnel</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000" dirty="0">
                          <a:effectLst/>
                          <a:latin typeface="Century Gothic" panose="020B0502020202020204" pitchFamily="34" charset="0"/>
                        </a:rPr>
                        <a:t>- Diff attentionnelles et exécutives</a:t>
                      </a:r>
                    </a:p>
                    <a:p>
                      <a:pPr algn="l">
                        <a:lnSpc>
                          <a:spcPct val="100000"/>
                        </a:lnSpc>
                        <a:spcAft>
                          <a:spcPts val="0"/>
                        </a:spcAft>
                      </a:pPr>
                      <a:r>
                        <a:rPr lang="fr-FR" sz="1000" dirty="0">
                          <a:effectLst/>
                          <a:latin typeface="Century Gothic" panose="020B0502020202020204" pitchFamily="34" charset="0"/>
                        </a:rPr>
                        <a:t>- Diff comportementales</a:t>
                      </a:r>
                    </a:p>
                    <a:p>
                      <a:pPr algn="l">
                        <a:lnSpc>
                          <a:spcPct val="100000"/>
                        </a:lnSpc>
                        <a:spcAft>
                          <a:spcPts val="0"/>
                        </a:spcAft>
                      </a:pPr>
                      <a:r>
                        <a:rPr lang="fr-FR" sz="1000" dirty="0">
                          <a:effectLst/>
                          <a:latin typeface="Century Gothic" panose="020B0502020202020204" pitchFamily="34" charset="0"/>
                        </a:rPr>
                        <a:t>- Diff interactions sociales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000" dirty="0">
                          <a:effectLst/>
                          <a:latin typeface="Century Gothic" panose="020B0502020202020204" pitchFamily="34" charset="0"/>
                        </a:rPr>
                        <a:t>- Bilan et suivi ortho pour pragmatique</a:t>
                      </a:r>
                    </a:p>
                    <a:p>
                      <a:pPr algn="l">
                        <a:lnSpc>
                          <a:spcPct val="100000"/>
                        </a:lnSpc>
                        <a:spcAft>
                          <a:spcPts val="0"/>
                        </a:spcAft>
                      </a:pPr>
                      <a:r>
                        <a:rPr lang="fr-FR" sz="1000" dirty="0">
                          <a:effectLst/>
                          <a:latin typeface="Century Gothic" panose="020B0502020202020204" pitchFamily="34" charset="0"/>
                        </a:rPr>
                        <a:t>- passation d’une ADOS II</a:t>
                      </a:r>
                    </a:p>
                    <a:p>
                      <a:pPr algn="l">
                        <a:lnSpc>
                          <a:spcPct val="100000"/>
                        </a:lnSpc>
                        <a:spcAft>
                          <a:spcPts val="0"/>
                        </a:spcAft>
                      </a:pPr>
                      <a:r>
                        <a:rPr lang="fr-FR" sz="1000" dirty="0">
                          <a:effectLst/>
                          <a:latin typeface="Century Gothic" panose="020B0502020202020204" pitchFamily="34" charset="0"/>
                        </a:rPr>
                        <a:t>- SESSAD</a:t>
                      </a:r>
                    </a:p>
                    <a:p>
                      <a:pPr algn="l">
                        <a:lnSpc>
                          <a:spcPct val="100000"/>
                        </a:lnSpc>
                        <a:spcAft>
                          <a:spcPts val="0"/>
                        </a:spcAft>
                      </a:pPr>
                      <a:r>
                        <a:rPr lang="fr-FR" sz="1000" dirty="0">
                          <a:effectLst/>
                          <a:latin typeface="Century Gothic" panose="020B0502020202020204" pitchFamily="34" charset="0"/>
                        </a:rPr>
                        <a:t>- Suivi neuropsy</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7220"/>
                  </a:ext>
                </a:extLst>
              </a:tr>
              <a:tr h="231988">
                <a:tc gridSpan="5">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fr-FR" sz="1000" b="1" u="none" dirty="0">
                          <a:solidFill>
                            <a:schemeClr val="bg1"/>
                          </a:solidFill>
                          <a:effectLst/>
                          <a:latin typeface="Century Gothic" panose="020B0502020202020204" pitchFamily="34" charset="0"/>
                        </a:rPr>
                        <a:t>Interventions précoces</a:t>
                      </a:r>
                      <a:endParaRPr lang="fr-FR" sz="1000" b="1" u="non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1657992591"/>
                  </a:ext>
                </a:extLst>
              </a:tr>
              <a:tr h="466647">
                <a:tc>
                  <a:txBody>
                    <a:bodyPr/>
                    <a:lstStyle/>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Psychomotricien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fr-FR" sz="1000">
                          <a:effectLst/>
                          <a:latin typeface="Century Gothic" panose="020B0502020202020204" pitchFamily="34" charset="0"/>
                        </a:rPr>
                        <a:t> En cours depuis janv 2021</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000">
                          <a:effectLst/>
                          <a:latin typeface="Century Gothic" panose="020B0502020202020204" pitchFamily="34" charset="0"/>
                          <a:ea typeface="Calibri" panose="020F0502020204030204" pitchFamily="34" charset="0"/>
                          <a:cs typeface="Times New Roman" panose="02020603050405020304" pitchFamily="18" charset="0"/>
                        </a:rPr>
                        <a:t>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Des progrès mais les difficultés persistent</a:t>
                      </a:r>
                    </a:p>
                    <a:p>
                      <a:pPr algn="l">
                        <a:lnSpc>
                          <a:spcPct val="107000"/>
                        </a:lnSpc>
                        <a:spcAft>
                          <a:spcPts val="800"/>
                        </a:spcAft>
                      </a:pPr>
                      <a:r>
                        <a:rPr lang="fr-FR" sz="1000" dirty="0">
                          <a:effectLst/>
                          <a:latin typeface="Century Gothic" panose="020B0502020202020204" pitchFamily="34" charset="0"/>
                        </a:rPr>
                        <a:t>Hypothèse de présence de TAC</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Poursuite du 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669464"/>
                  </a:ext>
                </a:extLst>
              </a:tr>
              <a:tr h="421363">
                <a:tc>
                  <a:txBody>
                    <a:bodyPr/>
                    <a:lstStyle/>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Orthoptiste :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solidFill>
                            <a:srgbClr val="000000"/>
                          </a:solidFill>
                          <a:effectLst/>
                          <a:latin typeface="Century Gothic" panose="020B0502020202020204" pitchFamily="34" charset="0"/>
                          <a:ea typeface="Constantia" panose="02030602050306030303" pitchFamily="18" charset="0"/>
                          <a:cs typeface="Times New Roman" panose="02020603050405020304" pitchFamily="18" charset="0"/>
                        </a:rPr>
                        <a:t>M./Mme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Mai 2021-oct 2022 (perlé)</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suivi</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Suivi en cours</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013870"/>
                  </a:ext>
                </a:extLst>
              </a:tr>
              <a:tr h="1243106">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Neuropsychologue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fr-FR" sz="1000" dirty="0">
                          <a:effectLst/>
                          <a:latin typeface="Century Gothic" panose="020B0502020202020204" pitchFamily="34" charset="0"/>
                        </a:rPr>
                        <a:t> </a:t>
                      </a:r>
                      <a:r>
                        <a:rPr lang="fr-FR" sz="1000" dirty="0" err="1">
                          <a:effectLst/>
                          <a:latin typeface="Century Gothic" panose="020B0502020202020204" pitchFamily="34" charset="0"/>
                        </a:rPr>
                        <a:t>Janv-oct</a:t>
                      </a:r>
                      <a:r>
                        <a:rPr lang="fr-FR" sz="1000" dirty="0">
                          <a:effectLst/>
                          <a:latin typeface="Century Gothic" panose="020B0502020202020204" pitchFamily="34" charset="0"/>
                        </a:rPr>
                        <a:t> 2022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Suivi / guidance parentale</a:t>
                      </a: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2314575" algn="l"/>
                        </a:tabLst>
                      </a:pPr>
                      <a:r>
                        <a:rPr lang="fr-FR" sz="1000" dirty="0">
                          <a:effectLst/>
                          <a:latin typeface="Century Gothic" panose="020B0502020202020204" pitchFamily="34" charset="0"/>
                        </a:rPr>
                        <a:t>- Guidance parentale</a:t>
                      </a:r>
                    </a:p>
                    <a:p>
                      <a:pPr algn="just">
                        <a:tabLst>
                          <a:tab pos="2314575" algn="l"/>
                        </a:tabLst>
                      </a:pPr>
                      <a:r>
                        <a:rPr lang="fr-FR" sz="1000" dirty="0">
                          <a:effectLst/>
                          <a:latin typeface="Century Gothic" panose="020B0502020202020204" pitchFamily="34" charset="0"/>
                        </a:rPr>
                        <a:t>- Comportements persistants : difficulté à moduler sa voix, pose des questions de façon répétitive toujours sur le même sujet, ne répond pas toujours aux questions de façon adaptée… </a:t>
                      </a:r>
                    </a:p>
                    <a:p>
                      <a:pPr algn="just">
                        <a:tabLst>
                          <a:tab pos="2314575" algn="l"/>
                        </a:tabLst>
                      </a:pPr>
                      <a:r>
                        <a:rPr lang="fr-FR" sz="1000" dirty="0">
                          <a:effectLst/>
                          <a:latin typeface="Century Gothic" panose="020B0502020202020204" pitchFamily="34" charset="0"/>
                        </a:rPr>
                        <a:t>+ comportements stéréotypés perdurent à la maison depuis plusieurs mois avec un stylo avec lequel « il joue » selon les parents.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2314575" algn="l"/>
                        </a:tabLst>
                      </a:pPr>
                      <a:r>
                        <a:rPr lang="fr-FR" sz="1000" dirty="0">
                          <a:effectLst/>
                          <a:latin typeface="Century Gothic" panose="020B0502020202020204" pitchFamily="34" charset="0"/>
                        </a:rPr>
                        <a:t>Groupe d’habiletés sociales.</a:t>
                      </a:r>
                    </a:p>
                    <a:p>
                      <a:pPr algn="l">
                        <a:tabLst>
                          <a:tab pos="2314575" algn="l"/>
                        </a:tabLst>
                      </a:pPr>
                      <a:r>
                        <a:rPr lang="fr-FR" sz="1000" dirty="0">
                          <a:effectLst/>
                          <a:latin typeface="Century Gothic" panose="020B0502020202020204" pitchFamily="34" charset="0"/>
                        </a:rPr>
                        <a:t> </a:t>
                      </a:r>
                    </a:p>
                    <a:p>
                      <a:pPr algn="l">
                        <a:tabLst>
                          <a:tab pos="2314575" algn="l"/>
                        </a:tabLst>
                      </a:pPr>
                      <a:r>
                        <a:rPr lang="fr-FR" sz="1000" dirty="0">
                          <a:effectLst/>
                          <a:latin typeface="Century Gothic" panose="020B0502020202020204" pitchFamily="34" charset="0"/>
                        </a:rPr>
                        <a:t>Réévaluation </a:t>
                      </a:r>
                      <a:r>
                        <a:rPr lang="fr-FR" sz="1000" dirty="0" err="1">
                          <a:effectLst/>
                          <a:latin typeface="Century Gothic" panose="020B0502020202020204" pitchFamily="34" charset="0"/>
                        </a:rPr>
                        <a:t>pédopsy</a:t>
                      </a:r>
                      <a:r>
                        <a:rPr lang="fr-FR" sz="1000" dirty="0">
                          <a:effectLst/>
                          <a:latin typeface="Century Gothic" panose="020B0502020202020204" pitchFamily="34" charset="0"/>
                        </a:rPr>
                        <a:t> (reprise de contact  avec le CMP). </a:t>
                      </a:r>
                    </a:p>
                    <a:p>
                      <a:pPr algn="l">
                        <a:lnSpc>
                          <a:spcPct val="107000"/>
                        </a:lnSpc>
                        <a:spcAft>
                          <a:spcPts val="800"/>
                        </a:spcAft>
                      </a:pPr>
                      <a:r>
                        <a:rPr lang="fr-FR" sz="1000" dirty="0">
                          <a:effectLst/>
                          <a:latin typeface="Century Gothic" panose="020B0502020202020204" pitchFamily="34" charset="0"/>
                        </a:rPr>
                        <a:t>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397842"/>
                  </a:ext>
                </a:extLst>
              </a:tr>
              <a:tr h="192672">
                <a:tc gridSpan="5">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Consultation de suivi du médecin 1ere ligne</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1740313716"/>
                  </a:ext>
                </a:extLst>
              </a:tr>
              <a:tr h="829685">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FR" sz="1000" dirty="0">
                          <a:effectLst/>
                          <a:latin typeface="Century Gothic" panose="020B0502020202020204" pitchFamily="34" charset="0"/>
                        </a:rPr>
                        <a:t>Médecin Dr XX</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Mars 2022</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000" dirty="0">
                          <a:effectLst/>
                          <a:latin typeface="Century Gothic" panose="020B0502020202020204" pitchFamily="34" charset="0"/>
                        </a:rPr>
                        <a:t>Consultation clinique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Difficultés scolaires persistent malgré AESH</a:t>
                      </a:r>
                    </a:p>
                    <a:p>
                      <a:pPr marL="171450" indent="-171450" algn="l">
                        <a:lnSpc>
                          <a:spcPct val="107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Maintien CP demandé par école</a:t>
                      </a:r>
                    </a:p>
                    <a:p>
                      <a:pPr marL="171450" indent="-171450" algn="l">
                        <a:lnSpc>
                          <a:spcPct val="107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Bilan orthophonique toujours pas réalisé, les parents ne trouvent pas d’ortho</a:t>
                      </a:r>
                    </a:p>
                    <a:p>
                      <a:pPr marL="171450" indent="-171450" algn="l">
                        <a:lnSpc>
                          <a:spcPct val="107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Prise contact CMP par les parents</a:t>
                      </a:r>
                    </a:p>
                    <a:p>
                      <a:pPr marL="171450" indent="-171450" algn="l">
                        <a:lnSpc>
                          <a:spcPct val="107000"/>
                        </a:lnSpc>
                        <a:spcAft>
                          <a:spcPts val="0"/>
                        </a:spcAft>
                        <a:buFontTx/>
                        <a:buChar cha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S</a:t>
                      </a:r>
                      <a:r>
                        <a:rPr lang="fr-FR" sz="1000">
                          <a:effectLst/>
                          <a:latin typeface="Century Gothic" panose="020B0502020202020204" pitchFamily="34" charset="0"/>
                          <a:ea typeface="Calibri" panose="020F0502020204030204" pitchFamily="34" charset="0"/>
                          <a:cs typeface="Times New Roman" panose="02020603050405020304" pitchFamily="18" charset="0"/>
                        </a:rPr>
                        <a:t>uivi </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en cours ok</a:t>
                      </a:r>
                    </a:p>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NB : parents rapportent </a:t>
                      </a:r>
                      <a:r>
                        <a:rPr lang="fr-FR" sz="1000" dirty="0">
                          <a:latin typeface="Century Gothic" panose="020B0502020202020204" pitchFamily="34" charset="0"/>
                        </a:rPr>
                        <a:t>que l’enfant « ne ressent pas la douleur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tabLst>
                          <a:tab pos="2314575" algn="l"/>
                        </a:tabLst>
                      </a:pPr>
                      <a:r>
                        <a:rPr lang="fr-FR" sz="1000" b="0" dirty="0">
                          <a:solidFill>
                            <a:schemeClr val="tx1"/>
                          </a:solidFill>
                          <a:effectLst/>
                          <a:latin typeface="Century Gothic" panose="020B0502020202020204" pitchFamily="34" charset="0"/>
                          <a:cs typeface="Times New Roman" panose="02020603050405020304" pitchFamily="18" charset="0"/>
                        </a:rPr>
                        <a:t> - Bilan ortho urgent</a:t>
                      </a:r>
                    </a:p>
                    <a:p>
                      <a:pPr algn="l">
                        <a:tabLst>
                          <a:tab pos="2314575" algn="l"/>
                        </a:tabLst>
                      </a:pPr>
                      <a:r>
                        <a:rPr lang="fr-FR" sz="1000" b="0" dirty="0">
                          <a:solidFill>
                            <a:schemeClr val="tx1"/>
                          </a:solidFill>
                          <a:effectLst/>
                          <a:latin typeface="Century Gothic" panose="020B0502020202020204" pitchFamily="34" charset="0"/>
                          <a:cs typeface="Times New Roman" panose="02020603050405020304" pitchFamily="18" charset="0"/>
                        </a:rPr>
                        <a:t> - Bilan ADOS? CMP?</a:t>
                      </a:r>
                    </a:p>
                    <a:p>
                      <a:pPr marL="0" indent="0" algn="l">
                        <a:buFontTx/>
                        <a:buNone/>
                        <a:tabLst>
                          <a:tab pos="2314575" algn="l"/>
                        </a:tabLst>
                      </a:pPr>
                      <a:r>
                        <a:rPr lang="fr-FR"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 Parents refusent proposition de SESSAD</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90971"/>
                  </a:ext>
                </a:extLst>
              </a:tr>
              <a:tr h="214106">
                <a:tc gridSpan="5">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fr-FR" sz="1000" b="1" u="none" dirty="0">
                          <a:solidFill>
                            <a:schemeClr val="bg1"/>
                          </a:solidFill>
                          <a:effectLst/>
                          <a:latin typeface="Century Gothic" panose="020B0502020202020204" pitchFamily="34" charset="0"/>
                        </a:rPr>
                        <a:t>Interventions précoces</a:t>
                      </a:r>
                      <a:endParaRPr lang="fr-FR" sz="1000" b="1" u="non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3413006389"/>
                  </a:ext>
                </a:extLst>
              </a:tr>
              <a:tr h="682580">
                <a:tc>
                  <a:txBody>
                    <a:bodyPr/>
                    <a:lstStyle/>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Orthophoniste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fr-FR" sz="1000" dirty="0">
                          <a:effectLst/>
                          <a:latin typeface="Century Gothic" panose="020B0502020202020204" pitchFamily="34" charset="0"/>
                          <a:ea typeface="Constantia" panose="02030602050306030303" pitchFamily="18" charset="0"/>
                          <a:cs typeface="Times New Roman" panose="02020603050405020304" pitchFamily="18" charset="0"/>
                        </a:rPr>
                        <a:t>M./Mme XX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600"/>
                        </a:spcAft>
                      </a:pP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Oct</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2022</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dirty="0">
                          <a:effectLst/>
                          <a:latin typeface="Century Gothic" panose="020B0502020202020204" pitchFamily="34" charset="0"/>
                        </a:rPr>
                        <a:t> Bilan</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dirty="0">
                          <a:solidFill>
                            <a:schemeClr val="tx1"/>
                          </a:solidFill>
                          <a:effectLst/>
                          <a:latin typeface="Century Gothic" panose="020B0502020202020204" pitchFamily="34" charset="0"/>
                        </a:rPr>
                        <a:t>Le bilan orthophonique sur le versant pragmatique (humour difficile, ton de voix inadapté, tour de parole…) a été réalisé et met en évidence un trouble dans ce domaine. </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fr-FR" sz="1000" b="0" dirty="0">
                          <a:solidFill>
                            <a:schemeClr val="tx1"/>
                          </a:solidFill>
                          <a:effectLst/>
                          <a:latin typeface="Century Gothic" panose="020B0502020202020204" pitchFamily="34" charset="0"/>
                        </a:rPr>
                        <a:t>Une prise en charge est nécessaire et sera effectuée par une autre orthophoniste.</a:t>
                      </a:r>
                      <a:endParaRPr lang="fr-FR"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116" marR="2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671337"/>
                  </a:ext>
                </a:extLst>
              </a:tr>
              <a:tr h="223233">
                <a:tc gridSpan="5">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fr-FR" sz="1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Consultation de suivi du médecin 1ere ligne</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1610785770"/>
                  </a:ext>
                </a:extLst>
              </a:tr>
              <a:tr h="776941">
                <a:tc>
                  <a:txBody>
                    <a:bodyPr/>
                    <a:lstStyle/>
                    <a:p>
                      <a:pPr algn="l">
                        <a:lnSpc>
                          <a:spcPct val="107000"/>
                        </a:lnSpc>
                        <a:spcAft>
                          <a:spcPts val="6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Dr XXX</a:t>
                      </a: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600"/>
                        </a:spcAft>
                      </a:pP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Dec</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2022</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observation</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Précision des hypothèses de TND : TAC, TSA</a:t>
                      </a:r>
                    </a:p>
                    <a:p>
                      <a:pPr algn="l">
                        <a:lnSpc>
                          <a:spcPct val="107000"/>
                        </a:lnSpc>
                        <a:spcAft>
                          <a:spcPts val="80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Parents ont repris contact avec Dr XX du CMP</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Appeler le Dr XXX du CMP pour évoquer un </a:t>
                      </a:r>
                      <a:r>
                        <a:rPr lang="fr-FR" sz="1000" dirty="0" err="1">
                          <a:effectLst/>
                          <a:latin typeface="Century Gothic" panose="020B0502020202020204" pitchFamily="34" charset="0"/>
                          <a:ea typeface="Calibri" panose="020F0502020204030204" pitchFamily="34" charset="0"/>
                          <a:cs typeface="Times New Roman" panose="02020603050405020304" pitchFamily="18" charset="0"/>
                        </a:rPr>
                        <a:t>diag</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à la famille. Faire une ADOS II ?</a:t>
                      </a:r>
                    </a:p>
                    <a:p>
                      <a:pPr marL="0" indent="0" algn="l">
                        <a:lnSpc>
                          <a:spcPct val="100000"/>
                        </a:lnSpc>
                        <a:spcAft>
                          <a:spcPts val="0"/>
                        </a:spcAft>
                        <a:buFontTx/>
                        <a:buNone/>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Vérifier que le suivi ortho se mette en place</a:t>
                      </a:r>
                    </a:p>
                  </a:txBody>
                  <a:tcPr marL="29785" marR="29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936707"/>
                  </a:ext>
                </a:extLst>
              </a:tr>
              <a:tr h="159124">
                <a:tc gridSpan="5">
                  <a:txBody>
                    <a:bodyPr/>
                    <a:lstStyle/>
                    <a:p>
                      <a:pPr algn="ctr">
                        <a:lnSpc>
                          <a:spcPct val="107000"/>
                        </a:lnSpc>
                        <a:spcAft>
                          <a:spcPts val="800"/>
                        </a:spcAft>
                      </a:pPr>
                      <a:endParaRPr lang="fr-FR" sz="1000" u="none"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076" marR="48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6608"/>
                    </a:solid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1735240561"/>
                  </a:ext>
                </a:extLst>
              </a:tr>
            </a:tbl>
          </a:graphicData>
        </a:graphic>
      </p:graphicFrame>
      <p:sp>
        <p:nvSpPr>
          <p:cNvPr id="5" name="Rectangle 4">
            <a:extLst>
              <a:ext uri="{FF2B5EF4-FFF2-40B4-BE49-F238E27FC236}">
                <a16:creationId xmlns:a16="http://schemas.microsoft.com/office/drawing/2014/main" id="{FFDE3746-C9CF-570E-C90A-A7249D9EA5D7}"/>
              </a:ext>
            </a:extLst>
          </p:cNvPr>
          <p:cNvSpPr/>
          <p:nvPr/>
        </p:nvSpPr>
        <p:spPr>
          <a:xfrm>
            <a:off x="9324304" y="746975"/>
            <a:ext cx="2472744" cy="4636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124C56CB-E0BE-7938-34A3-1EAD723B99B8}"/>
              </a:ext>
            </a:extLst>
          </p:cNvPr>
          <p:cNvCxnSpPr>
            <a:cxnSpLocks/>
          </p:cNvCxnSpPr>
          <p:nvPr/>
        </p:nvCxnSpPr>
        <p:spPr>
          <a:xfrm>
            <a:off x="10934163" y="1210614"/>
            <a:ext cx="0" cy="2846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A6BF6-FF7C-6387-D23F-37B0AA49F5BE}"/>
              </a:ext>
            </a:extLst>
          </p:cNvPr>
          <p:cNvSpPr>
            <a:spLocks noGrp="1"/>
          </p:cNvSpPr>
          <p:nvPr>
            <p:ph type="title"/>
          </p:nvPr>
        </p:nvSpPr>
        <p:spPr>
          <a:xfrm>
            <a:off x="400833" y="-1189"/>
            <a:ext cx="10515600" cy="1325563"/>
          </a:xfrm>
        </p:spPr>
        <p:txBody>
          <a:bodyPr>
            <a:normAutofit/>
          </a:bodyPr>
          <a:lstStyle/>
          <a:p>
            <a:r>
              <a:rPr lang="fr-FR" dirty="0">
                <a:solidFill>
                  <a:srgbClr val="EB6608"/>
                </a:solidFill>
              </a:rPr>
              <a:t>Premiers questionnements</a:t>
            </a:r>
          </a:p>
        </p:txBody>
      </p:sp>
      <p:sp>
        <p:nvSpPr>
          <p:cNvPr id="3" name="Espace réservé du contenu 2">
            <a:extLst>
              <a:ext uri="{FF2B5EF4-FFF2-40B4-BE49-F238E27FC236}">
                <a16:creationId xmlns:a16="http://schemas.microsoft.com/office/drawing/2014/main" id="{B816EBAA-3CF1-072B-41FB-7AB83B42F439}"/>
              </a:ext>
            </a:extLst>
          </p:cNvPr>
          <p:cNvSpPr>
            <a:spLocks noGrp="1"/>
          </p:cNvSpPr>
          <p:nvPr>
            <p:ph idx="1"/>
          </p:nvPr>
        </p:nvSpPr>
        <p:spPr>
          <a:xfrm>
            <a:off x="383609" y="1443271"/>
            <a:ext cx="11424781" cy="5430032"/>
          </a:xfrm>
        </p:spPr>
        <p:txBody>
          <a:bodyPr>
            <a:normAutofit fontScale="70000" lnSpcReduction="20000"/>
          </a:bodyPr>
          <a:lstStyle/>
          <a:p>
            <a:pPr marL="265113" indent="-265113">
              <a:lnSpc>
                <a:spcPct val="120000"/>
              </a:lnSpc>
            </a:pPr>
            <a:r>
              <a:rPr lang="fr-FR" sz="3100" dirty="0">
                <a:latin typeface="Century Gothic" panose="020B0502020202020204" pitchFamily="34" charset="0"/>
              </a:rPr>
              <a:t>L’alimentation </a:t>
            </a:r>
            <a:r>
              <a:rPr lang="fr-FR" sz="2600" dirty="0">
                <a:latin typeface="Century Gothic" panose="020B0502020202020204" pitchFamily="34" charset="0"/>
              </a:rPr>
              <a:t>: « très difficile, mange très peu, ne veut que des gâteaux, et des pâtes, ne 	mange de viande, de fruits ou de légumes. Ça nous inquiète. Il est maigre » (NB : poids 17kg 	- taille105 cm)</a:t>
            </a:r>
          </a:p>
          <a:p>
            <a:pPr>
              <a:lnSpc>
                <a:spcPct val="120000"/>
              </a:lnSpc>
            </a:pPr>
            <a:r>
              <a:rPr lang="fr-FR" sz="2900" dirty="0">
                <a:latin typeface="Century Gothic" panose="020B0502020202020204" pitchFamily="34" charset="0"/>
              </a:rPr>
              <a:t>Le sommeil : </a:t>
            </a:r>
            <a:r>
              <a:rPr lang="fr-FR" sz="2600" dirty="0">
                <a:latin typeface="Century Gothic" panose="020B0502020202020204" pitchFamily="34" charset="0"/>
              </a:rPr>
              <a:t>« mieux depuis quelques mois, mais s’endort avec nous sur le canapé sinon il réveille 	sa sœur. Il se réveille parfois la nuit, il bouge beaucoup. Il dormait avec moi (mère) jusqu’à 2 	ans (fin allaitement) »</a:t>
            </a:r>
          </a:p>
          <a:p>
            <a:pPr>
              <a:lnSpc>
                <a:spcPct val="120000"/>
              </a:lnSpc>
            </a:pPr>
            <a:r>
              <a:rPr lang="fr-FR" sz="2900" dirty="0">
                <a:latin typeface="Century Gothic" panose="020B0502020202020204" pitchFamily="34" charset="0"/>
              </a:rPr>
              <a:t>L’audition :</a:t>
            </a:r>
            <a:r>
              <a:rPr lang="fr-FR" sz="3200" dirty="0">
                <a:latin typeface="Century Gothic" panose="020B0502020202020204" pitchFamily="34" charset="0"/>
              </a:rPr>
              <a:t> </a:t>
            </a:r>
            <a:r>
              <a:rPr lang="fr-FR" sz="2600" dirty="0">
                <a:latin typeface="Century Gothic" panose="020B0502020202020204" pitchFamily="34" charset="0"/>
              </a:rPr>
              <a:t>pas contrôlée</a:t>
            </a:r>
          </a:p>
          <a:p>
            <a:pPr>
              <a:lnSpc>
                <a:spcPct val="120000"/>
              </a:lnSpc>
            </a:pPr>
            <a:r>
              <a:rPr lang="fr-FR" sz="2900" dirty="0">
                <a:latin typeface="Century Gothic" panose="020B0502020202020204" pitchFamily="34" charset="0"/>
              </a:rPr>
              <a:t>La vue : </a:t>
            </a:r>
            <a:r>
              <a:rPr lang="fr-FR" sz="2600" dirty="0">
                <a:latin typeface="Century Gothic" panose="020B0502020202020204" pitchFamily="34" charset="0"/>
              </a:rPr>
              <a:t>astigmatisme avec port de lunettes. Contrôle orthoptique RAS.	Nouveau Bilan </a:t>
            </a:r>
            <a:r>
              <a:rPr lang="fr-FR" sz="2600" dirty="0" err="1">
                <a:latin typeface="Century Gothic" panose="020B0502020202020204" pitchFamily="34" charset="0"/>
              </a:rPr>
              <a:t>neurovisuel</a:t>
            </a:r>
            <a:r>
              <a:rPr lang="fr-FR" sz="2600" dirty="0">
                <a:latin typeface="Century Gothic" panose="020B0502020202020204" pitchFamily="34" charset="0"/>
              </a:rPr>
              <a:t> 	prévu</a:t>
            </a:r>
          </a:p>
          <a:p>
            <a:pPr>
              <a:lnSpc>
                <a:spcPct val="120000"/>
              </a:lnSpc>
            </a:pPr>
            <a:r>
              <a:rPr lang="fr-FR" sz="2900" dirty="0">
                <a:latin typeface="Century Gothic" panose="020B0502020202020204" pitchFamily="34" charset="0"/>
              </a:rPr>
              <a:t>Opérations :</a:t>
            </a:r>
            <a:r>
              <a:rPr lang="fr-FR" sz="3200" dirty="0">
                <a:latin typeface="Century Gothic" panose="020B0502020202020204" pitchFamily="34" charset="0"/>
              </a:rPr>
              <a:t> </a:t>
            </a:r>
            <a:r>
              <a:rPr lang="fr-FR" sz="2600" dirty="0">
                <a:latin typeface="Century Gothic" panose="020B0502020202020204" pitchFamily="34" charset="0"/>
              </a:rPr>
              <a:t>amygdalectomie partielle (août 2020)</a:t>
            </a:r>
            <a:endParaRPr lang="fr-FR" sz="3200" dirty="0">
              <a:latin typeface="Century Gothic" panose="020B0502020202020204" pitchFamily="34" charset="0"/>
            </a:endParaRPr>
          </a:p>
          <a:p>
            <a:pPr>
              <a:lnSpc>
                <a:spcPct val="120000"/>
              </a:lnSpc>
            </a:pPr>
            <a:r>
              <a:rPr lang="fr-FR" sz="2900" dirty="0">
                <a:latin typeface="Century Gothic" panose="020B0502020202020204" pitchFamily="34" charset="0"/>
              </a:rPr>
              <a:t>L’exposition aux écrans : </a:t>
            </a:r>
            <a:r>
              <a:rPr lang="fr-FR" sz="2600" dirty="0">
                <a:latin typeface="Century Gothic" panose="020B0502020202020204" pitchFamily="34" charset="0"/>
              </a:rPr>
              <a:t>« oui il hurle et casse tout quand on arrête »</a:t>
            </a:r>
          </a:p>
          <a:p>
            <a:pPr algn="just">
              <a:lnSpc>
                <a:spcPct val="120000"/>
              </a:lnSpc>
            </a:pPr>
            <a:r>
              <a:rPr lang="fr-FR" sz="2900" dirty="0">
                <a:latin typeface="Century Gothic" panose="020B0502020202020204" pitchFamily="34" charset="0"/>
              </a:rPr>
              <a:t>Les parents ont-ils déjà consulté des professionnels ?</a:t>
            </a:r>
            <a:r>
              <a:rPr lang="fr-FR" sz="3200" dirty="0">
                <a:latin typeface="Century Gothic" panose="020B0502020202020204" pitchFamily="34" charset="0"/>
              </a:rPr>
              <a:t> </a:t>
            </a:r>
            <a:r>
              <a:rPr lang="fr-FR" sz="2600" dirty="0">
                <a:latin typeface="Century Gothic" panose="020B0502020202020204" pitchFamily="34" charset="0"/>
              </a:rPr>
              <a:t>Quelques séances au CMP avec un pédopsychiatre car problème de sommeil (3 ans ½ ) qui évoque : « Pas de nécessité de continuer le suivi, tout va bien, enfant en pleine forme ».</a:t>
            </a:r>
          </a:p>
          <a:p>
            <a:pPr marL="457200" lvl="1" indent="0">
              <a:buNone/>
            </a:pPr>
            <a:endParaRPr lang="fr-FR" dirty="0">
              <a:latin typeface="Century Gothic" panose="020B0502020202020204" pitchFamily="34" charset="0"/>
            </a:endParaRPr>
          </a:p>
        </p:txBody>
      </p:sp>
      <p:sp>
        <p:nvSpPr>
          <p:cNvPr id="4" name="ZoneTexte 3">
            <a:extLst>
              <a:ext uri="{FF2B5EF4-FFF2-40B4-BE49-F238E27FC236}">
                <a16:creationId xmlns:a16="http://schemas.microsoft.com/office/drawing/2014/main" id="{367ED441-A5BB-11C6-4DD4-CBE7F2D30A05}"/>
              </a:ext>
            </a:extLst>
          </p:cNvPr>
          <p:cNvSpPr txBox="1"/>
          <p:nvPr/>
        </p:nvSpPr>
        <p:spPr>
          <a:xfrm>
            <a:off x="10486324" y="76816"/>
            <a:ext cx="1540702" cy="1169551"/>
          </a:xfrm>
          <a:prstGeom prst="rect">
            <a:avLst/>
          </a:prstGeom>
          <a:noFill/>
          <a:ln>
            <a:solidFill>
              <a:schemeClr val="tx1"/>
            </a:solidFill>
          </a:ln>
        </p:spPr>
        <p:txBody>
          <a:bodyPr wrap="square" rtlCol="0">
            <a:spAutoFit/>
          </a:bodyPr>
          <a:lstStyle/>
          <a:p>
            <a:r>
              <a:rPr lang="fr-FR" sz="1400" dirty="0">
                <a:latin typeface="Century Gothic" panose="020B0502020202020204" pitchFamily="34" charset="0"/>
              </a:rPr>
              <a:t>Ici pas de question sur l’expression de la douleur (à revoir plus tard)</a:t>
            </a:r>
          </a:p>
        </p:txBody>
      </p:sp>
    </p:spTree>
    <p:extLst>
      <p:ext uri="{BB962C8B-B14F-4D97-AF65-F5344CB8AC3E}">
        <p14:creationId xmlns:p14="http://schemas.microsoft.com/office/powerpoint/2010/main" val="20676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988E7-96AA-0D7A-6424-6595AD82197E}"/>
              </a:ext>
            </a:extLst>
          </p:cNvPr>
          <p:cNvSpPr>
            <a:spLocks noGrp="1"/>
          </p:cNvSpPr>
          <p:nvPr>
            <p:ph type="title"/>
          </p:nvPr>
        </p:nvSpPr>
        <p:spPr/>
        <p:txBody>
          <a:bodyPr/>
          <a:lstStyle/>
          <a:p>
            <a:r>
              <a:rPr lang="fr-FR" dirty="0">
                <a:solidFill>
                  <a:srgbClr val="EB6608"/>
                </a:solidFill>
                <a:latin typeface="Century Gothic" panose="020B0502020202020204" pitchFamily="34" charset="0"/>
              </a:rPr>
              <a:t>Rappel de la HAS</a:t>
            </a:r>
            <a:r>
              <a:rPr lang="fr-FR" sz="3600" dirty="0">
                <a:solidFill>
                  <a:srgbClr val="EB6608"/>
                </a:solidFill>
                <a:latin typeface="Century Gothic" panose="020B0502020202020204" pitchFamily="34" charset="0"/>
              </a:rPr>
              <a:t>*</a:t>
            </a:r>
            <a:endParaRPr lang="fr-FR" dirty="0">
              <a:solidFill>
                <a:srgbClr val="EB6608"/>
              </a:solidFill>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D0F31B6B-CFA8-893A-0BBE-D45A3F49FBD3}"/>
              </a:ext>
            </a:extLst>
          </p:cNvPr>
          <p:cNvSpPr>
            <a:spLocks noGrp="1"/>
          </p:cNvSpPr>
          <p:nvPr>
            <p:ph idx="1"/>
          </p:nvPr>
        </p:nvSpPr>
        <p:spPr/>
        <p:txBody>
          <a:bodyPr/>
          <a:lstStyle/>
          <a:p>
            <a:endParaRPr lang="fr-FR" dirty="0">
              <a:latin typeface="Century Gothic" panose="020B0502020202020204" pitchFamily="34" charset="0"/>
            </a:endParaRPr>
          </a:p>
          <a:p>
            <a:pPr marL="0" indent="0" algn="just">
              <a:lnSpc>
                <a:spcPct val="150000"/>
              </a:lnSpc>
              <a:buNone/>
            </a:pPr>
            <a:r>
              <a:rPr lang="fr-FR" dirty="0">
                <a:latin typeface="Century Gothic" panose="020B0502020202020204" pitchFamily="34" charset="0"/>
              </a:rPr>
              <a:t>« </a:t>
            </a:r>
            <a:r>
              <a:rPr lang="fr-FR" b="1" u="sng" dirty="0">
                <a:effectLst/>
                <a:latin typeface="Century Gothic" panose="020B0502020202020204" pitchFamily="34" charset="0"/>
              </a:rPr>
              <a:t>Quel que soit l’âge</a:t>
            </a:r>
            <a:r>
              <a:rPr lang="fr-FR" dirty="0">
                <a:latin typeface="Century Gothic" panose="020B0502020202020204" pitchFamily="34" charset="0"/>
              </a:rPr>
              <a:t>, toute </a:t>
            </a:r>
            <a:r>
              <a:rPr lang="fr-FR" b="1" dirty="0">
                <a:latin typeface="Century Gothic" panose="020B0502020202020204" pitchFamily="34" charset="0"/>
              </a:rPr>
              <a:t>inquiétude des parents</a:t>
            </a:r>
            <a:r>
              <a:rPr lang="fr-FR" dirty="0">
                <a:latin typeface="Century Gothic" panose="020B0502020202020204" pitchFamily="34" charset="0"/>
              </a:rPr>
              <a:t> concernant le neurodéveloppement de leur enfant doit être considérée comme un signe d’appel (AE). Il en est de même pour toute </a:t>
            </a:r>
            <a:r>
              <a:rPr lang="fr-FR" b="1" dirty="0">
                <a:latin typeface="Century Gothic" panose="020B0502020202020204" pitchFamily="34" charset="0"/>
              </a:rPr>
              <a:t>régression ou non-progression des acquisitions </a:t>
            </a:r>
            <a:r>
              <a:rPr lang="fr-FR" dirty="0">
                <a:latin typeface="Century Gothic" panose="020B0502020202020204" pitchFamily="34" charset="0"/>
              </a:rPr>
              <a:t>(AE) »</a:t>
            </a:r>
          </a:p>
        </p:txBody>
      </p:sp>
      <p:pic>
        <p:nvPicPr>
          <p:cNvPr id="5" name="Image 4">
            <a:extLst>
              <a:ext uri="{FF2B5EF4-FFF2-40B4-BE49-F238E27FC236}">
                <a16:creationId xmlns:a16="http://schemas.microsoft.com/office/drawing/2014/main" id="{50A8AD73-3E2E-1389-88FC-2961328D87FF}"/>
              </a:ext>
            </a:extLst>
          </p:cNvPr>
          <p:cNvPicPr>
            <a:picLocks noChangeAspect="1"/>
          </p:cNvPicPr>
          <p:nvPr/>
        </p:nvPicPr>
        <p:blipFill>
          <a:blip r:embed="rId3"/>
          <a:stretch>
            <a:fillRect/>
          </a:stretch>
        </p:blipFill>
        <p:spPr>
          <a:xfrm>
            <a:off x="10448989" y="230188"/>
            <a:ext cx="1114425" cy="600075"/>
          </a:xfrm>
          <a:prstGeom prst="rect">
            <a:avLst/>
          </a:prstGeom>
        </p:spPr>
      </p:pic>
      <p:sp>
        <p:nvSpPr>
          <p:cNvPr id="6" name="ZoneTexte 5">
            <a:extLst>
              <a:ext uri="{FF2B5EF4-FFF2-40B4-BE49-F238E27FC236}">
                <a16:creationId xmlns:a16="http://schemas.microsoft.com/office/drawing/2014/main" id="{6119E971-5AE4-A383-EBDD-692230499EA6}"/>
              </a:ext>
            </a:extLst>
          </p:cNvPr>
          <p:cNvSpPr txBox="1"/>
          <p:nvPr/>
        </p:nvSpPr>
        <p:spPr>
          <a:xfrm>
            <a:off x="1064712" y="6363222"/>
            <a:ext cx="9958192" cy="461665"/>
          </a:xfrm>
          <a:prstGeom prst="rect">
            <a:avLst/>
          </a:prstGeom>
          <a:noFill/>
        </p:spPr>
        <p:txBody>
          <a:bodyPr wrap="square" rtlCol="0">
            <a:spAutoFit/>
          </a:bodyPr>
          <a:lstStyle/>
          <a:p>
            <a:r>
              <a:rPr lang="fr-FR" sz="1200" dirty="0">
                <a:latin typeface="Century Gothic" panose="020B0502020202020204" pitchFamily="34" charset="0"/>
              </a:rPr>
              <a:t>* RBPP Troubles du neurodéveloppement - Repérage et orientation des enfants à risque (2020)</a:t>
            </a:r>
          </a:p>
          <a:p>
            <a:endParaRPr lang="fr-FR" sz="1200" dirty="0">
              <a:latin typeface="Century Gothic" panose="020B0502020202020204" pitchFamily="34" charset="0"/>
            </a:endParaRPr>
          </a:p>
        </p:txBody>
      </p:sp>
    </p:spTree>
    <p:extLst>
      <p:ext uri="{BB962C8B-B14F-4D97-AF65-F5344CB8AC3E}">
        <p14:creationId xmlns:p14="http://schemas.microsoft.com/office/powerpoint/2010/main" val="10446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85E9590D-CFCC-C46C-46E8-0ED7DCEB879C}"/>
              </a:ext>
            </a:extLst>
          </p:cNvPr>
          <p:cNvGraphicFramePr>
            <a:graphicFrameLocks noGrp="1"/>
          </p:cNvGraphicFramePr>
          <p:nvPr>
            <p:ph idx="1"/>
            <p:extLst>
              <p:ext uri="{D42A27DB-BD31-4B8C-83A1-F6EECF244321}">
                <p14:modId xmlns:p14="http://schemas.microsoft.com/office/powerpoint/2010/main" val="3713922029"/>
              </p:ext>
            </p:extLst>
          </p:nvPr>
        </p:nvGraphicFramePr>
        <p:xfrm>
          <a:off x="704385" y="654746"/>
          <a:ext cx="11129652" cy="545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29EAF2B-9C2E-700D-441D-9BDCA87C0031}"/>
              </a:ext>
            </a:extLst>
          </p:cNvPr>
          <p:cNvSpPr/>
          <p:nvPr/>
        </p:nvSpPr>
        <p:spPr>
          <a:xfrm>
            <a:off x="4373503" y="2479977"/>
            <a:ext cx="3791415" cy="62472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Selon le temps dont vous disposez…</a:t>
            </a:r>
          </a:p>
        </p:txBody>
      </p:sp>
    </p:spTree>
    <p:extLst>
      <p:ext uri="{BB962C8B-B14F-4D97-AF65-F5344CB8AC3E}">
        <p14:creationId xmlns:p14="http://schemas.microsoft.com/office/powerpoint/2010/main" val="64943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7A60A0-967D-D899-8A98-46072FE98AB8}"/>
              </a:ext>
            </a:extLst>
          </p:cNvPr>
          <p:cNvSpPr>
            <a:spLocks noGrp="1"/>
          </p:cNvSpPr>
          <p:nvPr>
            <p:ph type="title"/>
          </p:nvPr>
        </p:nvSpPr>
        <p:spPr/>
        <p:txBody>
          <a:bodyPr>
            <a:normAutofit/>
          </a:bodyPr>
          <a:lstStyle/>
          <a:p>
            <a:r>
              <a:rPr lang="fr-FR" dirty="0">
                <a:solidFill>
                  <a:srgbClr val="EB6608"/>
                </a:solidFill>
                <a:latin typeface="Century Gothic" panose="020B0502020202020204" pitchFamily="34" charset="0"/>
              </a:rPr>
              <a:t>Lors de la consultation dédiée…</a:t>
            </a:r>
          </a:p>
        </p:txBody>
      </p:sp>
      <p:sp>
        <p:nvSpPr>
          <p:cNvPr id="3" name="Espace réservé du contenu 2">
            <a:extLst>
              <a:ext uri="{FF2B5EF4-FFF2-40B4-BE49-F238E27FC236}">
                <a16:creationId xmlns:a16="http://schemas.microsoft.com/office/drawing/2014/main" id="{60C74433-8C4D-746E-6C7C-068F0A03A3C0}"/>
              </a:ext>
            </a:extLst>
          </p:cNvPr>
          <p:cNvSpPr>
            <a:spLocks noGrp="1"/>
          </p:cNvSpPr>
          <p:nvPr>
            <p:ph idx="1"/>
          </p:nvPr>
        </p:nvSpPr>
        <p:spPr>
          <a:xfrm>
            <a:off x="838200" y="2249438"/>
            <a:ext cx="10515600" cy="3736689"/>
          </a:xfrm>
        </p:spPr>
        <p:txBody>
          <a:bodyPr>
            <a:normAutofit/>
          </a:bodyPr>
          <a:lstStyle/>
          <a:p>
            <a:r>
              <a:rPr lang="fr-FR" dirty="0">
                <a:latin typeface="Century Gothic" panose="020B0502020202020204" pitchFamily="34" charset="0"/>
              </a:rPr>
              <a:t>Refaire un point sur les inquiétudes des parents</a:t>
            </a:r>
          </a:p>
          <a:p>
            <a:r>
              <a:rPr lang="fr-FR" dirty="0">
                <a:latin typeface="Century Gothic" panose="020B0502020202020204" pitchFamily="34" charset="0"/>
              </a:rPr>
              <a:t>Reprendre les différents domaines à questionner :</a:t>
            </a:r>
          </a:p>
          <a:p>
            <a:pPr marL="457200" lvl="1" indent="0">
              <a:buNone/>
            </a:pPr>
            <a:r>
              <a:rPr lang="fr-FR" dirty="0">
                <a:latin typeface="Century Gothic" panose="020B0502020202020204" pitchFamily="34" charset="0"/>
              </a:rPr>
              <a:t>- Psychomotricité</a:t>
            </a:r>
          </a:p>
          <a:p>
            <a:pPr lvl="1">
              <a:buFontTx/>
              <a:buChar char="-"/>
            </a:pPr>
            <a:r>
              <a:rPr lang="fr-FR" dirty="0">
                <a:latin typeface="Century Gothic" panose="020B0502020202020204" pitchFamily="34" charset="0"/>
              </a:rPr>
              <a:t>Langage/communication</a:t>
            </a:r>
          </a:p>
          <a:p>
            <a:pPr lvl="1">
              <a:buFontTx/>
              <a:buChar char="-"/>
            </a:pPr>
            <a:r>
              <a:rPr lang="fr-FR" dirty="0">
                <a:latin typeface="Century Gothic" panose="020B0502020202020204" pitchFamily="34" charset="0"/>
              </a:rPr>
              <a:t>Relations sociales</a:t>
            </a:r>
          </a:p>
          <a:p>
            <a:pPr lvl="1">
              <a:buFontTx/>
              <a:buChar char="-"/>
            </a:pPr>
            <a:r>
              <a:rPr lang="fr-FR" dirty="0">
                <a:latin typeface="Century Gothic" panose="020B0502020202020204" pitchFamily="34" charset="0"/>
              </a:rPr>
              <a:t>Comportement au quotidien</a:t>
            </a:r>
          </a:p>
          <a:p>
            <a:pPr lvl="1">
              <a:buFontTx/>
              <a:buChar char="-"/>
            </a:pPr>
            <a:r>
              <a:rPr lang="fr-FR" dirty="0">
                <a:latin typeface="Century Gothic" panose="020B0502020202020204" pitchFamily="34" charset="0"/>
              </a:rPr>
              <a:t>Scolarité</a:t>
            </a:r>
          </a:p>
          <a:p>
            <a:pPr lvl="1">
              <a:buFontTx/>
              <a:buChar char="-"/>
            </a:pPr>
            <a:r>
              <a:rPr lang="fr-FR" dirty="0">
                <a:latin typeface="Century Gothic" panose="020B0502020202020204" pitchFamily="34" charset="0"/>
              </a:rPr>
              <a:t>Activités / intérêts…</a:t>
            </a:r>
          </a:p>
        </p:txBody>
      </p:sp>
      <p:sp>
        <p:nvSpPr>
          <p:cNvPr id="4" name="ZoneTexte 3">
            <a:extLst>
              <a:ext uri="{FF2B5EF4-FFF2-40B4-BE49-F238E27FC236}">
                <a16:creationId xmlns:a16="http://schemas.microsoft.com/office/drawing/2014/main" id="{8A4779D8-F5A1-A39F-6AFE-CED98D2AA7DA}"/>
              </a:ext>
            </a:extLst>
          </p:cNvPr>
          <p:cNvSpPr txBox="1"/>
          <p:nvPr/>
        </p:nvSpPr>
        <p:spPr>
          <a:xfrm>
            <a:off x="9794309" y="1506022"/>
            <a:ext cx="3118981" cy="369332"/>
          </a:xfrm>
          <a:prstGeom prst="rect">
            <a:avLst/>
          </a:prstGeom>
          <a:noFill/>
        </p:spPr>
        <p:txBody>
          <a:bodyPr wrap="square" rtlCol="0">
            <a:spAutoFit/>
          </a:bodyPr>
          <a:lstStyle/>
          <a:p>
            <a:r>
              <a:rPr lang="fr-FR" sz="1800" dirty="0">
                <a:latin typeface="Century Gothic" panose="020B0502020202020204" pitchFamily="34" charset="0"/>
              </a:rPr>
              <a:t>Novembre 2020</a:t>
            </a:r>
            <a:endParaRPr lang="fr-FR" dirty="0"/>
          </a:p>
        </p:txBody>
      </p:sp>
    </p:spTree>
    <p:extLst>
      <p:ext uri="{BB962C8B-B14F-4D97-AF65-F5344CB8AC3E}">
        <p14:creationId xmlns:p14="http://schemas.microsoft.com/office/powerpoint/2010/main" val="42506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905E1-5708-F234-301F-DD10B411A3EE}"/>
              </a:ext>
            </a:extLst>
          </p:cNvPr>
          <p:cNvSpPr>
            <a:spLocks noGrp="1"/>
          </p:cNvSpPr>
          <p:nvPr>
            <p:ph type="title"/>
          </p:nvPr>
        </p:nvSpPr>
        <p:spPr/>
        <p:txBody>
          <a:bodyPr>
            <a:normAutofit/>
          </a:bodyPr>
          <a:lstStyle/>
          <a:p>
            <a:r>
              <a:rPr lang="fr-FR" dirty="0">
                <a:solidFill>
                  <a:srgbClr val="EB6608"/>
                </a:solidFill>
                <a:latin typeface="Century Gothic" panose="020B0502020202020204" pitchFamily="34" charset="0"/>
              </a:rPr>
              <a:t>Psychomotricité</a:t>
            </a:r>
          </a:p>
        </p:txBody>
      </p:sp>
      <p:sp>
        <p:nvSpPr>
          <p:cNvPr id="3" name="Espace réservé du contenu 2">
            <a:extLst>
              <a:ext uri="{FF2B5EF4-FFF2-40B4-BE49-F238E27FC236}">
                <a16:creationId xmlns:a16="http://schemas.microsoft.com/office/drawing/2014/main" id="{7E6C6A8E-0D0B-7D6D-E50F-818915C0D1A5}"/>
              </a:ext>
            </a:extLst>
          </p:cNvPr>
          <p:cNvSpPr>
            <a:spLocks noGrp="1"/>
          </p:cNvSpPr>
          <p:nvPr>
            <p:ph idx="1"/>
          </p:nvPr>
        </p:nvSpPr>
        <p:spPr/>
        <p:txBody>
          <a:bodyPr>
            <a:normAutofit/>
          </a:bodyPr>
          <a:lstStyle/>
          <a:p>
            <a:pPr>
              <a:lnSpc>
                <a:spcPct val="150000"/>
              </a:lnSpc>
            </a:pPr>
            <a:r>
              <a:rPr lang="fr-FR" sz="2000" i="1" dirty="0">
                <a:latin typeface="Century Gothic" panose="020B0502020202020204" pitchFamily="34" charset="0"/>
              </a:rPr>
              <a:t>Cf carnet de santé</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Marche : 12 mois.</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Motricité globale : Mohamed est assez « effrayé » par les jeux en extérieur (faire du toboggan, grimper …). Il porte peu d’intérêt pour le vélo et la trottinette. Il rencontre des difficultés avec les jeux de ballon.</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Motricité fine : Pas aisée. Il est gaucher. Le graphisme est difficile (qualité). Il manipule la pâte à modeler mais ne fait pas de bonhomme par exemple ou autre, il a</a:t>
            </a:r>
            <a:r>
              <a:rPr lang="fr-FR" sz="2000" dirty="0">
                <a:effectLst/>
                <a:latin typeface="Century Gothic" panose="020B0502020202020204" pitchFamily="34" charset="0"/>
                <a:ea typeface="Calibri" panose="020F0502020204030204" pitchFamily="34" charset="0"/>
                <a:cs typeface="Calibri" panose="020F0502020204030204" pitchFamily="34" charset="0"/>
              </a:rPr>
              <a:t> de la difficulté à manipuler sa voiture télécommandée…</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054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9C3406-18CC-E8C1-8C22-8AC8CB74718F}"/>
              </a:ext>
            </a:extLst>
          </p:cNvPr>
          <p:cNvSpPr>
            <a:spLocks noGrp="1"/>
          </p:cNvSpPr>
          <p:nvPr>
            <p:ph idx="1"/>
          </p:nvPr>
        </p:nvSpPr>
        <p:spPr/>
        <p:txBody>
          <a:bodyPr/>
          <a:lstStyle/>
          <a:p>
            <a:pPr algn="just">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 langage oral n’a pas présenté de retard selon les parents : il parle bien, pose des questions…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La compréhension semble bonne.</a:t>
            </a:r>
          </a:p>
          <a:p>
            <a:pPr algn="just">
              <a:lnSpc>
                <a:spcPct val="107000"/>
              </a:lnSpc>
              <a:spcAft>
                <a:spcPts val="800"/>
              </a:spcAft>
            </a:pP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2000" i="1" dirty="0">
                <a:latin typeface="Century Gothic" panose="020B0502020202020204" pitchFamily="34" charset="0"/>
                <a:ea typeface="Calibri" panose="020F0502020204030204" pitchFamily="34" charset="0"/>
                <a:cs typeface="Times New Roman" panose="02020603050405020304" pitchFamily="18" charset="0"/>
              </a:rPr>
              <a:t>(NB : ici, vous observez pendant la consultation que l’enfant parle fort, coupe la parole, et peut répondre « à coté » de la question (ex : « on va au marché, le marché aux poissons », réplique dans Bob l’éponge), i</a:t>
            </a:r>
            <a:r>
              <a:rPr lang="fr-FR" sz="2000" i="1" dirty="0">
                <a:effectLst/>
                <a:latin typeface="Century Gothic" panose="020B0502020202020204" pitchFamily="34" charset="0"/>
                <a:ea typeface="Calibri" panose="020F0502020204030204" pitchFamily="34" charset="0"/>
                <a:cs typeface="Times New Roman" panose="02020603050405020304" pitchFamily="18" charset="0"/>
              </a:rPr>
              <a:t>l marche dans le bureau et ne demande pas à jouer aux jeux dans la pièce)</a:t>
            </a:r>
          </a:p>
          <a:p>
            <a:endParaRPr lang="fr-FR" dirty="0">
              <a:latin typeface="Century Gothic" panose="020B0502020202020204" pitchFamily="34" charset="0"/>
            </a:endParaRPr>
          </a:p>
        </p:txBody>
      </p:sp>
      <p:sp>
        <p:nvSpPr>
          <p:cNvPr id="4" name="Titre 1">
            <a:extLst>
              <a:ext uri="{FF2B5EF4-FFF2-40B4-BE49-F238E27FC236}">
                <a16:creationId xmlns:a16="http://schemas.microsoft.com/office/drawing/2014/main" id="{A5211DF3-C1FE-A4B3-347E-5A293882AAD0}"/>
              </a:ext>
            </a:extLst>
          </p:cNvPr>
          <p:cNvSpPr>
            <a:spLocks noGrp="1"/>
          </p:cNvSpPr>
          <p:nvPr>
            <p:ph type="title"/>
          </p:nvPr>
        </p:nvSpPr>
        <p:spPr>
          <a:xfrm>
            <a:off x="838200" y="365125"/>
            <a:ext cx="10515600" cy="1325563"/>
          </a:xfrm>
        </p:spPr>
        <p:txBody>
          <a:bodyPr>
            <a:normAutofit/>
          </a:bodyPr>
          <a:lstStyle/>
          <a:p>
            <a:r>
              <a:rPr lang="fr-FR" dirty="0">
                <a:solidFill>
                  <a:srgbClr val="EB6608"/>
                </a:solidFill>
                <a:latin typeface="Century Gothic" panose="020B0502020202020204" pitchFamily="34" charset="0"/>
              </a:rPr>
              <a:t>Langage / communication</a:t>
            </a:r>
          </a:p>
        </p:txBody>
      </p:sp>
    </p:spTree>
    <p:extLst>
      <p:ext uri="{BB962C8B-B14F-4D97-AF65-F5344CB8AC3E}">
        <p14:creationId xmlns:p14="http://schemas.microsoft.com/office/powerpoint/2010/main" val="22307004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Grand écran</PresentationFormat>
  <Paragraphs>339</Paragraphs>
  <Slides>34</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Calibri Light</vt:lpstr>
      <vt:lpstr>Century Gothic</vt:lpstr>
      <vt:lpstr>Thème Office</vt:lpstr>
      <vt:lpstr>Séquence 4  Vignette clinique 1</vt:lpstr>
      <vt:lpstr>Mohamed Adénane, 5 ans 5 mois</vt:lpstr>
      <vt:lpstr>Présentation PowerPoint</vt:lpstr>
      <vt:lpstr>Premiers questionnements</vt:lpstr>
      <vt:lpstr>Rappel de la HAS*</vt:lpstr>
      <vt:lpstr>Présentation PowerPoint</vt:lpstr>
      <vt:lpstr>Lors de la consultation dédiée…</vt:lpstr>
      <vt:lpstr>Psychomotricité</vt:lpstr>
      <vt:lpstr>Langage / communication</vt:lpstr>
      <vt:lpstr>Relations sociales</vt:lpstr>
      <vt:lpstr>Comportement au quotidien</vt:lpstr>
      <vt:lpstr>Scolarité</vt:lpstr>
      <vt:lpstr>Activités / intérêts</vt:lpstr>
      <vt:lpstr>Remplissage d’un guide TND aux vues des éléments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 pas oublier de remplir et signer…</vt:lpstr>
      <vt:lpstr>Présentation PowerPoint</vt:lpstr>
      <vt:lpstr>Proposition de consultation de suivi</vt:lpstr>
      <vt:lpstr>Chemin clinique 1</vt:lpstr>
      <vt:lpstr>Définition</vt:lpstr>
      <vt:lpstr>Présentation PowerPoint</vt:lpstr>
      <vt:lpstr>Présentation PowerPoint</vt:lpstr>
      <vt:lpstr>Présentation PowerPoint</vt:lpstr>
      <vt:lpstr>D’après la vignette clinique vue dans la séquence 5, nous vous proposons de remplir le chemin clinique au regard de toutes les informations en votre possession.   Vous apporterez des remarques/ propositions au parcours proposé.</vt:lpstr>
      <vt:lpstr>Lecture des comptes-rendus réalisés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oliviero</dc:creator>
  <cp:lastModifiedBy>Communication CORIDYS</cp:lastModifiedBy>
  <cp:revision>24</cp:revision>
  <dcterms:created xsi:type="dcterms:W3CDTF">2023-01-09T14:26:18Z</dcterms:created>
  <dcterms:modified xsi:type="dcterms:W3CDTF">2024-06-14T09:00:23Z</dcterms:modified>
</cp:coreProperties>
</file>