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78" r:id="rId6"/>
    <p:sldId id="291" r:id="rId7"/>
    <p:sldId id="262" r:id="rId8"/>
    <p:sldId id="263" r:id="rId9"/>
    <p:sldId id="264" r:id="rId10"/>
    <p:sldId id="265" r:id="rId11"/>
    <p:sldId id="266" r:id="rId12"/>
    <p:sldId id="279" r:id="rId13"/>
    <p:sldId id="267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280" r:id="rId23"/>
    <p:sldId id="284" r:id="rId24"/>
    <p:sldId id="285" r:id="rId25"/>
    <p:sldId id="273" r:id="rId26"/>
    <p:sldId id="286" r:id="rId27"/>
    <p:sldId id="287" r:id="rId28"/>
    <p:sldId id="288" r:id="rId29"/>
    <p:sldId id="289" r:id="rId30"/>
    <p:sldId id="274" r:id="rId31"/>
    <p:sldId id="260" r:id="rId32"/>
    <p:sldId id="290" r:id="rId33"/>
    <p:sldId id="275" r:id="rId34"/>
    <p:sldId id="276" r:id="rId3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66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17" autoAdjust="0"/>
    <p:restoredTop sz="90015" autoAdjust="0"/>
  </p:normalViewPr>
  <p:slideViewPr>
    <p:cSldViewPr snapToGrid="0">
      <p:cViewPr varScale="1">
        <p:scale>
          <a:sx n="57" d="100"/>
          <a:sy n="57" d="100"/>
        </p:scale>
        <p:origin x="4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E37E65-DE26-4AB3-A68E-41870F8668B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6C92F13-5173-44C8-B572-F2FFA22ACCCA}">
      <dgm:prSet phldrT="[Texte]" custT="1"/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r>
            <a:rPr lang="fr-FR" sz="2400" dirty="0">
              <a:solidFill>
                <a:schemeClr val="tx1"/>
              </a:solidFill>
              <a:latin typeface="Century Gothic" panose="020B0502020202020204" pitchFamily="34" charset="0"/>
            </a:rPr>
            <a:t>Inquiétude parentale </a:t>
          </a:r>
        </a:p>
      </dgm:t>
    </dgm:pt>
    <dgm:pt modelId="{972CB642-AA5F-495C-AB33-63A1D858ED98}" type="parTrans" cxnId="{D8E1146F-19B9-43D4-9E48-CF8004EF21D7}">
      <dgm:prSet/>
      <dgm:spPr/>
      <dgm:t>
        <a:bodyPr/>
        <a:lstStyle/>
        <a:p>
          <a:endParaRPr lang="fr-FR"/>
        </a:p>
      </dgm:t>
    </dgm:pt>
    <dgm:pt modelId="{5146A5C2-AF7B-498C-A8C9-5E2BFABD810A}" type="sibTrans" cxnId="{D8E1146F-19B9-43D4-9E48-CF8004EF21D7}">
      <dgm:prSet/>
      <dgm:spPr/>
      <dgm:t>
        <a:bodyPr/>
        <a:lstStyle/>
        <a:p>
          <a:endParaRPr lang="fr-FR"/>
        </a:p>
      </dgm:t>
    </dgm:pt>
    <dgm:pt modelId="{355F6C19-FCF2-4C73-9FBC-182FC594029D}">
      <dgm:prSet phldrT="[Texte]" custT="1"/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r>
            <a:rPr lang="fr-FR" sz="2400" dirty="0">
              <a:solidFill>
                <a:schemeClr val="tx1"/>
              </a:solidFill>
              <a:latin typeface="Century Gothic" panose="020B0502020202020204" pitchFamily="34" charset="0"/>
            </a:rPr>
            <a:t>Remplissage du guide TND = CTE </a:t>
          </a:r>
          <a:r>
            <a:rPr lang="fr-FR" sz="2400" b="0" u="none" dirty="0">
              <a:solidFill>
                <a:schemeClr val="tx1"/>
              </a:solidFill>
              <a:latin typeface="Century Gothic" panose="020B0502020202020204" pitchFamily="34" charset="0"/>
            </a:rPr>
            <a:t>(Consultation repérage des Troubles de l’Enfant)</a:t>
          </a:r>
          <a:endParaRPr lang="fr-FR" sz="24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60BB0FD1-C726-418A-A234-CCA31FF46481}" type="parTrans" cxnId="{4187BAE4-4FA0-4521-AEC5-C0EB6AFC5853}">
      <dgm:prSet/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endParaRPr lang="fr-FR"/>
        </a:p>
      </dgm:t>
    </dgm:pt>
    <dgm:pt modelId="{634BECA2-13FF-427B-89F0-55AB9A80E78C}" type="sibTrans" cxnId="{4187BAE4-4FA0-4521-AEC5-C0EB6AFC5853}">
      <dgm:prSet/>
      <dgm:spPr/>
      <dgm:t>
        <a:bodyPr/>
        <a:lstStyle/>
        <a:p>
          <a:endParaRPr lang="fr-FR"/>
        </a:p>
      </dgm:t>
    </dgm:pt>
    <dgm:pt modelId="{92AF34B6-8784-41B9-B91B-E10DC2FD370B}">
      <dgm:prSet phldrT="[Texte]" custT="1"/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pPr>
            <a:buNone/>
          </a:pPr>
          <a:r>
            <a:rPr lang="fr-FR" sz="2400" b="0" u="none" dirty="0">
              <a:solidFill>
                <a:schemeClr val="tx1"/>
              </a:solidFill>
              <a:latin typeface="Century Gothic" panose="020B0502020202020204" pitchFamily="34" charset="0"/>
            </a:rPr>
            <a:t>RDV dès que possible pour une consultation dédiée (max 3 semaines) : CTE</a:t>
          </a:r>
        </a:p>
      </dgm:t>
    </dgm:pt>
    <dgm:pt modelId="{4404A8AC-4754-4A28-ACFD-E5506CA4172A}" type="parTrans" cxnId="{D4D94811-A1C2-4368-B0B5-D3D44B68AD89}">
      <dgm:prSet/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endParaRPr lang="fr-FR"/>
        </a:p>
      </dgm:t>
    </dgm:pt>
    <dgm:pt modelId="{B6B87BDC-7AFF-4D7A-886C-6EFCE2DE6CAA}" type="sibTrans" cxnId="{D4D94811-A1C2-4368-B0B5-D3D44B68AD89}">
      <dgm:prSet/>
      <dgm:spPr/>
      <dgm:t>
        <a:bodyPr/>
        <a:lstStyle/>
        <a:p>
          <a:endParaRPr lang="fr-FR"/>
        </a:p>
      </dgm:t>
    </dgm:pt>
    <dgm:pt modelId="{F389ADCE-43F5-4B96-80FB-DF26979CCAF4}" type="pres">
      <dgm:prSet presAssocID="{43E37E65-DE26-4AB3-A68E-41870F8668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7A9B4C6-6129-42D2-A05C-47228931D05E}" type="pres">
      <dgm:prSet presAssocID="{76C92F13-5173-44C8-B572-F2FFA22ACCCA}" presName="hierRoot1" presStyleCnt="0">
        <dgm:presLayoutVars>
          <dgm:hierBranch val="init"/>
        </dgm:presLayoutVars>
      </dgm:prSet>
      <dgm:spPr/>
    </dgm:pt>
    <dgm:pt modelId="{A2AF9EED-6B6F-4351-A590-B097B78C948A}" type="pres">
      <dgm:prSet presAssocID="{76C92F13-5173-44C8-B572-F2FFA22ACCCA}" presName="rootComposite1" presStyleCnt="0"/>
      <dgm:spPr/>
    </dgm:pt>
    <dgm:pt modelId="{BE2B3894-3B8A-4EC7-9B35-E4F8714D8840}" type="pres">
      <dgm:prSet presAssocID="{76C92F13-5173-44C8-B572-F2FFA22ACCCA}" presName="rootText1" presStyleLbl="node0" presStyleIdx="0" presStyleCnt="1" custScaleX="64305" custScaleY="24245" custLinFactNeighborX="0" custLinFactNeighborY="1152">
        <dgm:presLayoutVars>
          <dgm:chPref val="3"/>
        </dgm:presLayoutVars>
      </dgm:prSet>
      <dgm:spPr/>
    </dgm:pt>
    <dgm:pt modelId="{89387F10-CED8-4079-83A3-FD98C43D1ABC}" type="pres">
      <dgm:prSet presAssocID="{76C92F13-5173-44C8-B572-F2FFA22ACCCA}" presName="rootConnector1" presStyleLbl="node1" presStyleIdx="0" presStyleCnt="0"/>
      <dgm:spPr/>
    </dgm:pt>
    <dgm:pt modelId="{CD131C25-F0EA-4F00-9DAB-7DC2C2BE388C}" type="pres">
      <dgm:prSet presAssocID="{76C92F13-5173-44C8-B572-F2FFA22ACCCA}" presName="hierChild2" presStyleCnt="0"/>
      <dgm:spPr/>
    </dgm:pt>
    <dgm:pt modelId="{D3D4793B-CC0E-431D-97E8-C9CF25F95445}" type="pres">
      <dgm:prSet presAssocID="{60BB0FD1-C726-418A-A234-CCA31FF46481}" presName="Name37" presStyleLbl="parChTrans1D2" presStyleIdx="0" presStyleCnt="2"/>
      <dgm:spPr/>
    </dgm:pt>
    <dgm:pt modelId="{4753044D-F13D-4AC5-B2BC-7B1297AF443B}" type="pres">
      <dgm:prSet presAssocID="{355F6C19-FCF2-4C73-9FBC-182FC594029D}" presName="hierRoot2" presStyleCnt="0">
        <dgm:presLayoutVars>
          <dgm:hierBranch val="init"/>
        </dgm:presLayoutVars>
      </dgm:prSet>
      <dgm:spPr/>
    </dgm:pt>
    <dgm:pt modelId="{A15DF8A4-1555-449D-ABA0-8C67DF73522A}" type="pres">
      <dgm:prSet presAssocID="{355F6C19-FCF2-4C73-9FBC-182FC594029D}" presName="rootComposite" presStyleCnt="0"/>
      <dgm:spPr/>
    </dgm:pt>
    <dgm:pt modelId="{1B17D9F1-4CA0-4D19-9427-8DA13FB12E69}" type="pres">
      <dgm:prSet presAssocID="{355F6C19-FCF2-4C73-9FBC-182FC594029D}" presName="rootText" presStyleLbl="node2" presStyleIdx="0" presStyleCnt="2" custScaleX="64725" custScaleY="64823" custLinFactNeighborY="11840">
        <dgm:presLayoutVars>
          <dgm:chPref val="3"/>
        </dgm:presLayoutVars>
      </dgm:prSet>
      <dgm:spPr/>
    </dgm:pt>
    <dgm:pt modelId="{28DE70A3-879E-4487-9D67-ED8F36668F34}" type="pres">
      <dgm:prSet presAssocID="{355F6C19-FCF2-4C73-9FBC-182FC594029D}" presName="rootConnector" presStyleLbl="node2" presStyleIdx="0" presStyleCnt="2"/>
      <dgm:spPr/>
    </dgm:pt>
    <dgm:pt modelId="{1713079F-592D-4D0A-90E6-1BF7927111C8}" type="pres">
      <dgm:prSet presAssocID="{355F6C19-FCF2-4C73-9FBC-182FC594029D}" presName="hierChild4" presStyleCnt="0"/>
      <dgm:spPr/>
    </dgm:pt>
    <dgm:pt modelId="{EA7AD6C0-59AC-4110-98F9-30DB5FEF4BDF}" type="pres">
      <dgm:prSet presAssocID="{355F6C19-FCF2-4C73-9FBC-182FC594029D}" presName="hierChild5" presStyleCnt="0"/>
      <dgm:spPr/>
    </dgm:pt>
    <dgm:pt modelId="{611FC944-7C39-4CB5-80AB-1E6073C2AD4C}" type="pres">
      <dgm:prSet presAssocID="{4404A8AC-4754-4A28-ACFD-E5506CA4172A}" presName="Name37" presStyleLbl="parChTrans1D2" presStyleIdx="1" presStyleCnt="2"/>
      <dgm:spPr/>
    </dgm:pt>
    <dgm:pt modelId="{55A09445-8AEB-4F1B-A7C8-CB357A1B5597}" type="pres">
      <dgm:prSet presAssocID="{92AF34B6-8784-41B9-B91B-E10DC2FD370B}" presName="hierRoot2" presStyleCnt="0">
        <dgm:presLayoutVars>
          <dgm:hierBranch val="init"/>
        </dgm:presLayoutVars>
      </dgm:prSet>
      <dgm:spPr/>
    </dgm:pt>
    <dgm:pt modelId="{D8B1279B-92CD-4C89-B944-29B5AEBB111A}" type="pres">
      <dgm:prSet presAssocID="{92AF34B6-8784-41B9-B91B-E10DC2FD370B}" presName="rootComposite" presStyleCnt="0"/>
      <dgm:spPr/>
    </dgm:pt>
    <dgm:pt modelId="{9F3EC347-F871-454F-A0D0-0D01BEDFB788}" type="pres">
      <dgm:prSet presAssocID="{92AF34B6-8784-41B9-B91B-E10DC2FD370B}" presName="rootText" presStyleLbl="node2" presStyleIdx="1" presStyleCnt="2" custScaleX="66329" custScaleY="71408" custLinFactNeighborY="4823">
        <dgm:presLayoutVars>
          <dgm:chPref val="3"/>
        </dgm:presLayoutVars>
      </dgm:prSet>
      <dgm:spPr/>
    </dgm:pt>
    <dgm:pt modelId="{A8B7C9D6-CFA1-425B-8782-F0C0C37CF245}" type="pres">
      <dgm:prSet presAssocID="{92AF34B6-8784-41B9-B91B-E10DC2FD370B}" presName="rootConnector" presStyleLbl="node2" presStyleIdx="1" presStyleCnt="2"/>
      <dgm:spPr/>
    </dgm:pt>
    <dgm:pt modelId="{617CC022-C8D8-4BF9-8A7C-7C7797877FFB}" type="pres">
      <dgm:prSet presAssocID="{92AF34B6-8784-41B9-B91B-E10DC2FD370B}" presName="hierChild4" presStyleCnt="0"/>
      <dgm:spPr/>
    </dgm:pt>
    <dgm:pt modelId="{4CF73A82-C894-4BF7-A47A-37559C2626BD}" type="pres">
      <dgm:prSet presAssocID="{92AF34B6-8784-41B9-B91B-E10DC2FD370B}" presName="hierChild5" presStyleCnt="0"/>
      <dgm:spPr/>
    </dgm:pt>
    <dgm:pt modelId="{F1D1D5F5-33C1-451E-8866-6212B0E87046}" type="pres">
      <dgm:prSet presAssocID="{76C92F13-5173-44C8-B572-F2FFA22ACCCA}" presName="hierChild3" presStyleCnt="0"/>
      <dgm:spPr/>
    </dgm:pt>
  </dgm:ptLst>
  <dgm:cxnLst>
    <dgm:cxn modelId="{17BD8A07-AEF3-4EFD-BA02-26C7C611F162}" type="presOf" srcId="{76C92F13-5173-44C8-B572-F2FFA22ACCCA}" destId="{BE2B3894-3B8A-4EC7-9B35-E4F8714D8840}" srcOrd="0" destOrd="0" presId="urn:microsoft.com/office/officeart/2005/8/layout/orgChart1"/>
    <dgm:cxn modelId="{5709D20C-7887-4B1F-8A1E-B1ABBD39258B}" type="presOf" srcId="{60BB0FD1-C726-418A-A234-CCA31FF46481}" destId="{D3D4793B-CC0E-431D-97E8-C9CF25F95445}" srcOrd="0" destOrd="0" presId="urn:microsoft.com/office/officeart/2005/8/layout/orgChart1"/>
    <dgm:cxn modelId="{72D33A10-DA03-4150-9B66-288CD0EC6146}" type="presOf" srcId="{92AF34B6-8784-41B9-B91B-E10DC2FD370B}" destId="{A8B7C9D6-CFA1-425B-8782-F0C0C37CF245}" srcOrd="1" destOrd="0" presId="urn:microsoft.com/office/officeart/2005/8/layout/orgChart1"/>
    <dgm:cxn modelId="{D4D94811-A1C2-4368-B0B5-D3D44B68AD89}" srcId="{76C92F13-5173-44C8-B572-F2FFA22ACCCA}" destId="{92AF34B6-8784-41B9-B91B-E10DC2FD370B}" srcOrd="1" destOrd="0" parTransId="{4404A8AC-4754-4A28-ACFD-E5506CA4172A}" sibTransId="{B6B87BDC-7AFF-4D7A-886C-6EFCE2DE6CAA}"/>
    <dgm:cxn modelId="{8A5F201E-4F0F-4A0E-9279-E1A48CD14A46}" type="presOf" srcId="{355F6C19-FCF2-4C73-9FBC-182FC594029D}" destId="{1B17D9F1-4CA0-4D19-9427-8DA13FB12E69}" srcOrd="0" destOrd="0" presId="urn:microsoft.com/office/officeart/2005/8/layout/orgChart1"/>
    <dgm:cxn modelId="{1F468265-5983-4FF7-ABE3-79A35466784B}" type="presOf" srcId="{355F6C19-FCF2-4C73-9FBC-182FC594029D}" destId="{28DE70A3-879E-4487-9D67-ED8F36668F34}" srcOrd="1" destOrd="0" presId="urn:microsoft.com/office/officeart/2005/8/layout/orgChart1"/>
    <dgm:cxn modelId="{A38FAD65-78AA-4EBD-B222-66C882BE962B}" type="presOf" srcId="{4404A8AC-4754-4A28-ACFD-E5506CA4172A}" destId="{611FC944-7C39-4CB5-80AB-1E6073C2AD4C}" srcOrd="0" destOrd="0" presId="urn:microsoft.com/office/officeart/2005/8/layout/orgChart1"/>
    <dgm:cxn modelId="{D8E1146F-19B9-43D4-9E48-CF8004EF21D7}" srcId="{43E37E65-DE26-4AB3-A68E-41870F8668B0}" destId="{76C92F13-5173-44C8-B572-F2FFA22ACCCA}" srcOrd="0" destOrd="0" parTransId="{972CB642-AA5F-495C-AB33-63A1D858ED98}" sibTransId="{5146A5C2-AF7B-498C-A8C9-5E2BFABD810A}"/>
    <dgm:cxn modelId="{8E003371-17EB-433E-887E-82A191151B0B}" type="presOf" srcId="{92AF34B6-8784-41B9-B91B-E10DC2FD370B}" destId="{9F3EC347-F871-454F-A0D0-0D01BEDFB788}" srcOrd="0" destOrd="0" presId="urn:microsoft.com/office/officeart/2005/8/layout/orgChart1"/>
    <dgm:cxn modelId="{53E2897E-BBE2-4C7A-A705-022F333E2C9E}" type="presOf" srcId="{43E37E65-DE26-4AB3-A68E-41870F8668B0}" destId="{F389ADCE-43F5-4B96-80FB-DF26979CCAF4}" srcOrd="0" destOrd="0" presId="urn:microsoft.com/office/officeart/2005/8/layout/orgChart1"/>
    <dgm:cxn modelId="{4187BAE4-4FA0-4521-AEC5-C0EB6AFC5853}" srcId="{76C92F13-5173-44C8-B572-F2FFA22ACCCA}" destId="{355F6C19-FCF2-4C73-9FBC-182FC594029D}" srcOrd="0" destOrd="0" parTransId="{60BB0FD1-C726-418A-A234-CCA31FF46481}" sibTransId="{634BECA2-13FF-427B-89F0-55AB9A80E78C}"/>
    <dgm:cxn modelId="{166BEAFD-DA90-4C62-B06A-85A04EDB4002}" type="presOf" srcId="{76C92F13-5173-44C8-B572-F2FFA22ACCCA}" destId="{89387F10-CED8-4079-83A3-FD98C43D1ABC}" srcOrd="1" destOrd="0" presId="urn:microsoft.com/office/officeart/2005/8/layout/orgChart1"/>
    <dgm:cxn modelId="{B49E4A5A-FB2A-4C29-8582-222BDE343BD0}" type="presParOf" srcId="{F389ADCE-43F5-4B96-80FB-DF26979CCAF4}" destId="{D7A9B4C6-6129-42D2-A05C-47228931D05E}" srcOrd="0" destOrd="0" presId="urn:microsoft.com/office/officeart/2005/8/layout/orgChart1"/>
    <dgm:cxn modelId="{8B2B7C80-34B8-49B1-965F-D9086C73C9D0}" type="presParOf" srcId="{D7A9B4C6-6129-42D2-A05C-47228931D05E}" destId="{A2AF9EED-6B6F-4351-A590-B097B78C948A}" srcOrd="0" destOrd="0" presId="urn:microsoft.com/office/officeart/2005/8/layout/orgChart1"/>
    <dgm:cxn modelId="{ABA00164-08C4-43A7-832E-EC3F6FB47C18}" type="presParOf" srcId="{A2AF9EED-6B6F-4351-A590-B097B78C948A}" destId="{BE2B3894-3B8A-4EC7-9B35-E4F8714D8840}" srcOrd="0" destOrd="0" presId="urn:microsoft.com/office/officeart/2005/8/layout/orgChart1"/>
    <dgm:cxn modelId="{489B53EE-EAD2-46ED-BB06-BC95B3975C69}" type="presParOf" srcId="{A2AF9EED-6B6F-4351-A590-B097B78C948A}" destId="{89387F10-CED8-4079-83A3-FD98C43D1ABC}" srcOrd="1" destOrd="0" presId="urn:microsoft.com/office/officeart/2005/8/layout/orgChart1"/>
    <dgm:cxn modelId="{57A2431D-9378-45A5-8A9B-DF851CA6B5B3}" type="presParOf" srcId="{D7A9B4C6-6129-42D2-A05C-47228931D05E}" destId="{CD131C25-F0EA-4F00-9DAB-7DC2C2BE388C}" srcOrd="1" destOrd="0" presId="urn:microsoft.com/office/officeart/2005/8/layout/orgChart1"/>
    <dgm:cxn modelId="{8026090F-3FAE-4A4E-8B5D-E801A4F26022}" type="presParOf" srcId="{CD131C25-F0EA-4F00-9DAB-7DC2C2BE388C}" destId="{D3D4793B-CC0E-431D-97E8-C9CF25F95445}" srcOrd="0" destOrd="0" presId="urn:microsoft.com/office/officeart/2005/8/layout/orgChart1"/>
    <dgm:cxn modelId="{B9FBA9A6-B3B1-43A1-B1C3-94BE8AFFD2D6}" type="presParOf" srcId="{CD131C25-F0EA-4F00-9DAB-7DC2C2BE388C}" destId="{4753044D-F13D-4AC5-B2BC-7B1297AF443B}" srcOrd="1" destOrd="0" presId="urn:microsoft.com/office/officeart/2005/8/layout/orgChart1"/>
    <dgm:cxn modelId="{2B6F943D-2A98-4AEE-A2F7-7112FF14BFA2}" type="presParOf" srcId="{4753044D-F13D-4AC5-B2BC-7B1297AF443B}" destId="{A15DF8A4-1555-449D-ABA0-8C67DF73522A}" srcOrd="0" destOrd="0" presId="urn:microsoft.com/office/officeart/2005/8/layout/orgChart1"/>
    <dgm:cxn modelId="{7BA64D4C-369F-4690-BA12-FF2DF463A726}" type="presParOf" srcId="{A15DF8A4-1555-449D-ABA0-8C67DF73522A}" destId="{1B17D9F1-4CA0-4D19-9427-8DA13FB12E69}" srcOrd="0" destOrd="0" presId="urn:microsoft.com/office/officeart/2005/8/layout/orgChart1"/>
    <dgm:cxn modelId="{40C462A8-5887-4011-B7E9-ACFB85F80E12}" type="presParOf" srcId="{A15DF8A4-1555-449D-ABA0-8C67DF73522A}" destId="{28DE70A3-879E-4487-9D67-ED8F36668F34}" srcOrd="1" destOrd="0" presId="urn:microsoft.com/office/officeart/2005/8/layout/orgChart1"/>
    <dgm:cxn modelId="{B3EEEC4B-C31D-4108-9CC2-75AE94EFA7F1}" type="presParOf" srcId="{4753044D-F13D-4AC5-B2BC-7B1297AF443B}" destId="{1713079F-592D-4D0A-90E6-1BF7927111C8}" srcOrd="1" destOrd="0" presId="urn:microsoft.com/office/officeart/2005/8/layout/orgChart1"/>
    <dgm:cxn modelId="{1DCA2F68-AA8E-4F8C-8971-EB9781F1A3DD}" type="presParOf" srcId="{4753044D-F13D-4AC5-B2BC-7B1297AF443B}" destId="{EA7AD6C0-59AC-4110-98F9-30DB5FEF4BDF}" srcOrd="2" destOrd="0" presId="urn:microsoft.com/office/officeart/2005/8/layout/orgChart1"/>
    <dgm:cxn modelId="{60B3738E-6BC5-4C9F-9AE8-A51503D1D3C2}" type="presParOf" srcId="{CD131C25-F0EA-4F00-9DAB-7DC2C2BE388C}" destId="{611FC944-7C39-4CB5-80AB-1E6073C2AD4C}" srcOrd="2" destOrd="0" presId="urn:microsoft.com/office/officeart/2005/8/layout/orgChart1"/>
    <dgm:cxn modelId="{F92B3957-7E4C-48E3-87C4-56D12B8DCD1C}" type="presParOf" srcId="{CD131C25-F0EA-4F00-9DAB-7DC2C2BE388C}" destId="{55A09445-8AEB-4F1B-A7C8-CB357A1B5597}" srcOrd="3" destOrd="0" presId="urn:microsoft.com/office/officeart/2005/8/layout/orgChart1"/>
    <dgm:cxn modelId="{6F6C0C0F-A7FE-47D2-90ED-0E2BB3222EF6}" type="presParOf" srcId="{55A09445-8AEB-4F1B-A7C8-CB357A1B5597}" destId="{D8B1279B-92CD-4C89-B944-29B5AEBB111A}" srcOrd="0" destOrd="0" presId="urn:microsoft.com/office/officeart/2005/8/layout/orgChart1"/>
    <dgm:cxn modelId="{8733F0F7-E989-411D-8AD0-79483C8C4D09}" type="presParOf" srcId="{D8B1279B-92CD-4C89-B944-29B5AEBB111A}" destId="{9F3EC347-F871-454F-A0D0-0D01BEDFB788}" srcOrd="0" destOrd="0" presId="urn:microsoft.com/office/officeart/2005/8/layout/orgChart1"/>
    <dgm:cxn modelId="{6BA6F3FE-8FF3-4D7A-BE04-8A96360FB858}" type="presParOf" srcId="{D8B1279B-92CD-4C89-B944-29B5AEBB111A}" destId="{A8B7C9D6-CFA1-425B-8782-F0C0C37CF245}" srcOrd="1" destOrd="0" presId="urn:microsoft.com/office/officeart/2005/8/layout/orgChart1"/>
    <dgm:cxn modelId="{84A98D3E-8924-4EC5-B073-D0B9CA10F0B7}" type="presParOf" srcId="{55A09445-8AEB-4F1B-A7C8-CB357A1B5597}" destId="{617CC022-C8D8-4BF9-8A7C-7C7797877FFB}" srcOrd="1" destOrd="0" presId="urn:microsoft.com/office/officeart/2005/8/layout/orgChart1"/>
    <dgm:cxn modelId="{8909EF1C-5901-4250-87CC-C0BDD186A6EF}" type="presParOf" srcId="{55A09445-8AEB-4F1B-A7C8-CB357A1B5597}" destId="{4CF73A82-C894-4BF7-A47A-37559C2626BD}" srcOrd="2" destOrd="0" presId="urn:microsoft.com/office/officeart/2005/8/layout/orgChart1"/>
    <dgm:cxn modelId="{8EB9B900-B26B-49AB-AA85-D3A06F2189DE}" type="presParOf" srcId="{D7A9B4C6-6129-42D2-A05C-47228931D05E}" destId="{F1D1D5F5-33C1-451E-8866-6212B0E8704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FC944-7C39-4CB5-80AB-1E6073C2AD4C}">
      <dsp:nvSpPr>
        <dsp:cNvPr id="0" name=""/>
        <dsp:cNvSpPr/>
      </dsp:nvSpPr>
      <dsp:spPr>
        <a:xfrm>
          <a:off x="5564826" y="1140871"/>
          <a:ext cx="3132935" cy="16691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1634"/>
              </a:lnTo>
              <a:lnTo>
                <a:pt x="3132935" y="901634"/>
              </a:lnTo>
              <a:lnTo>
                <a:pt x="3132935" y="1669108"/>
              </a:lnTo>
            </a:path>
          </a:pathLst>
        </a:cu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D4793B-CC0E-431D-97E8-C9CF25F95445}">
      <dsp:nvSpPr>
        <dsp:cNvPr id="0" name=""/>
        <dsp:cNvSpPr/>
      </dsp:nvSpPr>
      <dsp:spPr>
        <a:xfrm>
          <a:off x="2373270" y="1140871"/>
          <a:ext cx="3191555" cy="1925553"/>
        </a:xfrm>
        <a:custGeom>
          <a:avLst/>
          <a:gdLst/>
          <a:ahLst/>
          <a:cxnLst/>
          <a:rect l="0" t="0" r="0" b="0"/>
          <a:pathLst>
            <a:path>
              <a:moveTo>
                <a:pt x="3191555" y="0"/>
              </a:moveTo>
              <a:lnTo>
                <a:pt x="3191555" y="1158080"/>
              </a:lnTo>
              <a:lnTo>
                <a:pt x="0" y="1158080"/>
              </a:lnTo>
              <a:lnTo>
                <a:pt x="0" y="1925553"/>
              </a:lnTo>
            </a:path>
          </a:pathLst>
        </a:cu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2B3894-3B8A-4EC7-9B35-E4F8714D8840}">
      <dsp:nvSpPr>
        <dsp:cNvPr id="0" name=""/>
        <dsp:cNvSpPr/>
      </dsp:nvSpPr>
      <dsp:spPr>
        <a:xfrm>
          <a:off x="3214713" y="254805"/>
          <a:ext cx="4700225" cy="886066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tx1"/>
              </a:solidFill>
              <a:latin typeface="Century Gothic" panose="020B0502020202020204" pitchFamily="34" charset="0"/>
            </a:rPr>
            <a:t>Inquiétude parentale </a:t>
          </a:r>
        </a:p>
      </dsp:txBody>
      <dsp:txXfrm>
        <a:off x="3214713" y="254805"/>
        <a:ext cx="4700225" cy="886066"/>
      </dsp:txXfrm>
    </dsp:sp>
    <dsp:sp modelId="{1B17D9F1-4CA0-4D19-9427-8DA13FB12E69}">
      <dsp:nvSpPr>
        <dsp:cNvPr id="0" name=""/>
        <dsp:cNvSpPr/>
      </dsp:nvSpPr>
      <dsp:spPr>
        <a:xfrm>
          <a:off x="7808" y="3066425"/>
          <a:ext cx="4730924" cy="2369043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tx1"/>
              </a:solidFill>
              <a:latin typeface="Century Gothic" panose="020B0502020202020204" pitchFamily="34" charset="0"/>
            </a:rPr>
            <a:t>Remplissage du guide TND = CTE </a:t>
          </a:r>
          <a:r>
            <a:rPr lang="fr-FR" sz="2400" b="0" u="none" kern="1200" dirty="0">
              <a:solidFill>
                <a:schemeClr val="tx1"/>
              </a:solidFill>
              <a:latin typeface="Century Gothic" panose="020B0502020202020204" pitchFamily="34" charset="0"/>
            </a:rPr>
            <a:t>(Consultation repérage des Troubles de l’Enfant)</a:t>
          </a:r>
          <a:endParaRPr lang="fr-FR" sz="24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7808" y="3066425"/>
        <a:ext cx="4730924" cy="2369043"/>
      </dsp:txXfrm>
    </dsp:sp>
    <dsp:sp modelId="{9F3EC347-F871-454F-A0D0-0D01BEDFB788}">
      <dsp:nvSpPr>
        <dsp:cNvPr id="0" name=""/>
        <dsp:cNvSpPr/>
      </dsp:nvSpPr>
      <dsp:spPr>
        <a:xfrm>
          <a:off x="6273678" y="2809979"/>
          <a:ext cx="4848164" cy="26097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0" u="none" kern="1200" dirty="0">
              <a:solidFill>
                <a:schemeClr val="tx1"/>
              </a:solidFill>
              <a:latin typeface="Century Gothic" panose="020B0502020202020204" pitchFamily="34" charset="0"/>
            </a:rPr>
            <a:t>RDV dès que possible pour une consultation dédiée (max 3 semaines) : CTE</a:t>
          </a:r>
        </a:p>
      </dsp:txBody>
      <dsp:txXfrm>
        <a:off x="6273678" y="2809979"/>
        <a:ext cx="4848164" cy="26097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76981-716C-4B23-AB8A-03FFB0467275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C7B5F-2DEC-4A5D-B459-380049B17E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38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lire</a:t>
            </a:r>
          </a:p>
          <a:p>
            <a:r>
              <a:rPr lang="fr-FR" dirty="0"/>
              <a:t>Objectif : rassurer les parents 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C7B5F-2DEC-4A5D-B459-380049B17E8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5283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chaque consultation, le médecin remplit le chemin clinique avec les informations qui lui sont données et s’assure de la mise en place des PEC recommandées. Le nom des professionnels y est mentionné comme la date de consultation, le type d’intervention réalisée, les résultats et les recommandations afin de s’assurer de la pertinence et de la réalisation des PEC.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B3DE4-4BC8-4529-9E76-1B23AF6E8270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5123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B3DE4-4BC8-4529-9E76-1B23AF6E8270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6391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B3DE4-4BC8-4529-9E76-1B23AF6E8270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64855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Laisser le stagiaire prendre connaissant des différents bilans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C7B5F-2DEC-4A5D-B459-380049B17E8B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9470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lignes non utiles ont été supprimées et les autres ont été réagencées dans l’ordre chronologique.</a:t>
            </a:r>
          </a:p>
          <a:p>
            <a:r>
              <a:rPr lang="fr-FR" dirty="0"/>
              <a:t>La consultation de suivi vient faire le point sur les bilans déjà réalisés.</a:t>
            </a:r>
          </a:p>
          <a:p>
            <a:endParaRPr lang="fr-FR" dirty="0"/>
          </a:p>
          <a:p>
            <a:r>
              <a:rPr lang="fr-FR" dirty="0"/>
              <a:t>Si des PEC ont été recommandées mais pas réalisées par les parents : faire le point, savoir pourquoi elles n’ont pas été réalisées, les renoter</a:t>
            </a: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Dans la </a:t>
            </a:r>
            <a:r>
              <a:rPr lang="fr-FR" dirty="0" err="1"/>
              <a:t>consult</a:t>
            </a:r>
            <a:r>
              <a:rPr lang="fr-FR" dirty="0"/>
              <a:t> suivi médecin toujours reprendre les recommandations des bilans et discuter/vérifier leurs mises en place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B3DE4-4BC8-4529-9E76-1B23AF6E8270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5202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faire remplir par les stagiaires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C7B5F-2DEC-4A5D-B459-380049B17E8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5390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faire remplir par les stagiaires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C7B5F-2DEC-4A5D-B459-380049B17E8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261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faire remplir par les stagiaires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C7B5F-2DEC-4A5D-B459-380049B17E8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6949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faire remplir par les stagiaires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C7B5F-2DEC-4A5D-B459-380049B17E8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348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Comment observer cela ?? Demander à l’enfant de faire. S’il ne le fait pas devant vous, demander aux parents s’il le fait</a:t>
            </a:r>
          </a:p>
          <a:p>
            <a:r>
              <a:rPr lang="fr-FR" dirty="0"/>
              <a:t>Échanger sur les orientations possibles suite au remplissage du guide</a:t>
            </a:r>
          </a:p>
          <a:p>
            <a:r>
              <a:rPr lang="fr-FR" b="1" dirty="0"/>
              <a:t>Nouveau guide : Si vous ne cochez ni OUI ni NON, il faut le justifier en commentaire libre : « </a:t>
            </a:r>
            <a:r>
              <a:rPr lang="fr-FR" dirty="0"/>
              <a:t>pour des raisons techniques » ou « non évaluable du fait du comportement de l’enfant »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C7B5F-2DEC-4A5D-B459-380049B17E8B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1648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C7B5F-2DEC-4A5D-B459-380049B17E8B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8218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Neuropsy ou psy ??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C7B5F-2DEC-4A5D-B459-380049B17E8B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3500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la suite du remplissage du guide…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C7B5F-2DEC-4A5D-B459-380049B17E8B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0908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AC6330-867A-04EC-5D4D-56CEC491B0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FFF9A91-6B74-21F0-A0A0-0F50635D90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A35679-2B3B-EED2-6B51-C02318FBE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9D67-F53A-4BB1-BE0A-2CA7EE140481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6AD32B-7BBB-4754-DCE7-C6E010F3D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7A04A4-68D0-90FD-51A3-5CFB84A3C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131C-A290-49F2-9BC3-940A69C209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9022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0B1C5B-1E37-BFE5-A99D-3C76FD1A1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65AB10E-BAEF-1493-408E-76A1FD324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931710-E398-8637-06C4-9FFE8BFC6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9D67-F53A-4BB1-BE0A-2CA7EE140481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5B3B27-39CA-EE22-E9AB-0A745052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68A901-0F5D-F1FB-0C34-86FC8F7B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131C-A290-49F2-9BC3-940A69C209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509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B502BEB-0258-BB35-C7A1-F20810A456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951AE49-617A-E7CF-0B29-1F4099C49F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AE20A6-C639-87FE-1201-0CFF576AA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9D67-F53A-4BB1-BE0A-2CA7EE140481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F1B8EA-56C6-6614-1B84-0CE33F0E8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41AFA2-F84F-ABAF-9021-6BE1A826A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131C-A290-49F2-9BC3-940A69C209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3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971799-1062-D76D-067F-8FD7120A2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1D5C63-18CB-885D-C304-BA90089F4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E0DCF1-E635-062A-7135-822B3D10F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9D67-F53A-4BB1-BE0A-2CA7EE140481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278FB3-08EA-5A77-7F4E-E6D0CB4DB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EA2975-F039-1D91-758A-5DABC329D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131C-A290-49F2-9BC3-940A69C209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2538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AB9901-E260-0DB0-EA76-69586D72F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B453DE-E4B6-D2ED-9471-2C8BC1615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DF42BB-69B1-B116-02FB-EBD404A27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9D67-F53A-4BB1-BE0A-2CA7EE140481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AC3E72-F546-43D4-1D9B-380A651AD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361790-0DCD-DC0E-C00F-547F6BD8C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131C-A290-49F2-9BC3-940A69C209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1391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CD3FE8-9767-C827-E3F3-77D52D1F1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8B3824-95D3-10A2-69A2-9976AAE62E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6058B6A-ACC4-7F22-581A-7097A8544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D164DB1-FB75-14B1-A10E-FF71BAC82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9D67-F53A-4BB1-BE0A-2CA7EE140481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7252404-A52C-7134-39EE-51DDEACB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D6A76E5-9F38-9C87-12AE-001E0BDD1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131C-A290-49F2-9BC3-940A69C209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4839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D38765-55B5-F180-382C-CE21B9BF7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8FBDB3B-6E41-A2E5-1584-5D94C00B3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C44A9E4-8824-ED14-1842-9289B20E82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EFC9D82-D645-ECCB-B4D3-DB92702498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929F823-D09D-30C9-8F87-0F028BCCBA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317C698-E759-0F02-77FE-625BF3B77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9D67-F53A-4BB1-BE0A-2CA7EE140481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9DEFE00-4D4F-EE11-0A88-0D14C0BBB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1898F41-D1A3-63DA-C303-11D9AAE74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131C-A290-49F2-9BC3-940A69C209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58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8889EA-C1F5-BAB3-651D-7D0476635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28F4C47-056B-E604-2AC4-ED82A8BAE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9D67-F53A-4BB1-BE0A-2CA7EE140481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10E5D51-41C1-426C-9F11-20FD20954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4C8A14D-E0B5-8AE1-B23B-AEC829EF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131C-A290-49F2-9BC3-940A69C209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858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A1B8F1C-1108-A658-756C-01135F36F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9D67-F53A-4BB1-BE0A-2CA7EE140481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776A4C3-17F1-D5B5-4E4E-550138FFA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07FFB44-43C7-AFDB-C115-642B4135B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131C-A290-49F2-9BC3-940A69C209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2426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3E7E4C-4C1C-9BEF-A9C4-1DF7F8851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7CCF34-2C1C-24B1-71C4-EADD0ACD2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C45EC2A-79D4-9BEB-E12F-0DF18DBCE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834891C-6DA3-D19D-8839-6C5BE3078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9D67-F53A-4BB1-BE0A-2CA7EE140481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2FACD37-C095-133E-3D42-783566302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58D5995-ABC0-53F4-3FE7-09530CB72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131C-A290-49F2-9BC3-940A69C209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4705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8CA5AB-902A-BF98-1186-D7570FBA0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94FD84A-7E2C-FBFF-8E06-A6046372A0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6832375-D8F6-FEB2-BEE0-6F6572F417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03D4993-0C07-4D59-39B3-4F837F335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9D67-F53A-4BB1-BE0A-2CA7EE140481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584AC1-89E4-B952-C5C2-9AD70D8D6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DA869C-4940-344C-0614-33CA2922D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131C-A290-49F2-9BC3-940A69C209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391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F373C0A-E676-31F3-D332-36E8B0B4E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3BFC92-EE40-4B01-A46A-5B5E436B8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A6C8D4-F484-3595-3623-EDC0E23EB5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C9D67-F53A-4BB1-BE0A-2CA7EE140481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1167B8-401F-C1E9-7CE2-7B1505536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12CC04-3198-7EF2-CACF-08CAF18AD0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E131C-A290-49F2-9BC3-940A69C209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469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0087625-490B-11C5-F9ED-BCBB856839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973" y="6403522"/>
            <a:ext cx="1749468" cy="454478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A461CB15-2EF4-ED54-D789-4DA65F2792D0}"/>
              </a:ext>
            </a:extLst>
          </p:cNvPr>
          <p:cNvSpPr txBox="1">
            <a:spLocks/>
          </p:cNvSpPr>
          <p:nvPr/>
        </p:nvSpPr>
        <p:spPr>
          <a:xfrm>
            <a:off x="1613770" y="161296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rgbClr val="EB6608"/>
                </a:solidFill>
              </a:rPr>
              <a:t>Séquence 5 </a:t>
            </a:r>
            <a:br>
              <a:rPr lang="fr-FR" dirty="0">
                <a:solidFill>
                  <a:srgbClr val="EB6608"/>
                </a:solidFill>
              </a:rPr>
            </a:br>
            <a:r>
              <a:rPr lang="fr-FR" dirty="0">
                <a:solidFill>
                  <a:srgbClr val="EB6608"/>
                </a:solidFill>
              </a:rPr>
              <a:t>Etude de cas diagnostique 2</a:t>
            </a:r>
          </a:p>
        </p:txBody>
      </p:sp>
    </p:spTree>
    <p:extLst>
      <p:ext uri="{BB962C8B-B14F-4D97-AF65-F5344CB8AC3E}">
        <p14:creationId xmlns:p14="http://schemas.microsoft.com/office/powerpoint/2010/main" val="3077806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6A659C-BD4C-9D09-9D4E-0A8976A72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EB6608"/>
                </a:solidFill>
                <a:latin typeface="Century Gothic" panose="020B0502020202020204" pitchFamily="34" charset="0"/>
              </a:rPr>
              <a:t>Relations sociales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CB4CCD-25F4-F033-FEAE-483704F65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latin typeface="Century Gothic" panose="020B0502020202020204" pitchFamily="34" charset="0"/>
              </a:rPr>
              <a:t>Ça se passe bien selon les parents, elle a des copains.</a:t>
            </a:r>
          </a:p>
        </p:txBody>
      </p:sp>
    </p:spTree>
    <p:extLst>
      <p:ext uri="{BB962C8B-B14F-4D97-AF65-F5344CB8AC3E}">
        <p14:creationId xmlns:p14="http://schemas.microsoft.com/office/powerpoint/2010/main" val="31202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93FA04-14FE-5FD0-12E7-16D269440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EB6608"/>
                </a:solidFill>
                <a:latin typeface="Century Gothic" panose="020B0502020202020204" pitchFamily="34" charset="0"/>
              </a:rPr>
              <a:t>Comportement au quotidien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970CC5-2F1B-667F-8398-1DA4E4083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Crises de frustration fréquentes, attendre est difficile.</a:t>
            </a:r>
          </a:p>
          <a:p>
            <a:r>
              <a:rPr lang="fr-FR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Gestion des émotions difficile</a:t>
            </a:r>
          </a:p>
          <a:p>
            <a:r>
              <a:rPr lang="fr-FR" sz="20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Elle passe rapidement d’une activité à une autre, a du mal à se poser</a:t>
            </a:r>
            <a:endParaRPr lang="fr-FR" sz="20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Changement, imprévu : difficiles à tolérer</a:t>
            </a:r>
          </a:p>
          <a:p>
            <a:r>
              <a:rPr lang="fr-FR" sz="2000" dirty="0">
                <a:latin typeface="Century Gothic" panose="020B0502020202020204" pitchFamily="34" charset="0"/>
                <a:cs typeface="Calibri" panose="020F0502020204030204" pitchFamily="34" charset="0"/>
              </a:rPr>
              <a:t>Elle participe volontiers aux activités quotidiennes</a:t>
            </a:r>
          </a:p>
          <a:p>
            <a:r>
              <a:rPr lang="fr-FR" sz="2000" dirty="0">
                <a:latin typeface="Century Gothic" panose="020B0502020202020204" pitchFamily="34" charset="0"/>
                <a:cs typeface="Calibri" panose="020F0502020204030204" pitchFamily="34" charset="0"/>
              </a:rPr>
              <a:t>Elle a tendance à refaire de nombreuses fois ce qu’elle vient d'apprendre (ex : en ce moment, dessine tout le temps des cœurs) </a:t>
            </a:r>
          </a:p>
          <a:p>
            <a:r>
              <a:rPr lang="fr-FR" sz="2000" dirty="0">
                <a:latin typeface="Century Gothic" panose="020B0502020202020204" pitchFamily="34" charset="0"/>
                <a:cs typeface="Calibri" panose="020F0502020204030204" pitchFamily="34" charset="0"/>
              </a:rPr>
              <a:t>Elle est souvent en mouvement</a:t>
            </a:r>
          </a:p>
          <a:p>
            <a:r>
              <a:rPr lang="fr-FR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Exposition écran : peu exposée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0224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8BA232-F918-4397-9081-93F99769B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EB6608"/>
                </a:solidFill>
                <a:latin typeface="Century Gothic" panose="020B0502020202020204" pitchFamily="34" charset="0"/>
              </a:rPr>
              <a:t>Scolarité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8E6691-CC9F-9B05-7A0E-A458B5FAE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37849" cy="4351338"/>
          </a:xfrm>
        </p:spPr>
        <p:txBody>
          <a:bodyPr>
            <a:normAutofit/>
          </a:bodyPr>
          <a:lstStyle/>
          <a:p>
            <a:r>
              <a:rPr lang="fr-FR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PSM : très difficile, peu d’apprentissages (confinement ?)</a:t>
            </a:r>
          </a:p>
          <a:p>
            <a:r>
              <a:rPr lang="fr-FR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Changement d’école en MSM</a:t>
            </a:r>
          </a:p>
          <a:p>
            <a:r>
              <a:rPr lang="fr-FR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Commence à compter jusqu’à 10</a:t>
            </a:r>
          </a:p>
          <a:p>
            <a:r>
              <a:rPr lang="fr-FR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Connait les animaux, les couleurs (que depuis 1 an)</a:t>
            </a:r>
          </a:p>
          <a:p>
            <a:r>
              <a:rPr lang="fr-FR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Bonne mémoire (retient les comptines mais les troubles articulatoires limitent l’intelligibilité)</a:t>
            </a:r>
          </a:p>
          <a:p>
            <a:r>
              <a:rPr lang="fr-FR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Fluctuations attentionnelles</a:t>
            </a:r>
          </a:p>
          <a:p>
            <a:r>
              <a:rPr lang="fr-FR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Prise en charge par enseignante spécialisée car difficultés dans les apprentissages et la compréhension des consignes</a:t>
            </a:r>
          </a:p>
        </p:txBody>
      </p:sp>
    </p:spTree>
    <p:extLst>
      <p:ext uri="{BB962C8B-B14F-4D97-AF65-F5344CB8AC3E}">
        <p14:creationId xmlns:p14="http://schemas.microsoft.com/office/powerpoint/2010/main" val="3442711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8BA232-F918-4397-9081-93F99769B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EB6608"/>
                </a:solidFill>
                <a:latin typeface="Century Gothic" panose="020B0502020202020204" pitchFamily="34" charset="0"/>
              </a:rPr>
              <a:t>Activités / intérêts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8E6691-CC9F-9B05-7A0E-A458B5FAE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Dessiner, écrire, jouer avec sa sœur</a:t>
            </a:r>
          </a:p>
          <a:p>
            <a:r>
              <a:rPr lang="fr-FR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Regarde de façon répétitive des dessin animés Disney</a:t>
            </a:r>
          </a:p>
          <a:p>
            <a:r>
              <a:rPr lang="fr-FR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Elle commence à faire des jeux de </a:t>
            </a:r>
            <a:r>
              <a:rPr lang="fr-FR" sz="2400">
                <a:latin typeface="Century Gothic" panose="020B0502020202020204" pitchFamily="34" charset="0"/>
                <a:cs typeface="Times New Roman" panose="02020603050405020304" pitchFamily="18" charset="0"/>
              </a:rPr>
              <a:t>faire semblant, </a:t>
            </a:r>
            <a:r>
              <a:rPr lang="fr-FR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est dans l’imitation</a:t>
            </a:r>
            <a:endParaRPr lang="fr-FR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641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A9D1D7-5513-45BE-205A-50086DAB9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781" y="152182"/>
            <a:ext cx="10978019" cy="132556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EB6608"/>
                </a:solidFill>
                <a:latin typeface="Century Gothic" panose="020B0502020202020204" pitchFamily="34" charset="0"/>
              </a:rPr>
              <a:t>Remplissage d’un guide TND aux vues des éléments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37EFA165-21D5-040E-8C7B-D85BD598E1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52"/>
          <a:stretch/>
        </p:blipFill>
        <p:spPr>
          <a:xfrm>
            <a:off x="7548780" y="1019648"/>
            <a:ext cx="4113660" cy="542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4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29">
            <a:extLst>
              <a:ext uri="{FF2B5EF4-FFF2-40B4-BE49-F238E27FC236}">
                <a16:creationId xmlns:a16="http://schemas.microsoft.com/office/drawing/2014/main" id="{2A641A76-0CB8-2D32-813D-3015AC430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836" y="0"/>
            <a:ext cx="4802327" cy="6858000"/>
          </a:xfrm>
          <a:prstGeom prst="rect">
            <a:avLst/>
          </a:prstGeom>
        </p:spPr>
      </p:pic>
      <p:sp>
        <p:nvSpPr>
          <p:cNvPr id="33" name="Signe de multiplication 32">
            <a:extLst>
              <a:ext uri="{FF2B5EF4-FFF2-40B4-BE49-F238E27FC236}">
                <a16:creationId xmlns:a16="http://schemas.microsoft.com/office/drawing/2014/main" id="{6AD29B95-9A59-AA66-1B1A-56DDE618F3FC}"/>
              </a:ext>
            </a:extLst>
          </p:cNvPr>
          <p:cNvSpPr/>
          <p:nvPr/>
        </p:nvSpPr>
        <p:spPr>
          <a:xfrm>
            <a:off x="5794809" y="2197102"/>
            <a:ext cx="265813" cy="318977"/>
          </a:xfrm>
          <a:prstGeom prst="mathMultiply">
            <a:avLst>
              <a:gd name="adj1" fmla="val 840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21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5A31DA-D50A-316E-B242-AE9BA8754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C3102743-871B-6A04-2ABE-F988B0398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298" y="0"/>
            <a:ext cx="4896069" cy="68580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C8AFDAEB-CD24-87BE-5F2C-0FA6B65C0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634" y="0"/>
            <a:ext cx="4822166" cy="6858000"/>
          </a:xfrm>
          <a:prstGeom prst="rect">
            <a:avLst/>
          </a:prstGeom>
        </p:spPr>
      </p:pic>
      <p:sp>
        <p:nvSpPr>
          <p:cNvPr id="20" name="Signe de multiplication 19">
            <a:extLst>
              <a:ext uri="{FF2B5EF4-FFF2-40B4-BE49-F238E27FC236}">
                <a16:creationId xmlns:a16="http://schemas.microsoft.com/office/drawing/2014/main" id="{C2BB97D9-C95E-0555-03E1-D912E99FD120}"/>
              </a:ext>
            </a:extLst>
          </p:cNvPr>
          <p:cNvSpPr/>
          <p:nvPr/>
        </p:nvSpPr>
        <p:spPr>
          <a:xfrm>
            <a:off x="1254811" y="1853792"/>
            <a:ext cx="265813" cy="318977"/>
          </a:xfrm>
          <a:prstGeom prst="mathMultiply">
            <a:avLst>
              <a:gd name="adj1" fmla="val 840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Signe de multiplication 20">
            <a:extLst>
              <a:ext uri="{FF2B5EF4-FFF2-40B4-BE49-F238E27FC236}">
                <a16:creationId xmlns:a16="http://schemas.microsoft.com/office/drawing/2014/main" id="{A6A291AB-91BF-95BC-A34E-87AA9A88BCC5}"/>
              </a:ext>
            </a:extLst>
          </p:cNvPr>
          <p:cNvSpPr/>
          <p:nvPr/>
        </p:nvSpPr>
        <p:spPr>
          <a:xfrm>
            <a:off x="1254811" y="3795878"/>
            <a:ext cx="265813" cy="318977"/>
          </a:xfrm>
          <a:prstGeom prst="mathMultiply">
            <a:avLst>
              <a:gd name="adj1" fmla="val 840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Signe de multiplication 21">
            <a:extLst>
              <a:ext uri="{FF2B5EF4-FFF2-40B4-BE49-F238E27FC236}">
                <a16:creationId xmlns:a16="http://schemas.microsoft.com/office/drawing/2014/main" id="{C35F085C-8C37-C0E6-7FBF-6B3AA56011C4}"/>
              </a:ext>
            </a:extLst>
          </p:cNvPr>
          <p:cNvSpPr/>
          <p:nvPr/>
        </p:nvSpPr>
        <p:spPr>
          <a:xfrm>
            <a:off x="1268983" y="3980177"/>
            <a:ext cx="265813" cy="318977"/>
          </a:xfrm>
          <a:prstGeom prst="mathMultiply">
            <a:avLst>
              <a:gd name="adj1" fmla="val 840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Signe de multiplication 24">
            <a:extLst>
              <a:ext uri="{FF2B5EF4-FFF2-40B4-BE49-F238E27FC236}">
                <a16:creationId xmlns:a16="http://schemas.microsoft.com/office/drawing/2014/main" id="{5B984B20-EDC5-191C-013E-84B074739C12}"/>
              </a:ext>
            </a:extLst>
          </p:cNvPr>
          <p:cNvSpPr/>
          <p:nvPr/>
        </p:nvSpPr>
        <p:spPr>
          <a:xfrm>
            <a:off x="1254793" y="4731555"/>
            <a:ext cx="265813" cy="318977"/>
          </a:xfrm>
          <a:prstGeom prst="mathMultiply">
            <a:avLst>
              <a:gd name="adj1" fmla="val 840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Signe de multiplication 25">
            <a:extLst>
              <a:ext uri="{FF2B5EF4-FFF2-40B4-BE49-F238E27FC236}">
                <a16:creationId xmlns:a16="http://schemas.microsoft.com/office/drawing/2014/main" id="{5439A672-50BB-FB80-354E-785E73C15F6C}"/>
              </a:ext>
            </a:extLst>
          </p:cNvPr>
          <p:cNvSpPr/>
          <p:nvPr/>
        </p:nvSpPr>
        <p:spPr>
          <a:xfrm>
            <a:off x="7021183" y="1068718"/>
            <a:ext cx="265813" cy="318977"/>
          </a:xfrm>
          <a:prstGeom prst="mathMultiply">
            <a:avLst>
              <a:gd name="adj1" fmla="val 840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Signe de multiplication 26">
            <a:extLst>
              <a:ext uri="{FF2B5EF4-FFF2-40B4-BE49-F238E27FC236}">
                <a16:creationId xmlns:a16="http://schemas.microsoft.com/office/drawing/2014/main" id="{E84B5F17-A1D8-1DD5-A27E-5109D379DFC9}"/>
              </a:ext>
            </a:extLst>
          </p:cNvPr>
          <p:cNvSpPr/>
          <p:nvPr/>
        </p:nvSpPr>
        <p:spPr>
          <a:xfrm>
            <a:off x="7014090" y="1455040"/>
            <a:ext cx="265813" cy="318977"/>
          </a:xfrm>
          <a:prstGeom prst="mathMultiply">
            <a:avLst>
              <a:gd name="adj1" fmla="val 840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igne de multiplication 2">
            <a:extLst>
              <a:ext uri="{FF2B5EF4-FFF2-40B4-BE49-F238E27FC236}">
                <a16:creationId xmlns:a16="http://schemas.microsoft.com/office/drawing/2014/main" id="{AA0645F9-20F3-BB27-549E-916704148028}"/>
              </a:ext>
            </a:extLst>
          </p:cNvPr>
          <p:cNvSpPr/>
          <p:nvPr/>
        </p:nvSpPr>
        <p:spPr>
          <a:xfrm>
            <a:off x="8638108" y="3696728"/>
            <a:ext cx="265813" cy="318977"/>
          </a:xfrm>
          <a:prstGeom prst="mathMultiply">
            <a:avLst>
              <a:gd name="adj1" fmla="val 840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953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13B9D65-DC80-A03D-B986-35A0A2E49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917" y="0"/>
            <a:ext cx="5038165" cy="6858000"/>
          </a:xfrm>
          <a:prstGeom prst="rect">
            <a:avLst/>
          </a:prstGeom>
        </p:spPr>
      </p:pic>
      <p:sp>
        <p:nvSpPr>
          <p:cNvPr id="21" name="Signe de multiplication 20">
            <a:extLst>
              <a:ext uri="{FF2B5EF4-FFF2-40B4-BE49-F238E27FC236}">
                <a16:creationId xmlns:a16="http://schemas.microsoft.com/office/drawing/2014/main" id="{A6A291AB-91BF-95BC-A34E-87AA9A88BCC5}"/>
              </a:ext>
            </a:extLst>
          </p:cNvPr>
          <p:cNvSpPr/>
          <p:nvPr/>
        </p:nvSpPr>
        <p:spPr>
          <a:xfrm>
            <a:off x="4106265" y="1316997"/>
            <a:ext cx="265813" cy="318977"/>
          </a:xfrm>
          <a:prstGeom prst="mathMultiply">
            <a:avLst>
              <a:gd name="adj1" fmla="val 840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Signe de multiplication 21">
            <a:extLst>
              <a:ext uri="{FF2B5EF4-FFF2-40B4-BE49-F238E27FC236}">
                <a16:creationId xmlns:a16="http://schemas.microsoft.com/office/drawing/2014/main" id="{C35F085C-8C37-C0E6-7FBF-6B3AA56011C4}"/>
              </a:ext>
            </a:extLst>
          </p:cNvPr>
          <p:cNvSpPr/>
          <p:nvPr/>
        </p:nvSpPr>
        <p:spPr>
          <a:xfrm>
            <a:off x="4106265" y="1784829"/>
            <a:ext cx="265813" cy="318977"/>
          </a:xfrm>
          <a:prstGeom prst="mathMultiply">
            <a:avLst>
              <a:gd name="adj1" fmla="val 840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Signe de multiplication 19">
            <a:extLst>
              <a:ext uri="{FF2B5EF4-FFF2-40B4-BE49-F238E27FC236}">
                <a16:creationId xmlns:a16="http://schemas.microsoft.com/office/drawing/2014/main" id="{C2BB97D9-C95E-0555-03E1-D912E99FD120}"/>
              </a:ext>
            </a:extLst>
          </p:cNvPr>
          <p:cNvSpPr/>
          <p:nvPr/>
        </p:nvSpPr>
        <p:spPr>
          <a:xfrm>
            <a:off x="4104337" y="1136243"/>
            <a:ext cx="265813" cy="318977"/>
          </a:xfrm>
          <a:prstGeom prst="mathMultiply">
            <a:avLst>
              <a:gd name="adj1" fmla="val 840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Signe de multiplication 4">
            <a:extLst>
              <a:ext uri="{FF2B5EF4-FFF2-40B4-BE49-F238E27FC236}">
                <a16:creationId xmlns:a16="http://schemas.microsoft.com/office/drawing/2014/main" id="{8279AC04-5779-96DA-8F39-0F43E12AA22D}"/>
              </a:ext>
            </a:extLst>
          </p:cNvPr>
          <p:cNvSpPr/>
          <p:nvPr/>
        </p:nvSpPr>
        <p:spPr>
          <a:xfrm>
            <a:off x="4104337" y="3873407"/>
            <a:ext cx="265813" cy="318977"/>
          </a:xfrm>
          <a:prstGeom prst="mathMultiply">
            <a:avLst>
              <a:gd name="adj1" fmla="val 840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854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0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111A03-A31F-2758-93FF-0EAB9CDC4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21D549-F1D4-5297-B4D1-00D9BCF67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79C15CA-D631-73EA-D280-57034AF55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389" y="0"/>
            <a:ext cx="4855221" cy="6858000"/>
          </a:xfrm>
          <a:prstGeom prst="rect">
            <a:avLst/>
          </a:prstGeom>
        </p:spPr>
      </p:pic>
      <p:sp>
        <p:nvSpPr>
          <p:cNvPr id="7" name="Signe de multiplication 6">
            <a:extLst>
              <a:ext uri="{FF2B5EF4-FFF2-40B4-BE49-F238E27FC236}">
                <a16:creationId xmlns:a16="http://schemas.microsoft.com/office/drawing/2014/main" id="{1595C98C-E0F0-06FD-DCE3-F7E98F332E04}"/>
              </a:ext>
            </a:extLst>
          </p:cNvPr>
          <p:cNvSpPr/>
          <p:nvPr/>
        </p:nvSpPr>
        <p:spPr>
          <a:xfrm>
            <a:off x="4144315" y="1297979"/>
            <a:ext cx="265813" cy="318977"/>
          </a:xfrm>
          <a:prstGeom prst="mathMultiply">
            <a:avLst>
              <a:gd name="adj1" fmla="val 840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DCBDF71-1862-AFBA-153E-E9D775A78459}"/>
              </a:ext>
            </a:extLst>
          </p:cNvPr>
          <p:cNvSpPr txBox="1"/>
          <p:nvPr/>
        </p:nvSpPr>
        <p:spPr>
          <a:xfrm>
            <a:off x="4370832" y="1825625"/>
            <a:ext cx="3546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Century Gothic" panose="020B0502020202020204" pitchFamily="34" charset="0"/>
              </a:rPr>
              <a:t>Retard dans les acquisitions</a:t>
            </a:r>
          </a:p>
          <a:p>
            <a:r>
              <a:rPr lang="fr-FR" sz="1100" dirty="0">
                <a:latin typeface="Century Gothic" panose="020B0502020202020204" pitchFamily="34" charset="0"/>
              </a:rPr>
              <a:t>Prise en charge par enseignante spécialisée (difficultés dans les apprentissages, compréhension de consignes)</a:t>
            </a:r>
          </a:p>
        </p:txBody>
      </p:sp>
    </p:spTree>
    <p:extLst>
      <p:ext uri="{BB962C8B-B14F-4D97-AF65-F5344CB8AC3E}">
        <p14:creationId xmlns:p14="http://schemas.microsoft.com/office/powerpoint/2010/main" val="296388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C303E280-4AA5-7D00-E0CB-E76609750F5C}"/>
              </a:ext>
            </a:extLst>
          </p:cNvPr>
          <p:cNvSpPr/>
          <p:nvPr/>
        </p:nvSpPr>
        <p:spPr>
          <a:xfrm>
            <a:off x="5787024" y="4353263"/>
            <a:ext cx="626302" cy="49027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7F001BB-5CE2-D3AB-9193-517F8E840094}"/>
              </a:ext>
            </a:extLst>
          </p:cNvPr>
          <p:cNvSpPr txBox="1"/>
          <p:nvPr/>
        </p:nvSpPr>
        <p:spPr>
          <a:xfrm>
            <a:off x="6413326" y="4264603"/>
            <a:ext cx="2342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entury Gothic" panose="020B0502020202020204" pitchFamily="34" charset="0"/>
              </a:rPr>
              <a:t>+ de 3 « non » dans plusieurs domaines</a:t>
            </a:r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4104DE66-4134-6601-F2EB-FCAB1932A267}"/>
              </a:ext>
            </a:extLst>
          </p:cNvPr>
          <p:cNvSpPr/>
          <p:nvPr/>
        </p:nvSpPr>
        <p:spPr>
          <a:xfrm>
            <a:off x="8754826" y="3900957"/>
            <a:ext cx="626302" cy="49027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1744E7A-2559-D700-982F-3C815308EE74}"/>
              </a:ext>
            </a:extLst>
          </p:cNvPr>
          <p:cNvSpPr txBox="1"/>
          <p:nvPr/>
        </p:nvSpPr>
        <p:spPr>
          <a:xfrm>
            <a:off x="9381128" y="3649462"/>
            <a:ext cx="2342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entury Gothic" panose="020B0502020202020204" pitchFamily="34" charset="0"/>
              </a:rPr>
              <a:t>Orientation possible vers la PCO</a:t>
            </a:r>
          </a:p>
        </p:txBody>
      </p: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ABE17051-9469-0DA1-B5F2-5FAB6E9C1E38}"/>
              </a:ext>
            </a:extLst>
          </p:cNvPr>
          <p:cNvSpPr/>
          <p:nvPr/>
        </p:nvSpPr>
        <p:spPr>
          <a:xfrm>
            <a:off x="8754826" y="4888356"/>
            <a:ext cx="626302" cy="49027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1EBDEF6-64B5-E874-8704-FA2639C5A49D}"/>
              </a:ext>
            </a:extLst>
          </p:cNvPr>
          <p:cNvSpPr txBox="1"/>
          <p:nvPr/>
        </p:nvSpPr>
        <p:spPr>
          <a:xfrm>
            <a:off x="9381128" y="4771804"/>
            <a:ext cx="2342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entury Gothic" panose="020B0502020202020204" pitchFamily="34" charset="0"/>
              </a:rPr>
              <a:t>Autre orientation possible 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1E9396A-D2F4-39FB-F5F2-2E5C75BA1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72" y="0"/>
            <a:ext cx="4803201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67B3A5E-0BAA-030C-938A-EFA1B45D54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3923"/>
          <a:stretch/>
        </p:blipFill>
        <p:spPr>
          <a:xfrm>
            <a:off x="6413326" y="16863"/>
            <a:ext cx="4844005" cy="3159928"/>
          </a:xfrm>
          <a:prstGeom prst="rect">
            <a:avLst/>
          </a:prstGeom>
        </p:spPr>
      </p:pic>
      <p:sp>
        <p:nvSpPr>
          <p:cNvPr id="21" name="Signe de multiplication 20">
            <a:extLst>
              <a:ext uri="{FF2B5EF4-FFF2-40B4-BE49-F238E27FC236}">
                <a16:creationId xmlns:a16="http://schemas.microsoft.com/office/drawing/2014/main" id="{E735E761-C80E-1E2F-E0F8-F21BCBC23ED1}"/>
              </a:ext>
            </a:extLst>
          </p:cNvPr>
          <p:cNvSpPr/>
          <p:nvPr/>
        </p:nvSpPr>
        <p:spPr>
          <a:xfrm>
            <a:off x="4467665" y="3224907"/>
            <a:ext cx="265813" cy="318977"/>
          </a:xfrm>
          <a:prstGeom prst="mathMultiply">
            <a:avLst>
              <a:gd name="adj1" fmla="val 840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Signe de multiplication 22">
            <a:extLst>
              <a:ext uri="{FF2B5EF4-FFF2-40B4-BE49-F238E27FC236}">
                <a16:creationId xmlns:a16="http://schemas.microsoft.com/office/drawing/2014/main" id="{A290C6AA-2A65-727D-2FFA-638ED911FFA7}"/>
              </a:ext>
            </a:extLst>
          </p:cNvPr>
          <p:cNvSpPr/>
          <p:nvPr/>
        </p:nvSpPr>
        <p:spPr>
          <a:xfrm>
            <a:off x="4465801" y="3581980"/>
            <a:ext cx="265813" cy="318977"/>
          </a:xfrm>
          <a:prstGeom prst="mathMultiply">
            <a:avLst>
              <a:gd name="adj1" fmla="val 840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Signe de multiplication 21">
            <a:extLst>
              <a:ext uri="{FF2B5EF4-FFF2-40B4-BE49-F238E27FC236}">
                <a16:creationId xmlns:a16="http://schemas.microsoft.com/office/drawing/2014/main" id="{75F36C38-EB13-C554-4C22-0362329DD5E8}"/>
              </a:ext>
            </a:extLst>
          </p:cNvPr>
          <p:cNvSpPr/>
          <p:nvPr/>
        </p:nvSpPr>
        <p:spPr>
          <a:xfrm>
            <a:off x="4465801" y="4524565"/>
            <a:ext cx="265813" cy="318977"/>
          </a:xfrm>
          <a:prstGeom prst="mathMultiply">
            <a:avLst>
              <a:gd name="adj1" fmla="val 840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Signe de multiplication 23">
            <a:extLst>
              <a:ext uri="{FF2B5EF4-FFF2-40B4-BE49-F238E27FC236}">
                <a16:creationId xmlns:a16="http://schemas.microsoft.com/office/drawing/2014/main" id="{C733D983-5239-9226-823D-5EAE998C4F0D}"/>
              </a:ext>
            </a:extLst>
          </p:cNvPr>
          <p:cNvSpPr/>
          <p:nvPr/>
        </p:nvSpPr>
        <p:spPr>
          <a:xfrm>
            <a:off x="4467168" y="4689023"/>
            <a:ext cx="265813" cy="318977"/>
          </a:xfrm>
          <a:prstGeom prst="mathMultiply">
            <a:avLst>
              <a:gd name="adj1" fmla="val 840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Signe de multiplication 25">
            <a:extLst>
              <a:ext uri="{FF2B5EF4-FFF2-40B4-BE49-F238E27FC236}">
                <a16:creationId xmlns:a16="http://schemas.microsoft.com/office/drawing/2014/main" id="{5411AF74-0B13-26EA-9AD9-9DB3361E3A40}"/>
              </a:ext>
            </a:extLst>
          </p:cNvPr>
          <p:cNvSpPr/>
          <p:nvPr/>
        </p:nvSpPr>
        <p:spPr>
          <a:xfrm>
            <a:off x="4472217" y="4829769"/>
            <a:ext cx="265813" cy="318977"/>
          </a:xfrm>
          <a:prstGeom prst="mathMultiply">
            <a:avLst>
              <a:gd name="adj1" fmla="val 840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Signe de multiplication 24">
            <a:extLst>
              <a:ext uri="{FF2B5EF4-FFF2-40B4-BE49-F238E27FC236}">
                <a16:creationId xmlns:a16="http://schemas.microsoft.com/office/drawing/2014/main" id="{EB9B02BE-7412-2E0F-AE12-5B7366B1427B}"/>
              </a:ext>
            </a:extLst>
          </p:cNvPr>
          <p:cNvSpPr/>
          <p:nvPr/>
        </p:nvSpPr>
        <p:spPr>
          <a:xfrm>
            <a:off x="4476951" y="5603124"/>
            <a:ext cx="265813" cy="318977"/>
          </a:xfrm>
          <a:prstGeom prst="mathMultiply">
            <a:avLst>
              <a:gd name="adj1" fmla="val 840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Signe de multiplication 26">
            <a:extLst>
              <a:ext uri="{FF2B5EF4-FFF2-40B4-BE49-F238E27FC236}">
                <a16:creationId xmlns:a16="http://schemas.microsoft.com/office/drawing/2014/main" id="{147CCAD9-6E55-02FB-7952-79C168BEEA81}"/>
              </a:ext>
            </a:extLst>
          </p:cNvPr>
          <p:cNvSpPr/>
          <p:nvPr/>
        </p:nvSpPr>
        <p:spPr>
          <a:xfrm>
            <a:off x="4478897" y="5775779"/>
            <a:ext cx="265813" cy="318977"/>
          </a:xfrm>
          <a:prstGeom prst="mathMultiply">
            <a:avLst>
              <a:gd name="adj1" fmla="val 840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19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16" grpId="0" animBg="1"/>
      <p:bldP spid="17" grpId="0"/>
      <p:bldP spid="21" grpId="0" animBg="1"/>
      <p:bldP spid="23" grpId="0" animBg="1"/>
      <p:bldP spid="22" grpId="0" animBg="1"/>
      <p:bldP spid="24" grpId="0" animBg="1"/>
      <p:bldP spid="26" grpId="0" animBg="1"/>
      <p:bldP spid="25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5F67AD-1553-17D5-FD16-0BA9162D8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5160"/>
          </a:xfrm>
        </p:spPr>
        <p:txBody>
          <a:bodyPr>
            <a:normAutofit/>
          </a:bodyPr>
          <a:lstStyle/>
          <a:p>
            <a:r>
              <a:rPr lang="fr-FR" sz="6000" dirty="0" err="1">
                <a:solidFill>
                  <a:srgbClr val="EB6608"/>
                </a:solidFill>
              </a:rPr>
              <a:t>Lysie</a:t>
            </a:r>
            <a:r>
              <a:rPr lang="fr-FR" sz="6000" dirty="0">
                <a:solidFill>
                  <a:srgbClr val="EB6608"/>
                </a:solidFill>
              </a:rPr>
              <a:t>, 4 ans 6 mois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10D8B4-08AC-DA68-EE36-9FB48ABDA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4997"/>
            <a:ext cx="10515600" cy="3771966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parents consultent le médecin généraliste pour un retard de langage. Un suivi orthophonique est en cours mais il y a peu d’amélioration. L’enseignante alerte les parents sur des difficultés attentionnelles.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difficultés de gestion des émotions à la maison sont évoquées.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difficultés </a:t>
            </a:r>
            <a:r>
              <a:rPr lang="fr-FR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scolaires sont rencontrées.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parents rapportent ne pas comprendre ce que dit leur fille. Jusqu’au printemps, </a:t>
            </a:r>
            <a:r>
              <a:rPr lang="fr-FR" sz="24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Lysie</a:t>
            </a:r>
            <a:r>
              <a:rPr lang="fr-FR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disait que des mots isolés. Elle communique par les gestes.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ADD76BB-9F02-6661-4D13-2BCAFC294416}"/>
              </a:ext>
            </a:extLst>
          </p:cNvPr>
          <p:cNvSpPr txBox="1"/>
          <p:nvPr/>
        </p:nvSpPr>
        <p:spPr>
          <a:xfrm>
            <a:off x="9794309" y="1155620"/>
            <a:ext cx="3118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latin typeface="Century Gothic" panose="020B0502020202020204" pitchFamily="34" charset="0"/>
              </a:rPr>
              <a:t>octobre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7642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EC92F02-4F69-0355-C047-F13B80995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494" y="15942"/>
            <a:ext cx="4820541" cy="684205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533601D-39FF-14B9-AEAE-9152B3945D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7862" y="0"/>
            <a:ext cx="4866409" cy="6858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332E4F3-5369-D807-5108-21F88D13718A}"/>
              </a:ext>
            </a:extLst>
          </p:cNvPr>
          <p:cNvSpPr txBox="1"/>
          <p:nvPr/>
        </p:nvSpPr>
        <p:spPr>
          <a:xfrm>
            <a:off x="7070651" y="2916936"/>
            <a:ext cx="392341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Century Gothic" panose="020B0502020202020204" pitchFamily="34" charset="0"/>
              </a:rPr>
              <a:t>Anomalies sommeil et alimentation</a:t>
            </a:r>
          </a:p>
          <a:p>
            <a:r>
              <a:rPr lang="fr-FR" sz="1100" dirty="0">
                <a:latin typeface="Century Gothic" panose="020B0502020202020204" pitchFamily="34" charset="0"/>
              </a:rPr>
              <a:t>Retard dans les acquisitions scolaires</a:t>
            </a:r>
          </a:p>
          <a:p>
            <a:r>
              <a:rPr lang="fr-FR" sz="1100" dirty="0">
                <a:latin typeface="Century Gothic" panose="020B0502020202020204" pitchFamily="34" charset="0"/>
              </a:rPr>
              <a:t>Problèmes de comportement </a:t>
            </a:r>
          </a:p>
        </p:txBody>
      </p:sp>
    </p:spTree>
    <p:extLst>
      <p:ext uri="{BB962C8B-B14F-4D97-AF65-F5344CB8AC3E}">
        <p14:creationId xmlns:p14="http://schemas.microsoft.com/office/powerpoint/2010/main" val="2792639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C5B704A5-C5BE-D95D-09C1-18E56FB1D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450" y="0"/>
            <a:ext cx="4820541" cy="6858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7389D78-028C-29FC-6860-BE7C08C2AE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860" y="0"/>
            <a:ext cx="4836877" cy="6858000"/>
          </a:xfrm>
          <a:prstGeom prst="rect">
            <a:avLst/>
          </a:prstGeom>
        </p:spPr>
      </p:pic>
      <p:sp>
        <p:nvSpPr>
          <p:cNvPr id="5" name="Signe de multiplication 4">
            <a:extLst>
              <a:ext uri="{FF2B5EF4-FFF2-40B4-BE49-F238E27FC236}">
                <a16:creationId xmlns:a16="http://schemas.microsoft.com/office/drawing/2014/main" id="{F86A49D2-0418-FC1E-7B01-E3140A981389}"/>
              </a:ext>
            </a:extLst>
          </p:cNvPr>
          <p:cNvSpPr/>
          <p:nvPr/>
        </p:nvSpPr>
        <p:spPr>
          <a:xfrm>
            <a:off x="8454644" y="4489446"/>
            <a:ext cx="265813" cy="318977"/>
          </a:xfrm>
          <a:prstGeom prst="mathMultiply">
            <a:avLst>
              <a:gd name="adj1" fmla="val 840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Signe de multiplication 10">
            <a:extLst>
              <a:ext uri="{FF2B5EF4-FFF2-40B4-BE49-F238E27FC236}">
                <a16:creationId xmlns:a16="http://schemas.microsoft.com/office/drawing/2014/main" id="{6FF751A4-EA6F-A719-E0B2-C36A6D09A3B6}"/>
              </a:ext>
            </a:extLst>
          </p:cNvPr>
          <p:cNvSpPr/>
          <p:nvPr/>
        </p:nvSpPr>
        <p:spPr>
          <a:xfrm>
            <a:off x="8458185" y="4763989"/>
            <a:ext cx="265813" cy="318977"/>
          </a:xfrm>
          <a:prstGeom prst="mathMultiply">
            <a:avLst>
              <a:gd name="adj1" fmla="val 840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ulle narrative : rectangle à coins arrondis 8">
            <a:extLst>
              <a:ext uri="{FF2B5EF4-FFF2-40B4-BE49-F238E27FC236}">
                <a16:creationId xmlns:a16="http://schemas.microsoft.com/office/drawing/2014/main" id="{B84F03B4-448F-F3C3-66D0-A7C3EE5C1B50}"/>
              </a:ext>
            </a:extLst>
          </p:cNvPr>
          <p:cNvSpPr/>
          <p:nvPr/>
        </p:nvSpPr>
        <p:spPr>
          <a:xfrm>
            <a:off x="100361" y="2330605"/>
            <a:ext cx="4964059" cy="4371278"/>
          </a:xfrm>
          <a:prstGeom prst="wedgeRoundRectCallout">
            <a:avLst>
              <a:gd name="adj1" fmla="val 58595"/>
              <a:gd name="adj2" fmla="val 15202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dirty="0">
                <a:solidFill>
                  <a:srgbClr val="EB6608"/>
                </a:solidFill>
                <a:latin typeface="Century Gothic" panose="020B0502020202020204" pitchFamily="34" charset="0"/>
              </a:rPr>
              <a:t>Pour le bilan psychomoteur, la famille vous informe qu’il y a une psychomotricienne à côté de leur domicile, mais qu’ils ne savent pas si elle fait partie de la PCO. </a:t>
            </a:r>
          </a:p>
          <a:p>
            <a:r>
              <a:rPr lang="fr-FR" sz="1800" dirty="0">
                <a:solidFill>
                  <a:srgbClr val="EB6608"/>
                </a:solidFill>
                <a:latin typeface="Century Gothic" panose="020B0502020202020204" pitchFamily="34" charset="0"/>
              </a:rPr>
              <a:t>Vous pouvez proposer à la famille d’en discuter avec la psychomotricienne car celle-ci peut tout-à-fait conventionner à tout moment avec la PCO si elle le souhaite. </a:t>
            </a:r>
          </a:p>
          <a:p>
            <a:r>
              <a:rPr lang="fr-FR" sz="1800" dirty="0">
                <a:solidFill>
                  <a:srgbClr val="EB6608"/>
                </a:solidFill>
                <a:latin typeface="Century Gothic" panose="020B0502020202020204" pitchFamily="34" charset="0"/>
              </a:rPr>
              <a:t>La psychomotricienne devra se rapprocher de la PCO pour la convention.</a:t>
            </a:r>
          </a:p>
        </p:txBody>
      </p:sp>
    </p:spTree>
    <p:extLst>
      <p:ext uri="{BB962C8B-B14F-4D97-AF65-F5344CB8AC3E}">
        <p14:creationId xmlns:p14="http://schemas.microsoft.com/office/powerpoint/2010/main" val="312483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4FF793CE-ECF6-3998-CBBA-B19F75AA8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91" y="0"/>
            <a:ext cx="4813005" cy="684861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FF31E1B-B664-9EE6-674C-6272E5B01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696" y="9387"/>
            <a:ext cx="4813005" cy="6848612"/>
          </a:xfrm>
          <a:prstGeom prst="rect">
            <a:avLst/>
          </a:prstGeom>
        </p:spPr>
      </p:pic>
      <p:pic>
        <p:nvPicPr>
          <p:cNvPr id="7" name="Graphique 6" descr="Avertissement contour">
            <a:extLst>
              <a:ext uri="{FF2B5EF4-FFF2-40B4-BE49-F238E27FC236}">
                <a16:creationId xmlns:a16="http://schemas.microsoft.com/office/drawing/2014/main" id="{10A9C9CE-ACBE-CA12-7BB8-BE37B8D0FF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8018" y="1258891"/>
            <a:ext cx="914400" cy="9144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1EE0F28-6329-088F-D71B-776D90088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153253">
            <a:off x="9402450" y="2333162"/>
            <a:ext cx="3629821" cy="1325563"/>
          </a:xfrm>
        </p:spPr>
        <p:txBody>
          <a:bodyPr>
            <a:noAutofit/>
          </a:bodyPr>
          <a:lstStyle/>
          <a:p>
            <a:r>
              <a:rPr lang="fr-FR" sz="2400" dirty="0">
                <a:latin typeface="Century Gothic" panose="020B0502020202020204" pitchFamily="34" charset="0"/>
              </a:rPr>
              <a:t>Ne pas oublier de</a:t>
            </a:r>
            <a:br>
              <a:rPr lang="fr-FR" sz="2400" dirty="0">
                <a:latin typeface="Century Gothic" panose="020B0502020202020204" pitchFamily="34" charset="0"/>
              </a:rPr>
            </a:br>
            <a:r>
              <a:rPr lang="fr-FR" sz="2400" dirty="0">
                <a:latin typeface="Century Gothic" panose="020B0502020202020204" pitchFamily="34" charset="0"/>
              </a:rPr>
              <a:t>remplir et signer…</a:t>
            </a:r>
          </a:p>
        </p:txBody>
      </p:sp>
    </p:spTree>
    <p:extLst>
      <p:ext uri="{BB962C8B-B14F-4D97-AF65-F5344CB8AC3E}">
        <p14:creationId xmlns:p14="http://schemas.microsoft.com/office/powerpoint/2010/main" val="2965543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655556-8DFE-EDF6-8029-6D72110FF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041" y="1616927"/>
            <a:ext cx="11210795" cy="4560036"/>
          </a:xfrm>
        </p:spPr>
        <p:txBody>
          <a:bodyPr>
            <a:normAutofit/>
          </a:bodyPr>
          <a:lstStyle/>
          <a:p>
            <a:pPr algn="just"/>
            <a:r>
              <a:rPr lang="fr-FR" sz="2400" dirty="0">
                <a:latin typeface="Century Gothic" panose="020B0502020202020204" pitchFamily="34" charset="0"/>
              </a:rPr>
              <a:t>Le médecin confirme à la famille que l’enfant pourrait relever de la PCO pour faire les bilans complémentaires ou de professionnels en libéral (libre choix). </a:t>
            </a:r>
          </a:p>
          <a:p>
            <a:pPr algn="just"/>
            <a:endParaRPr lang="fr-FR" sz="2400" dirty="0">
              <a:latin typeface="Century Gothic" panose="020B0502020202020204" pitchFamily="34" charset="0"/>
            </a:endParaRPr>
          </a:p>
          <a:p>
            <a:pPr algn="just"/>
            <a:r>
              <a:rPr lang="fr-FR" sz="2400" dirty="0">
                <a:latin typeface="Century Gothic" panose="020B0502020202020204" pitchFamily="34" charset="0"/>
              </a:rPr>
              <a:t>Il devra donner la plaquette explicative de la PCO.</a:t>
            </a:r>
          </a:p>
          <a:p>
            <a:pPr algn="just"/>
            <a:endParaRPr lang="fr-FR" sz="2400" dirty="0">
              <a:latin typeface="Century Gothic" panose="020B0502020202020204" pitchFamily="34" charset="0"/>
            </a:endParaRPr>
          </a:p>
          <a:p>
            <a:pPr algn="just"/>
            <a:r>
              <a:rPr lang="fr-FR" sz="2400" dirty="0">
                <a:latin typeface="Century Gothic" panose="020B0502020202020204" pitchFamily="34" charset="0"/>
              </a:rPr>
              <a:t>Le médecin envoie le dossier complet à la PCO si la famille est d’accord.</a:t>
            </a:r>
          </a:p>
        </p:txBody>
      </p:sp>
    </p:spTree>
    <p:extLst>
      <p:ext uri="{BB962C8B-B14F-4D97-AF65-F5344CB8AC3E}">
        <p14:creationId xmlns:p14="http://schemas.microsoft.com/office/powerpoint/2010/main" val="2663299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391786-431B-D07B-3987-E8F7BF1C5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EB6608"/>
                </a:solidFill>
                <a:latin typeface="Century Gothic" panose="020B0502020202020204" pitchFamily="34" charset="0"/>
              </a:rPr>
              <a:t>Proposition de consultation de suivi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E2401B-BE81-8EC3-FBC4-8C6A3C22F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7315"/>
            <a:ext cx="10515600" cy="3859648"/>
          </a:xfrm>
        </p:spPr>
        <p:txBody>
          <a:bodyPr/>
          <a:lstStyle/>
          <a:p>
            <a:pPr marL="0" indent="0" algn="just">
              <a:buNone/>
            </a:pPr>
            <a:r>
              <a:rPr lang="fr-FR" dirty="0">
                <a:latin typeface="Century Gothic" panose="020B0502020202020204" pitchFamily="34" charset="0"/>
              </a:rPr>
              <a:t>Proposer aux parents de reprendre RDV quand les bilans seront effectués pour faire une synthèse et discuter des PEC.</a:t>
            </a:r>
          </a:p>
        </p:txBody>
      </p:sp>
    </p:spTree>
    <p:extLst>
      <p:ext uri="{BB962C8B-B14F-4D97-AF65-F5344CB8AC3E}">
        <p14:creationId xmlns:p14="http://schemas.microsoft.com/office/powerpoint/2010/main" val="307442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10945E-F94E-8850-C4E5-8ACAC67DA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entury Gothic" panose="020B0502020202020204" pitchFamily="34" charset="0"/>
              </a:rPr>
              <a:t>Lecture des comptes-rendus réalisés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7208AC-1D7B-06DB-3A1B-9F9B3E9E3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latin typeface="Century Gothic" panose="020B0502020202020204" pitchFamily="34" charset="0"/>
              </a:rPr>
              <a:t>Bilan psychomoteur</a:t>
            </a:r>
          </a:p>
          <a:p>
            <a:r>
              <a:rPr lang="fr-FR" dirty="0">
                <a:latin typeface="Century Gothic" panose="020B0502020202020204" pitchFamily="34" charset="0"/>
              </a:rPr>
              <a:t>Bilan neuropsychologique</a:t>
            </a:r>
          </a:p>
          <a:p>
            <a:r>
              <a:rPr lang="fr-FR" dirty="0">
                <a:latin typeface="Century Gothic" panose="020B0502020202020204" pitchFamily="34" charset="0"/>
              </a:rPr>
              <a:t>Bilan attentionnel</a:t>
            </a:r>
          </a:p>
          <a:p>
            <a:r>
              <a:rPr lang="fr-FR" dirty="0">
                <a:latin typeface="Century Gothic" panose="020B0502020202020204" pitchFamily="34" charset="0"/>
              </a:rPr>
              <a:t>Bilan orthophonique</a:t>
            </a:r>
          </a:p>
        </p:txBody>
      </p:sp>
    </p:spTree>
    <p:extLst>
      <p:ext uri="{BB962C8B-B14F-4D97-AF65-F5344CB8AC3E}">
        <p14:creationId xmlns:p14="http://schemas.microsoft.com/office/powerpoint/2010/main" val="6180913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2E10B3-A526-269A-E2EE-42A88CC0C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6765" y="2675731"/>
            <a:ext cx="10515600" cy="1325563"/>
          </a:xfrm>
        </p:spPr>
        <p:txBody>
          <a:bodyPr/>
          <a:lstStyle/>
          <a:p>
            <a:r>
              <a:rPr lang="fr-FR" dirty="0">
                <a:solidFill>
                  <a:srgbClr val="EB6608"/>
                </a:solidFill>
              </a:rPr>
              <a:t>Chemin clinique 2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390206-BD78-E83B-A583-4DCC70BBD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90155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42D938-F71C-7C87-629F-BC8890846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EB6608"/>
                </a:solidFill>
                <a:latin typeface="Century Gothic" panose="020B0502020202020204" pitchFamily="34" charset="0"/>
              </a:rPr>
              <a:t>Définition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36C427-5CB0-0D5C-71CD-85DA0E2B8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>
                <a:latin typeface="Century Gothic" panose="020B0502020202020204" pitchFamily="34" charset="0"/>
              </a:rPr>
              <a:t>Pour une pathologie donnée, tous les éléments du processus de prise en charge constituant le parcours du patient.</a:t>
            </a:r>
          </a:p>
          <a:p>
            <a:endParaRPr lang="fr-FR" dirty="0">
              <a:latin typeface="Century Gothic" panose="020B0502020202020204" pitchFamily="34" charset="0"/>
            </a:endParaRPr>
          </a:p>
          <a:p>
            <a:r>
              <a:rPr lang="fr-FR" dirty="0">
                <a:latin typeface="Century Gothic" panose="020B0502020202020204" pitchFamily="34" charset="0"/>
              </a:rPr>
              <a:t>Document à intégrer au dossier du patient.</a:t>
            </a:r>
          </a:p>
          <a:p>
            <a:endParaRPr lang="fr-FR" dirty="0">
              <a:latin typeface="Century Gothic" panose="020B0502020202020204" pitchFamily="34" charset="0"/>
            </a:endParaRPr>
          </a:p>
          <a:p>
            <a:r>
              <a:rPr lang="fr-FR" dirty="0">
                <a:latin typeface="Century Gothic" panose="020B0502020202020204" pitchFamily="34" charset="0"/>
              </a:rPr>
              <a:t>Représente l’enchainement des actions réalisées par les professionnels au cours de la prise en charge du patient.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>
                <a:latin typeface="Century Gothic" panose="020B0502020202020204" pitchFamily="34" charset="0"/>
                <a:sym typeface="Wingdings" panose="05000000000000000000" pitchFamily="2" charset="2"/>
              </a:rPr>
              <a:t> outil d’organisation et de planification de la prise en charge</a:t>
            </a:r>
            <a:endParaRPr lang="fr-F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4065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87772FE3-D5ED-7F09-0313-452157F9D02D}"/>
              </a:ext>
            </a:extLst>
          </p:cNvPr>
          <p:cNvSpPr txBox="1"/>
          <p:nvPr/>
        </p:nvSpPr>
        <p:spPr>
          <a:xfrm>
            <a:off x="395869" y="2976704"/>
            <a:ext cx="2665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EB6608"/>
                </a:solidFill>
                <a:latin typeface="Century Gothic" panose="020B0502020202020204" pitchFamily="34" charset="0"/>
                <a:ea typeface="+mj-ea"/>
                <a:cs typeface="+mj-cs"/>
              </a:rPr>
              <a:t>Exemple 1 de trame pour un TND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04213F2-BA04-0D27-B239-FB6DD723C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945" y="0"/>
            <a:ext cx="47921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1645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91EEFE21-687F-9C76-9242-7684DCCBDA7F}"/>
              </a:ext>
            </a:extLst>
          </p:cNvPr>
          <p:cNvSpPr txBox="1"/>
          <p:nvPr/>
        </p:nvSpPr>
        <p:spPr>
          <a:xfrm>
            <a:off x="175382" y="2976704"/>
            <a:ext cx="1769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EB6608"/>
                </a:solidFill>
                <a:latin typeface="Century Gothic" panose="020B0502020202020204" pitchFamily="34" charset="0"/>
                <a:ea typeface="+mj-ea"/>
                <a:cs typeface="+mj-cs"/>
              </a:rPr>
              <a:t>Exemple 2 de trame pour un TND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8ABC5E7-D6C4-A091-FC69-1C48D6F24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580" y="0"/>
            <a:ext cx="10141381" cy="71855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99482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698CE8-58D7-D207-20E0-0F1C7AF08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175" y="1453478"/>
            <a:ext cx="11115908" cy="4520617"/>
          </a:xfrm>
        </p:spPr>
        <p:txBody>
          <a:bodyPr>
            <a:normAutofit/>
          </a:bodyPr>
          <a:lstStyle/>
          <a:p>
            <a:pPr algn="just"/>
            <a:r>
              <a:rPr lang="fr-FR" sz="3600" dirty="0">
                <a:latin typeface="Century Gothic" panose="020B0502020202020204" pitchFamily="34" charset="0"/>
              </a:rPr>
              <a:t>Antécédents : </a:t>
            </a:r>
          </a:p>
          <a:p>
            <a:pPr marL="0" indent="0" algn="just">
              <a:buNone/>
            </a:pPr>
            <a:r>
              <a:rPr lang="fr-FR" dirty="0">
                <a:latin typeface="Century Gothic" panose="020B0502020202020204" pitchFamily="34" charset="0"/>
              </a:rPr>
              <a:t>Les parents ne notent pas d’antécédents familiaux particuliers ni d’antécédents médicaux.</a:t>
            </a:r>
            <a:endParaRPr lang="fr-FR" sz="18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54576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E91706A-C93D-A400-083D-53CC9BF01D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7136" y="175497"/>
            <a:ext cx="10748914" cy="6507006"/>
          </a:xfrm>
        </p:spPr>
      </p:pic>
    </p:spTree>
    <p:extLst>
      <p:ext uri="{BB962C8B-B14F-4D97-AF65-F5344CB8AC3E}">
        <p14:creationId xmlns:p14="http://schemas.microsoft.com/office/powerpoint/2010/main" val="39125943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61A74F-1D6B-D55A-1E31-3C45AFA00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857" y="1383065"/>
            <a:ext cx="10812285" cy="4262907"/>
          </a:xfrm>
        </p:spPr>
        <p:txBody>
          <a:bodyPr>
            <a:noAutofit/>
          </a:bodyPr>
          <a:lstStyle/>
          <a:p>
            <a:r>
              <a:rPr lang="fr-FR" sz="2800" dirty="0">
                <a:latin typeface="Century Gothic" panose="020B0502020202020204" pitchFamily="34" charset="0"/>
              </a:rPr>
              <a:t>D’après la vignette clinique vue dans la séquence 5, nous vous proposons de remplir le chemin clinique au regard de toutes les informations en votre possession.</a:t>
            </a:r>
            <a:br>
              <a:rPr lang="fr-FR" sz="2800" dirty="0">
                <a:latin typeface="Century Gothic" panose="020B0502020202020204" pitchFamily="34" charset="0"/>
              </a:rPr>
            </a:br>
            <a:br>
              <a:rPr lang="fr-FR" sz="2800" dirty="0">
                <a:latin typeface="Century Gothic" panose="020B0502020202020204" pitchFamily="34" charset="0"/>
              </a:rPr>
            </a:br>
            <a:br>
              <a:rPr lang="fr-FR" sz="2800" dirty="0">
                <a:latin typeface="Century Gothic" panose="020B0502020202020204" pitchFamily="34" charset="0"/>
              </a:rPr>
            </a:br>
            <a:r>
              <a:rPr lang="fr-FR" sz="2800" dirty="0">
                <a:latin typeface="Century Gothic" panose="020B0502020202020204" pitchFamily="34" charset="0"/>
              </a:rPr>
              <a:t>Vous apporterez des remarques/ propositions au parcours proposé.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113C66E-3590-44C0-2B2B-99E05914357A}"/>
              </a:ext>
            </a:extLst>
          </p:cNvPr>
          <p:cNvSpPr txBox="1"/>
          <p:nvPr/>
        </p:nvSpPr>
        <p:spPr>
          <a:xfrm>
            <a:off x="180304" y="280949"/>
            <a:ext cx="95732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rgbClr val="EB6608"/>
                </a:solidFill>
                <a:latin typeface="Century Gothic" panose="020B0502020202020204" pitchFamily="34" charset="0"/>
                <a:ea typeface="+mj-ea"/>
                <a:cs typeface="+mj-cs"/>
              </a:rPr>
              <a:t>Mise en situation</a:t>
            </a:r>
          </a:p>
        </p:txBody>
      </p:sp>
    </p:spTree>
    <p:extLst>
      <p:ext uri="{BB962C8B-B14F-4D97-AF65-F5344CB8AC3E}">
        <p14:creationId xmlns:p14="http://schemas.microsoft.com/office/powerpoint/2010/main" val="8065173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10945E-F94E-8850-C4E5-8ACAC67DA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Lecture des comptes-rendus réalisés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7208AC-1D7B-06DB-3A1B-9F9B3E9E3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latin typeface="Century Gothic" panose="020B0502020202020204" pitchFamily="34" charset="0"/>
              </a:rPr>
              <a:t>Bilan psychomoteur</a:t>
            </a:r>
          </a:p>
          <a:p>
            <a:r>
              <a:rPr lang="fr-FR" dirty="0">
                <a:latin typeface="Century Gothic" panose="020B0502020202020204" pitchFamily="34" charset="0"/>
              </a:rPr>
              <a:t>Bilan neuropsychologique</a:t>
            </a:r>
          </a:p>
          <a:p>
            <a:r>
              <a:rPr lang="fr-FR" dirty="0">
                <a:latin typeface="Century Gothic" panose="020B0502020202020204" pitchFamily="34" charset="0"/>
              </a:rPr>
              <a:t>Bilan attentionnel</a:t>
            </a:r>
          </a:p>
          <a:p>
            <a:r>
              <a:rPr lang="fr-FR" dirty="0">
                <a:latin typeface="Century Gothic" panose="020B0502020202020204" pitchFamily="34" charset="0"/>
              </a:rPr>
              <a:t>Bilan orthophonique</a:t>
            </a:r>
          </a:p>
          <a:p>
            <a:endParaRPr lang="fr-FR" dirty="0">
              <a:latin typeface="Century Gothic" panose="020B0502020202020204" pitchFamily="34" charset="0"/>
            </a:endParaRPr>
          </a:p>
          <a:p>
            <a:r>
              <a:rPr lang="fr-FR" dirty="0">
                <a:latin typeface="Century Gothic" panose="020B0502020202020204" pitchFamily="34" charset="0"/>
              </a:rPr>
              <a:t>NB : Bilan ORL (audiogramme) réalisé (mai 2021) : RAS </a:t>
            </a:r>
          </a:p>
          <a:p>
            <a:endParaRPr lang="fr-F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7872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Espace réservé du contenu 9">
            <a:extLst>
              <a:ext uri="{FF2B5EF4-FFF2-40B4-BE49-F238E27FC236}">
                <a16:creationId xmlns:a16="http://schemas.microsoft.com/office/drawing/2014/main" id="{1C3DA0AE-F6AA-E7E9-C74E-C99F52CE41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393062"/>
              </p:ext>
            </p:extLst>
          </p:nvPr>
        </p:nvGraphicFramePr>
        <p:xfrm>
          <a:off x="205955" y="85065"/>
          <a:ext cx="11780090" cy="6687870"/>
        </p:xfrm>
        <a:graphic>
          <a:graphicData uri="http://schemas.openxmlformats.org/drawingml/2006/table">
            <a:tbl>
              <a:tblPr firstRow="1" firstCol="1" bandRow="1"/>
              <a:tblGrid>
                <a:gridCol w="3539468">
                  <a:extLst>
                    <a:ext uri="{9D8B030D-6E8A-4147-A177-3AD203B41FA5}">
                      <a16:colId xmlns:a16="http://schemas.microsoft.com/office/drawing/2014/main" val="4265253064"/>
                    </a:ext>
                  </a:extLst>
                </a:gridCol>
                <a:gridCol w="840595">
                  <a:extLst>
                    <a:ext uri="{9D8B030D-6E8A-4147-A177-3AD203B41FA5}">
                      <a16:colId xmlns:a16="http://schemas.microsoft.com/office/drawing/2014/main" val="3655906525"/>
                    </a:ext>
                  </a:extLst>
                </a:gridCol>
                <a:gridCol w="1808138">
                  <a:extLst>
                    <a:ext uri="{9D8B030D-6E8A-4147-A177-3AD203B41FA5}">
                      <a16:colId xmlns:a16="http://schemas.microsoft.com/office/drawing/2014/main" val="2772120922"/>
                    </a:ext>
                  </a:extLst>
                </a:gridCol>
                <a:gridCol w="2416184">
                  <a:extLst>
                    <a:ext uri="{9D8B030D-6E8A-4147-A177-3AD203B41FA5}">
                      <a16:colId xmlns:a16="http://schemas.microsoft.com/office/drawing/2014/main" val="3358999217"/>
                    </a:ext>
                  </a:extLst>
                </a:gridCol>
                <a:gridCol w="3175705">
                  <a:extLst>
                    <a:ext uri="{9D8B030D-6E8A-4147-A177-3AD203B41FA5}">
                      <a16:colId xmlns:a16="http://schemas.microsoft.com/office/drawing/2014/main" val="2864141521"/>
                    </a:ext>
                  </a:extLst>
                </a:gridCol>
              </a:tblGrid>
              <a:tr h="535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Quel professionnel ?</a:t>
                      </a:r>
                      <a:endParaRPr lang="fr-FR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76" marR="4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Date</a:t>
                      </a:r>
                      <a:endParaRPr lang="fr-FR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76" marR="4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Type d’intervention (observation, bilan vs suivi)</a:t>
                      </a:r>
                      <a:endParaRPr lang="fr-FR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76" marR="4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Observations / Résultats</a:t>
                      </a:r>
                      <a:endParaRPr lang="fr-FR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76" marR="4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Préconisation / examen complémentaire demandé</a:t>
                      </a:r>
                      <a:endParaRPr lang="fr-FR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76" marR="4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4228338"/>
                  </a:ext>
                </a:extLst>
              </a:tr>
              <a:tr h="218111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Consultation de repérage par le médecin de 1re ligne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76" marR="48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660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484828"/>
                  </a:ext>
                </a:extLst>
              </a:tr>
              <a:tr h="28403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  <a:latin typeface="Century Gothic" panose="020B0502020202020204" pitchFamily="34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Médecin Dr XX</a:t>
                      </a:r>
                      <a:endParaRPr lang="fr-FR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76" marR="48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 err="1">
                          <a:effectLst/>
                          <a:latin typeface="Century Gothic" panose="020B0502020202020204" pitchFamily="34" charset="0"/>
                        </a:rPr>
                        <a:t>Oct</a:t>
                      </a:r>
                      <a:r>
                        <a:rPr lang="fr-FR" sz="1100" dirty="0">
                          <a:effectLst/>
                          <a:latin typeface="Century Gothic" panose="020B0502020202020204" pitchFamily="34" charset="0"/>
                        </a:rPr>
                        <a:t> 2020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4" marR="53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Century Gothic" panose="020B0502020202020204" pitchFamily="34" charset="0"/>
                        </a:rPr>
                        <a:t>Consultation clinique + échanges avec parents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CTE: remplissage du guide repérage TND</a:t>
                      </a:r>
                    </a:p>
                  </a:txBody>
                  <a:tcPr marL="53344" marR="53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6375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100" dirty="0">
                          <a:effectLst/>
                          <a:latin typeface="Century Gothic" panose="020B0502020202020204" pitchFamily="34" charset="0"/>
                        </a:rPr>
                        <a:t>Abs facteur de haut risque  TND</a:t>
                      </a:r>
                    </a:p>
                    <a:p>
                      <a:pPr marL="206375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100" dirty="0">
                          <a:effectLst/>
                          <a:latin typeface="Century Gothic" panose="020B0502020202020204" pitchFamily="34" charset="0"/>
                        </a:rPr>
                        <a:t>Suivi orthophonique depuis un peu plus d’un an (2x/</a:t>
                      </a:r>
                      <a:r>
                        <a:rPr lang="fr-FR" sz="1100" dirty="0" err="1">
                          <a:effectLst/>
                          <a:latin typeface="Century Gothic" panose="020B0502020202020204" pitchFamily="34" charset="0"/>
                        </a:rPr>
                        <a:t>sem</a:t>
                      </a:r>
                      <a:r>
                        <a:rPr lang="fr-FR" sz="1100" dirty="0">
                          <a:effectLst/>
                          <a:latin typeface="Century Gothic" panose="020B0502020202020204" pitchFamily="34" charset="0"/>
                        </a:rPr>
                        <a:t>) et très peu d’amélioration</a:t>
                      </a:r>
                    </a:p>
                    <a:p>
                      <a:pPr marL="206375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100" dirty="0">
                          <a:effectLst/>
                          <a:latin typeface="Century Gothic" panose="020B0502020202020204" pitchFamily="34" charset="0"/>
                        </a:rPr>
                        <a:t>Bilan ophtalmo (mai 2020) :  vue corrigée pour astigmatisme et hypermétropie.</a:t>
                      </a:r>
                    </a:p>
                    <a:p>
                      <a:pPr marL="206375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100" dirty="0">
                          <a:effectLst/>
                          <a:latin typeface="Century Gothic" panose="020B0502020202020204" pitchFamily="34" charset="0"/>
                        </a:rPr>
                        <a:t>Suivi ORL ok. Adénoïdectomie</a:t>
                      </a:r>
                    </a:p>
                    <a:p>
                      <a:pPr marL="206375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100" dirty="0">
                          <a:effectLst/>
                          <a:latin typeface="Century Gothic" panose="020B0502020202020204" pitchFamily="34" charset="0"/>
                        </a:rPr>
                        <a:t>Retard dans les apprentissages : PEC enseignante spécialisée à l’école</a:t>
                      </a:r>
                    </a:p>
                  </a:txBody>
                  <a:tcPr marL="53344" marR="53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Orientation PCO (remplissage du dossier et envoi ce jour)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Signes de TND avérés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dirty="0">
                        <a:effectLst/>
                        <a:highlight>
                          <a:srgbClr val="FFFF00"/>
                        </a:highlight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4" marR="53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6648388"/>
                  </a:ext>
                </a:extLst>
              </a:tr>
              <a:tr h="211744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fr-F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onsultati</a:t>
                      </a:r>
                      <a:r>
                        <a:rPr lang="fr-FR" sz="10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on(s) spécialisée(s) en neurodéveloppement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76" marR="48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660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044455"/>
                  </a:ext>
                </a:extLst>
              </a:tr>
              <a:tr h="13051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000" dirty="0">
                          <a:effectLst/>
                          <a:latin typeface="Century Gothic" panose="020B0502020202020204" pitchFamily="34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Orthophoniste : </a:t>
                      </a:r>
                      <a:endParaRPr lang="fr-FR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000" dirty="0">
                          <a:effectLst/>
                          <a:latin typeface="Century Gothic" panose="020B0502020202020204" pitchFamily="34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M./Mme XX</a:t>
                      </a:r>
                      <a:endParaRPr lang="fr-FR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76" marR="48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Sept 2019</a:t>
                      </a:r>
                    </a:p>
                  </a:txBody>
                  <a:tcPr marL="29785" marR="29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Bilan </a:t>
                      </a:r>
                    </a:p>
                  </a:txBody>
                  <a:tcPr marL="29785" marR="297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Troubles massifs du langage oral avec notamment un retard de parole (trouble phonologique) matérialisé par de nombreuses omissions et substitutions de sons. Le lexique est très pauvre à la fois en compréhension et en expression. La </a:t>
                      </a:r>
                      <a:r>
                        <a:rPr lang="fr-FR" sz="11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morpho-syntaxe</a:t>
                      </a:r>
                      <a:r>
                        <a:rPr lang="fr-FR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est très chaotique.</a:t>
                      </a:r>
                    </a:p>
                  </a:txBody>
                  <a:tcPr marL="29785" marR="297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Century Gothic" panose="020B0502020202020204" pitchFamily="34" charset="0"/>
                        </a:rPr>
                        <a:t>Une prise en charge orthophonique est donc urgente à reprendre, à raison de 2 séances hebdomadaires pour trouble du langage oral. 30 séances sont donc demandées à la caisse (AMO 12.6). </a:t>
                      </a:r>
                    </a:p>
                  </a:txBody>
                  <a:tcPr marL="29785" marR="29785" marT="0" marB="0"/>
                </a:tc>
                <a:extLst>
                  <a:ext uri="{0D108BD9-81ED-4DB2-BD59-A6C34878D82A}">
                    <a16:rowId xmlns:a16="http://schemas.microsoft.com/office/drawing/2014/main" val="1941265911"/>
                  </a:ext>
                </a:extLst>
              </a:tr>
              <a:tr h="3936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Psychomotricien :</a:t>
                      </a:r>
                      <a:endParaRPr lang="fr-FR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M./Mme XX  </a:t>
                      </a:r>
                      <a:endParaRPr lang="fr-FR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76" marR="48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</a:t>
                      </a:r>
                      <a:r>
                        <a:rPr lang="fr-FR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2020</a:t>
                      </a:r>
                    </a:p>
                  </a:txBody>
                  <a:tcPr marL="29785" marR="29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bilan</a:t>
                      </a:r>
                    </a:p>
                  </a:txBody>
                  <a:tcPr marL="29785" marR="29785" marT="0" marB="0"/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Difficultés graphiques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Équilibre déficitaire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- Suivi psychomoteur</a:t>
                      </a:r>
                      <a:endParaRPr lang="fr-FR" sz="11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85" marR="29785" marT="0" marB="0"/>
                </a:tc>
                <a:extLst>
                  <a:ext uri="{0D108BD9-81ED-4DB2-BD59-A6C34878D82A}">
                    <a16:rowId xmlns:a16="http://schemas.microsoft.com/office/drawing/2014/main" val="1109369162"/>
                  </a:ext>
                </a:extLst>
              </a:tr>
              <a:tr h="8152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000" dirty="0">
                          <a:effectLst/>
                          <a:latin typeface="Century Gothic" panose="020B0502020202020204" pitchFamily="34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Neuropsychologue :</a:t>
                      </a:r>
                      <a:endParaRPr lang="fr-FR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000" dirty="0">
                          <a:effectLst/>
                          <a:latin typeface="Century Gothic" panose="020B0502020202020204" pitchFamily="34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M./Mme XX  </a:t>
                      </a:r>
                      <a:endParaRPr lang="fr-FR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76" marR="48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Janv</a:t>
                      </a:r>
                      <a:r>
                        <a:rPr lang="fr-FR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2021</a:t>
                      </a:r>
                    </a:p>
                  </a:txBody>
                  <a:tcPr marL="29785" marR="29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bilan</a:t>
                      </a:r>
                    </a:p>
                  </a:txBody>
                  <a:tcPr marL="29785" marR="297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- Retard de langage ++, diff articulation, peu de vocabulaire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- Bon raisonnement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- Bonne mémoire visuelle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- Attention fluctuante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- Suivi neuropsy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- Poursuivre suivis en cours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Examen sommeil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Dossier MDPH pour AESH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Aménagements scolaires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1163786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39520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0AEFFA42-66F6-6EB4-334A-BD954E90EF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33184"/>
              </p:ext>
            </p:extLst>
          </p:nvPr>
        </p:nvGraphicFramePr>
        <p:xfrm>
          <a:off x="152401" y="340881"/>
          <a:ext cx="11887198" cy="5746177"/>
        </p:xfrm>
        <a:graphic>
          <a:graphicData uri="http://schemas.openxmlformats.org/drawingml/2006/table">
            <a:tbl>
              <a:tblPr firstRow="1" firstCol="1" bandRow="1"/>
              <a:tblGrid>
                <a:gridCol w="2309431">
                  <a:extLst>
                    <a:ext uri="{9D8B030D-6E8A-4147-A177-3AD203B41FA5}">
                      <a16:colId xmlns:a16="http://schemas.microsoft.com/office/drawing/2014/main" val="73199871"/>
                    </a:ext>
                  </a:extLst>
                </a:gridCol>
                <a:gridCol w="1077712">
                  <a:extLst>
                    <a:ext uri="{9D8B030D-6E8A-4147-A177-3AD203B41FA5}">
                      <a16:colId xmlns:a16="http://schemas.microsoft.com/office/drawing/2014/main" val="1626744576"/>
                    </a:ext>
                  </a:extLst>
                </a:gridCol>
                <a:gridCol w="1854558">
                  <a:extLst>
                    <a:ext uri="{9D8B030D-6E8A-4147-A177-3AD203B41FA5}">
                      <a16:colId xmlns:a16="http://schemas.microsoft.com/office/drawing/2014/main" val="1660299115"/>
                    </a:ext>
                  </a:extLst>
                </a:gridCol>
                <a:gridCol w="3580327">
                  <a:extLst>
                    <a:ext uri="{9D8B030D-6E8A-4147-A177-3AD203B41FA5}">
                      <a16:colId xmlns:a16="http://schemas.microsoft.com/office/drawing/2014/main" val="214746157"/>
                    </a:ext>
                  </a:extLst>
                </a:gridCol>
                <a:gridCol w="3065170">
                  <a:extLst>
                    <a:ext uri="{9D8B030D-6E8A-4147-A177-3AD203B41FA5}">
                      <a16:colId xmlns:a16="http://schemas.microsoft.com/office/drawing/2014/main" val="2002316647"/>
                    </a:ext>
                  </a:extLst>
                </a:gridCol>
              </a:tblGrid>
              <a:tr h="5280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Quel professionnel ?</a:t>
                      </a:r>
                      <a:endParaRPr lang="fr-FR" sz="10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76" marR="4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Date</a:t>
                      </a:r>
                      <a:endParaRPr lang="fr-FR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76" marR="4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Type d’intervention (observation, bilan vs suivi)</a:t>
                      </a:r>
                      <a:endParaRPr lang="fr-FR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76" marR="4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Observations / Résultats</a:t>
                      </a:r>
                      <a:endParaRPr lang="fr-FR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76" marR="4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Préconisation / examen complémentaire demandé</a:t>
                      </a:r>
                      <a:endParaRPr lang="fr-FR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76" marR="4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5087688"/>
                  </a:ext>
                </a:extLst>
              </a:tr>
              <a:tr h="327392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Consultation de suivi du médecin 1ere ligne</a:t>
                      </a:r>
                    </a:p>
                  </a:txBody>
                  <a:tcPr marL="48076" marR="48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660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76" marR="48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660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785770"/>
                  </a:ext>
                </a:extLst>
              </a:tr>
              <a:tr h="4121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 XXX</a:t>
                      </a:r>
                    </a:p>
                  </a:txBody>
                  <a:tcPr marL="48076" marR="48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Fev</a:t>
                      </a:r>
                      <a:r>
                        <a:rPr lang="fr-FR" sz="10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2021</a:t>
                      </a:r>
                    </a:p>
                    <a:p>
                      <a:endParaRPr lang="fr-FR" sz="10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fr-FR" sz="10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fr-FR" sz="10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fr-FR" sz="10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fr-FR" sz="10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fr-FR" sz="10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0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Juillet 2021</a:t>
                      </a:r>
                    </a:p>
                    <a:p>
                      <a:endParaRPr lang="fr-FR" sz="10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fr-FR" sz="10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fr-FR" sz="10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00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Dec</a:t>
                      </a:r>
                      <a:r>
                        <a:rPr lang="fr-FR" sz="10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2021</a:t>
                      </a:r>
                    </a:p>
                  </a:txBody>
                  <a:tcPr marL="29785" marR="29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Observation</a:t>
                      </a:r>
                    </a:p>
                    <a:p>
                      <a:endParaRPr lang="fr-FR" sz="10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fr-FR" sz="10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fr-FR" sz="10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fr-FR" sz="10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fr-FR" sz="10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fr-FR" sz="10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0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Observation</a:t>
                      </a:r>
                    </a:p>
                    <a:p>
                      <a:endParaRPr lang="fr-FR" sz="10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fr-FR" sz="10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fr-FR" sz="10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0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observation</a:t>
                      </a:r>
                    </a:p>
                  </a:txBody>
                  <a:tcPr marL="29785" marR="29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0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Certificat </a:t>
                      </a:r>
                      <a:r>
                        <a:rPr lang="fr-FR" sz="100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med</a:t>
                      </a:r>
                      <a:r>
                        <a:rPr lang="fr-FR" sz="10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pour Dossier MDPH pour demande AESH et AEEH.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0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Des aménagements scolaires ont été mis en place mais le retard persiste.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fr-FR" sz="10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fr-FR" sz="10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0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Dossier MDPH déposé, en cours de traitement.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0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Les suivis ortho et psychomoteur sont maintenus.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0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Consultation pour le sommeil à revoir car ça va mieux.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fr-FR" sz="10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0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AESH refusé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0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Les difficultés scolaires s’accentuent.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fr-FR" sz="10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9785" marR="29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fr-FR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Déposer le dossier avec tous les bilans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fr-FR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fr-FR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fr-FR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fr-FR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fr-FR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fr-FR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fr-FR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fr-FR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fr-FR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fr-FR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fr-FR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Faire un bilan attentionnel à partir de 6ans avec neuropsy</a:t>
                      </a:r>
                    </a:p>
                  </a:txBody>
                  <a:tcPr marL="29785" marR="29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4936707"/>
                  </a:ext>
                </a:extLst>
              </a:tr>
              <a:tr h="27517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fr-F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onsultati</a:t>
                      </a:r>
                      <a:r>
                        <a:rPr lang="fr-FR" sz="10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on(s) spécialisée(s) en neurodéveloppement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76" marR="48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660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76" marR="48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660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240561"/>
                  </a:ext>
                </a:extLst>
              </a:tr>
              <a:tr h="3596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000" dirty="0">
                          <a:effectLst/>
                          <a:latin typeface="Century Gothic" panose="020B0502020202020204" pitchFamily="34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neuropsychologue :</a:t>
                      </a:r>
                      <a:endParaRPr lang="fr-FR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000" dirty="0">
                          <a:effectLst/>
                          <a:latin typeface="Century Gothic" panose="020B0502020202020204" pitchFamily="34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M./Mme XX</a:t>
                      </a:r>
                      <a:endParaRPr lang="fr-FR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76" marR="48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Juin 2022</a:t>
                      </a:r>
                    </a:p>
                  </a:txBody>
                  <a:tcPr marL="29785" marR="29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Bilan attentionnel</a:t>
                      </a:r>
                    </a:p>
                  </a:txBody>
                  <a:tcPr marL="29785" marR="29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Fragilités attentionnelles marquées en situation de bilan, à l’école et à la maison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Secondaires à sa problématique langagière?</a:t>
                      </a:r>
                      <a:endParaRPr lang="fr-FR" sz="10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85" marR="29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- Maintenir suivi ortho</a:t>
                      </a:r>
                      <a:endParaRPr lang="fr-FR" sz="10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- Dossier MDPH pour AESH (refus même après recours)</a:t>
                      </a:r>
                      <a:endParaRPr lang="fr-FR" sz="10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8990583"/>
                  </a:ext>
                </a:extLst>
              </a:tr>
              <a:tr h="212192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Consultation de suivi du médecin 1ere ligne</a:t>
                      </a:r>
                    </a:p>
                  </a:txBody>
                  <a:tcPr marL="48076" marR="48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660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76" marR="48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660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269310"/>
                  </a:ext>
                </a:extLst>
              </a:tr>
              <a:tr h="6824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 XX</a:t>
                      </a:r>
                    </a:p>
                  </a:txBody>
                  <a:tcPr marL="48076" marR="48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sept 2022</a:t>
                      </a:r>
                    </a:p>
                  </a:txBody>
                  <a:tcPr marL="29785" marR="29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Century Gothic" panose="020B0502020202020204" pitchFamily="34" charset="0"/>
                        </a:rPr>
                        <a:t>observation</a:t>
                      </a:r>
                    </a:p>
                  </a:txBody>
                  <a:tcPr marL="29785" marR="29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0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Renouveler le dossier MDPH avec les nouveaux bilan.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0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Prendre contact avec un neuropédiatre le </a:t>
                      </a:r>
                      <a:r>
                        <a:rPr lang="fr-FR" sz="100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dr</a:t>
                      </a:r>
                      <a:r>
                        <a:rPr lang="fr-FR" sz="10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XX</a:t>
                      </a:r>
                    </a:p>
                  </a:txBody>
                  <a:tcPr marL="29785" marR="29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85" marR="29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5345741"/>
                  </a:ext>
                </a:extLst>
              </a:tr>
              <a:tr h="225598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u="non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Interventions précoces</a:t>
                      </a:r>
                      <a:endParaRPr lang="fr-FR" sz="1000" b="1" u="non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76" marR="48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660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9115985"/>
                  </a:ext>
                </a:extLst>
              </a:tr>
              <a:tr h="4159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Psychomotricien :</a:t>
                      </a:r>
                      <a:endParaRPr lang="fr-FR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M./Mme XX  </a:t>
                      </a:r>
                      <a:endParaRPr lang="fr-FR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76" marR="48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Depuis </a:t>
                      </a:r>
                      <a:r>
                        <a:rPr lang="fr-FR" sz="10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</a:t>
                      </a:r>
                      <a:r>
                        <a:rPr lang="fr-FR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2020</a:t>
                      </a:r>
                    </a:p>
                  </a:txBody>
                  <a:tcPr marL="23116" marR="2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Suivi </a:t>
                      </a:r>
                    </a:p>
                  </a:txBody>
                  <a:tcPr marL="23116" marR="2311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 cours</a:t>
                      </a:r>
                    </a:p>
                  </a:txBody>
                  <a:tcPr marL="23116" marR="2311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6" marR="23116" marT="0" marB="0"/>
                </a:tc>
                <a:extLst>
                  <a:ext uri="{0D108BD9-81ED-4DB2-BD59-A6C34878D82A}">
                    <a16:rowId xmlns:a16="http://schemas.microsoft.com/office/drawing/2014/main" val="1146483833"/>
                  </a:ext>
                </a:extLst>
              </a:tr>
              <a:tr h="4955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Orthophoniste : </a:t>
                      </a:r>
                      <a:endParaRPr lang="fr-FR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M./Mme XX</a:t>
                      </a:r>
                      <a:endParaRPr lang="fr-FR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76" marR="48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Depuis 2019</a:t>
                      </a:r>
                    </a:p>
                  </a:txBody>
                  <a:tcPr marL="23116" marR="2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suivi</a:t>
                      </a:r>
                    </a:p>
                  </a:txBody>
                  <a:tcPr marL="29785" marR="297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 progrès. Suspicion de Trouble du langage aux vues de l’évolution</a:t>
                      </a:r>
                    </a:p>
                  </a:txBody>
                  <a:tcPr marL="29785" marR="297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85" marR="29785" marT="0" marB="0"/>
                </a:tc>
                <a:extLst>
                  <a:ext uri="{0D108BD9-81ED-4DB2-BD59-A6C34878D82A}">
                    <a16:rowId xmlns:a16="http://schemas.microsoft.com/office/drawing/2014/main" val="2447055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7384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6A6BF6-FF7C-6387-D23F-37B0AA49F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fr-FR" sz="4800" dirty="0">
                <a:solidFill>
                  <a:srgbClr val="EB6608"/>
                </a:solidFill>
              </a:rPr>
              <a:t>Premiers questionnements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16EBAA-3CF1-072B-41FB-7AB83B42F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609" y="1973766"/>
            <a:ext cx="11424781" cy="4752710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Century Gothic" panose="020B0502020202020204" pitchFamily="34" charset="0"/>
              </a:rPr>
              <a:t>L’alimentation : </a:t>
            </a:r>
            <a:r>
              <a:rPr lang="fr-FR" sz="1900" dirty="0">
                <a:latin typeface="Century Gothic" panose="020B0502020202020204" pitchFamily="34" charset="0"/>
              </a:rPr>
              <a:t>« c’est difficile, elle mange peu. Elle a du mal à mâcher et avaler ». </a:t>
            </a:r>
          </a:p>
          <a:p>
            <a:r>
              <a:rPr lang="fr-FR" sz="2400" dirty="0">
                <a:latin typeface="Century Gothic" panose="020B0502020202020204" pitchFamily="34" charset="0"/>
              </a:rPr>
              <a:t>Le sommeil : </a:t>
            </a:r>
            <a:r>
              <a:rPr lang="fr-FR" sz="1900" dirty="0">
                <a:latin typeface="Century Gothic" panose="020B0502020202020204" pitchFamily="34" charset="0"/>
              </a:rPr>
              <a:t>« elle ronfle. Il y a une suspicion d’apnées du sommeil. »</a:t>
            </a:r>
          </a:p>
          <a:p>
            <a:r>
              <a:rPr lang="fr-FR" sz="2400" dirty="0">
                <a:latin typeface="Century Gothic" panose="020B0502020202020204" pitchFamily="34" charset="0"/>
              </a:rPr>
              <a:t>L’audition : </a:t>
            </a:r>
            <a:r>
              <a:rPr lang="fr-FR" sz="1900" dirty="0">
                <a:latin typeface="Century Gothic" panose="020B0502020202020204" pitchFamily="34" charset="0"/>
              </a:rPr>
              <a:t>suivi ORL </a:t>
            </a:r>
          </a:p>
          <a:p>
            <a:r>
              <a:rPr lang="fr-FR" sz="2400" dirty="0">
                <a:latin typeface="Century Gothic" panose="020B0502020202020204" pitchFamily="34" charset="0"/>
              </a:rPr>
              <a:t>La vue : </a:t>
            </a:r>
            <a:r>
              <a:rPr lang="fr-FR" sz="1900" dirty="0">
                <a:latin typeface="Century Gothic" panose="020B0502020202020204" pitchFamily="34" charset="0"/>
              </a:rPr>
              <a:t>corrigée depuis mai 2020 (port de lunettes) pour astigmatisme et 	hypermétropie</a:t>
            </a:r>
          </a:p>
          <a:p>
            <a:r>
              <a:rPr lang="fr-FR" sz="2400" dirty="0">
                <a:latin typeface="Century Gothic" panose="020B0502020202020204" pitchFamily="34" charset="0"/>
              </a:rPr>
              <a:t>Opérations : </a:t>
            </a:r>
            <a:r>
              <a:rPr lang="fr-FR" sz="1900" dirty="0">
                <a:latin typeface="Century Gothic" panose="020B0502020202020204" pitchFamily="34" charset="0"/>
              </a:rPr>
              <a:t>adénoïdectomie (mai 2019)</a:t>
            </a:r>
          </a:p>
          <a:p>
            <a:r>
              <a:rPr lang="fr-FR" sz="2400" dirty="0">
                <a:latin typeface="Century Gothic" panose="020B0502020202020204" pitchFamily="34" charset="0"/>
              </a:rPr>
              <a:t>L’exposition aux écrans : </a:t>
            </a:r>
            <a:r>
              <a:rPr lang="fr-FR" sz="1900" dirty="0">
                <a:latin typeface="Century Gothic" panose="020B0502020202020204" pitchFamily="34" charset="0"/>
              </a:rPr>
              <a:t>peu</a:t>
            </a:r>
          </a:p>
          <a:p>
            <a:pPr algn="just"/>
            <a:r>
              <a:rPr lang="fr-FR" sz="2400" dirty="0">
                <a:latin typeface="Century Gothic" panose="020B0502020202020204" pitchFamily="34" charset="0"/>
              </a:rPr>
              <a:t>Les parents ont-ils déjà consulté des professionnels ? </a:t>
            </a:r>
            <a:r>
              <a:rPr lang="fr-FR" sz="1900" dirty="0">
                <a:latin typeface="Century Gothic" panose="020B0502020202020204" pitchFamily="34" charset="0"/>
              </a:rPr>
              <a:t>Un suivi en 	orthophonie est en cours depuis septembre 2019 (2 fois par semaine). Bilan 	neuropsychologique fait en 2019 mais la famille n’a pas de CR.</a:t>
            </a:r>
          </a:p>
        </p:txBody>
      </p:sp>
    </p:spTree>
    <p:extLst>
      <p:ext uri="{BB962C8B-B14F-4D97-AF65-F5344CB8AC3E}">
        <p14:creationId xmlns:p14="http://schemas.microsoft.com/office/powerpoint/2010/main" val="2067685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E988E7-96AA-0D7A-6424-6595AD821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EB6608"/>
                </a:solidFill>
                <a:latin typeface="Century Gothic" panose="020B0502020202020204" pitchFamily="34" charset="0"/>
              </a:rPr>
              <a:t>Rappel de la HAS</a:t>
            </a:r>
            <a:r>
              <a:rPr lang="fr-FR" sz="3600" dirty="0">
                <a:solidFill>
                  <a:srgbClr val="EB6608"/>
                </a:solidFill>
                <a:latin typeface="Century Gothic" panose="020B0502020202020204" pitchFamily="34" charset="0"/>
              </a:rPr>
              <a:t>*</a:t>
            </a:r>
            <a:endParaRPr lang="fr-FR" dirty="0">
              <a:solidFill>
                <a:srgbClr val="EB6608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F31B6B-CFA8-893A-0BBE-D45A3F49F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r-FR" dirty="0">
                <a:latin typeface="Century Gothic" panose="020B0502020202020204" pitchFamily="34" charset="0"/>
              </a:rPr>
              <a:t>« </a:t>
            </a:r>
            <a:r>
              <a:rPr lang="fr-FR" b="1" u="sng" dirty="0">
                <a:effectLst/>
                <a:latin typeface="Century Gothic" panose="020B0502020202020204" pitchFamily="34" charset="0"/>
              </a:rPr>
              <a:t>Quel que soit l’âge</a:t>
            </a:r>
            <a:r>
              <a:rPr lang="fr-FR" dirty="0">
                <a:latin typeface="Century Gothic" panose="020B0502020202020204" pitchFamily="34" charset="0"/>
              </a:rPr>
              <a:t>, toute </a:t>
            </a:r>
            <a:r>
              <a:rPr lang="fr-FR" b="1" dirty="0">
                <a:latin typeface="Century Gothic" panose="020B0502020202020204" pitchFamily="34" charset="0"/>
              </a:rPr>
              <a:t>inquiétude des parents</a:t>
            </a:r>
            <a:r>
              <a:rPr lang="fr-FR" dirty="0">
                <a:latin typeface="Century Gothic" panose="020B0502020202020204" pitchFamily="34" charset="0"/>
              </a:rPr>
              <a:t> concernant le neurodéveloppement de leur enfant doit être considérée comme un signe d’appel (AE). Il en est de même pour toute </a:t>
            </a:r>
            <a:r>
              <a:rPr lang="fr-FR" b="1" dirty="0">
                <a:latin typeface="Century Gothic" panose="020B0502020202020204" pitchFamily="34" charset="0"/>
              </a:rPr>
              <a:t>régression ou non-progression des acquisitions</a:t>
            </a:r>
            <a:r>
              <a:rPr lang="fr-FR" dirty="0">
                <a:latin typeface="Century Gothic" panose="020B0502020202020204" pitchFamily="34" charset="0"/>
              </a:rPr>
              <a:t>(AE) »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0A8AD73-3E2E-1389-88FC-2961328D8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8989" y="230188"/>
            <a:ext cx="1114425" cy="60007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119E971-5AE4-A383-EBDD-692230499EA6}"/>
              </a:ext>
            </a:extLst>
          </p:cNvPr>
          <p:cNvSpPr txBox="1"/>
          <p:nvPr/>
        </p:nvSpPr>
        <p:spPr>
          <a:xfrm>
            <a:off x="1064712" y="6363222"/>
            <a:ext cx="995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Century Gothic" panose="020B0502020202020204" pitchFamily="34" charset="0"/>
              </a:rPr>
              <a:t>* RBPP Troubles du neurodéveloppement - Repérage et orientation des enfants à risque (2020)</a:t>
            </a:r>
          </a:p>
          <a:p>
            <a:endParaRPr lang="fr-FR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623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85E9590D-CFCC-C46C-46E8-0ED7DCEB879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04385" y="654746"/>
          <a:ext cx="11129652" cy="5456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E29EAF2B-9C2E-700D-441D-9BDCA87C0031}"/>
              </a:ext>
            </a:extLst>
          </p:cNvPr>
          <p:cNvSpPr/>
          <p:nvPr/>
        </p:nvSpPr>
        <p:spPr>
          <a:xfrm>
            <a:off x="4373503" y="2479977"/>
            <a:ext cx="3791415" cy="62472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Century Gothic" panose="020B0502020202020204" pitchFamily="34" charset="0"/>
              </a:rPr>
              <a:t>Selon le temps dont vous disposez…</a:t>
            </a:r>
          </a:p>
        </p:txBody>
      </p:sp>
    </p:spTree>
    <p:extLst>
      <p:ext uri="{BB962C8B-B14F-4D97-AF65-F5344CB8AC3E}">
        <p14:creationId xmlns:p14="http://schemas.microsoft.com/office/powerpoint/2010/main" val="2031502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7A60A0-967D-D899-8A98-46072FE98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EB6608"/>
                </a:solidFill>
                <a:latin typeface="Century Gothic" panose="020B0502020202020204" pitchFamily="34" charset="0"/>
              </a:rPr>
              <a:t>Lors de la consultation dédiée…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C74433-8C4D-746E-6C7C-068F0A03A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5164"/>
            <a:ext cx="10515600" cy="4001799"/>
          </a:xfrm>
        </p:spPr>
        <p:txBody>
          <a:bodyPr>
            <a:normAutofit/>
          </a:bodyPr>
          <a:lstStyle/>
          <a:p>
            <a:r>
              <a:rPr lang="fr-FR" dirty="0">
                <a:latin typeface="Century Gothic" panose="020B0502020202020204" pitchFamily="34" charset="0"/>
              </a:rPr>
              <a:t>Refaire un point sur les inquiétudes des parents</a:t>
            </a:r>
          </a:p>
          <a:p>
            <a:r>
              <a:rPr lang="fr-FR" dirty="0">
                <a:latin typeface="Century Gothic" panose="020B0502020202020204" pitchFamily="34" charset="0"/>
              </a:rPr>
              <a:t>Reprendre les différents domaines à questionner :</a:t>
            </a:r>
          </a:p>
          <a:p>
            <a:pPr marL="457200" lvl="1" indent="0">
              <a:buNone/>
            </a:pPr>
            <a:r>
              <a:rPr lang="fr-FR" dirty="0">
                <a:latin typeface="Century Gothic" panose="020B0502020202020204" pitchFamily="34" charset="0"/>
              </a:rPr>
              <a:t>- Psychomotricité</a:t>
            </a:r>
          </a:p>
          <a:p>
            <a:pPr lvl="1">
              <a:buFontTx/>
              <a:buChar char="-"/>
            </a:pPr>
            <a:r>
              <a:rPr lang="fr-FR" dirty="0">
                <a:latin typeface="Century Gothic" panose="020B0502020202020204" pitchFamily="34" charset="0"/>
              </a:rPr>
              <a:t>Langage/communication</a:t>
            </a:r>
          </a:p>
          <a:p>
            <a:pPr lvl="1">
              <a:buFontTx/>
              <a:buChar char="-"/>
            </a:pPr>
            <a:r>
              <a:rPr lang="fr-FR" dirty="0">
                <a:latin typeface="Century Gothic" panose="020B0502020202020204" pitchFamily="34" charset="0"/>
              </a:rPr>
              <a:t>Relations sociales</a:t>
            </a:r>
          </a:p>
          <a:p>
            <a:pPr lvl="1">
              <a:buFontTx/>
              <a:buChar char="-"/>
            </a:pPr>
            <a:r>
              <a:rPr lang="fr-FR" dirty="0">
                <a:latin typeface="Century Gothic" panose="020B0502020202020204" pitchFamily="34" charset="0"/>
              </a:rPr>
              <a:t>Comportement au quotidien</a:t>
            </a:r>
          </a:p>
          <a:p>
            <a:pPr lvl="1">
              <a:buFontTx/>
              <a:buChar char="-"/>
            </a:pPr>
            <a:r>
              <a:rPr lang="fr-FR" dirty="0">
                <a:latin typeface="Century Gothic" panose="020B0502020202020204" pitchFamily="34" charset="0"/>
              </a:rPr>
              <a:t>Scolarité</a:t>
            </a:r>
          </a:p>
          <a:p>
            <a:pPr lvl="1">
              <a:buFontTx/>
              <a:buChar char="-"/>
            </a:pPr>
            <a:r>
              <a:rPr lang="fr-FR" dirty="0">
                <a:latin typeface="Century Gothic" panose="020B0502020202020204" pitchFamily="34" charset="0"/>
              </a:rPr>
              <a:t>Activités / intérêts</a:t>
            </a:r>
          </a:p>
          <a:p>
            <a:pPr lvl="1">
              <a:buFontTx/>
              <a:buChar char="-"/>
            </a:pP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A4779D8-F5A1-A39F-6AFE-CED98D2AA7DA}"/>
              </a:ext>
            </a:extLst>
          </p:cNvPr>
          <p:cNvSpPr txBox="1"/>
          <p:nvPr/>
        </p:nvSpPr>
        <p:spPr>
          <a:xfrm>
            <a:off x="9794309" y="1506022"/>
            <a:ext cx="3118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latin typeface="Century Gothic" panose="020B0502020202020204" pitchFamily="34" charset="0"/>
              </a:rPr>
              <a:t>Novembre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067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A905E1-5708-F234-301F-DD10B411A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EB6608"/>
                </a:solidFill>
                <a:latin typeface="Century Gothic" panose="020B0502020202020204" pitchFamily="34" charset="0"/>
              </a:rPr>
              <a:t>Psychomotricité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6C6A8E-0D0B-7D6D-E50F-818915C0D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9883"/>
            <a:ext cx="10515600" cy="40470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000" i="1" dirty="0">
                <a:latin typeface="Century Gothic" panose="020B0502020202020204" pitchFamily="34" charset="0"/>
              </a:rPr>
              <a:t>Cf carnet de santé</a:t>
            </a:r>
            <a:endParaRPr lang="fr-FR" sz="2000" i="1" dirty="0"/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Marche : 15 mois.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Motricité globale : </a:t>
            </a:r>
            <a:r>
              <a:rPr lang="fr-FR" sz="20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Lysie</a:t>
            </a:r>
            <a:r>
              <a:rPr lang="fr-FR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fait du vélo </a:t>
            </a:r>
            <a:r>
              <a:rPr lang="fr-FR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sans stabilisateurs, de la trottinette, et </a:t>
            </a:r>
            <a:r>
              <a:rPr lang="fr-FR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 gymnastique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Motricité fine : elle dessine des bonhommes, écrit son prénom, dessine des formes géométriques, des fleurs. Elle aime colorier et dessiner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250540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9C3406-18CC-E8C1-8C22-8AC8CB747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 deux ans, elle prononçait quelques mots. Elle ne faisait pas de phrases, que des mots isolés. Depuis quelques mois, elle a fait des progrès, elle commence à faire des phrases mais l’articulation reste </a:t>
            </a:r>
            <a:r>
              <a:rPr lang="fr-FR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très </a:t>
            </a:r>
            <a:r>
              <a:rPr lang="fr-FR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difficile.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 peut répéter des phrases en boucle.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 communique </a:t>
            </a:r>
            <a:r>
              <a:rPr lang="fr-FR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avec des gestes, elle pointe ce qu’elle veut. Elle communiquait avec les gestes avant de parler.</a:t>
            </a:r>
            <a:endParaRPr lang="fr-FR" sz="20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compréhension semble bonne.</a:t>
            </a:r>
          </a:p>
          <a:p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A5211DF3-C1FE-A4B3-347E-5A293882A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EB6608"/>
                </a:solidFill>
                <a:latin typeface="Century Gothic" panose="020B0502020202020204" pitchFamily="34" charset="0"/>
              </a:rPr>
              <a:t>Langage /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2307004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1844</Words>
  <Application>Microsoft Office PowerPoint</Application>
  <PresentationFormat>Grand écran</PresentationFormat>
  <Paragraphs>270</Paragraphs>
  <Slides>34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Century Gothic</vt:lpstr>
      <vt:lpstr>Thème Office</vt:lpstr>
      <vt:lpstr>Présentation PowerPoint</vt:lpstr>
      <vt:lpstr>Lysie, 4 ans 6 mois</vt:lpstr>
      <vt:lpstr>Présentation PowerPoint</vt:lpstr>
      <vt:lpstr>Premiers questionnements</vt:lpstr>
      <vt:lpstr>Rappel de la HAS*</vt:lpstr>
      <vt:lpstr>Présentation PowerPoint</vt:lpstr>
      <vt:lpstr>Lors de la consultation dédiée…</vt:lpstr>
      <vt:lpstr>Psychomotricité</vt:lpstr>
      <vt:lpstr>Langage / communication</vt:lpstr>
      <vt:lpstr>Relations sociales</vt:lpstr>
      <vt:lpstr>Comportement au quotidien</vt:lpstr>
      <vt:lpstr>Scolarité</vt:lpstr>
      <vt:lpstr>Activités / intérêts</vt:lpstr>
      <vt:lpstr>Remplissage d’un guide TND aux vues des éléments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Ne pas oublier de remplir et signer…</vt:lpstr>
      <vt:lpstr>Présentation PowerPoint</vt:lpstr>
      <vt:lpstr>Proposition de consultation de suivi</vt:lpstr>
      <vt:lpstr>Lecture des comptes-rendus réalisés</vt:lpstr>
      <vt:lpstr>Chemin clinique 2</vt:lpstr>
      <vt:lpstr>Définition</vt:lpstr>
      <vt:lpstr>Présentation PowerPoint</vt:lpstr>
      <vt:lpstr>Présentation PowerPoint</vt:lpstr>
      <vt:lpstr>Présentation PowerPoint</vt:lpstr>
      <vt:lpstr>D’après la vignette clinique vue dans la séquence 5, nous vous proposons de remplir le chemin clinique au regard de toutes les informations en votre possession.   Vous apporterez des remarques/ propositions au parcours proposé.</vt:lpstr>
      <vt:lpstr>Lecture des comptes-rendus réalisés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céline oliviero</dc:creator>
  <cp:lastModifiedBy>Communication CORIDYS</cp:lastModifiedBy>
  <cp:revision>22</cp:revision>
  <dcterms:created xsi:type="dcterms:W3CDTF">2023-01-09T14:26:18Z</dcterms:created>
  <dcterms:modified xsi:type="dcterms:W3CDTF">2024-06-14T09:03:41Z</dcterms:modified>
</cp:coreProperties>
</file>