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43"/>
  </p:notesMasterIdLst>
  <p:sldIdLst>
    <p:sldId id="256" r:id="rId4"/>
    <p:sldId id="282" r:id="rId5"/>
    <p:sldId id="549" r:id="rId6"/>
    <p:sldId id="543" r:id="rId7"/>
    <p:sldId id="429" r:id="rId8"/>
    <p:sldId id="428" r:id="rId9"/>
    <p:sldId id="421" r:id="rId10"/>
    <p:sldId id="430" r:id="rId11"/>
    <p:sldId id="544" r:id="rId12"/>
    <p:sldId id="432" r:id="rId13"/>
    <p:sldId id="545" r:id="rId14"/>
    <p:sldId id="546" r:id="rId15"/>
    <p:sldId id="552" r:id="rId16"/>
    <p:sldId id="259" r:id="rId17"/>
    <p:sldId id="435" r:id="rId18"/>
    <p:sldId id="436" r:id="rId19"/>
    <p:sldId id="551" r:id="rId20"/>
    <p:sldId id="434" r:id="rId21"/>
    <p:sldId id="441" r:id="rId22"/>
    <p:sldId id="438" r:id="rId23"/>
    <p:sldId id="417" r:id="rId24"/>
    <p:sldId id="260" r:id="rId25"/>
    <p:sldId id="440" r:id="rId26"/>
    <p:sldId id="446" r:id="rId27"/>
    <p:sldId id="447" r:id="rId28"/>
    <p:sldId id="445" r:id="rId29"/>
    <p:sldId id="439" r:id="rId30"/>
    <p:sldId id="261" r:id="rId31"/>
    <p:sldId id="419" r:id="rId32"/>
    <p:sldId id="420" r:id="rId33"/>
    <p:sldId id="444" r:id="rId34"/>
    <p:sldId id="277" r:id="rId35"/>
    <p:sldId id="550" r:id="rId36"/>
    <p:sldId id="547" r:id="rId37"/>
    <p:sldId id="423" r:id="rId38"/>
    <p:sldId id="424" r:id="rId39"/>
    <p:sldId id="427" r:id="rId40"/>
    <p:sldId id="425" r:id="rId41"/>
    <p:sldId id="426"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005351" initials="CH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348" autoAdjust="0"/>
  </p:normalViewPr>
  <p:slideViewPr>
    <p:cSldViewPr snapToGrid="0">
      <p:cViewPr varScale="1">
        <p:scale>
          <a:sx n="57" d="100"/>
          <a:sy n="57" d="100"/>
        </p:scale>
        <p:origin x="92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58E22-5345-40D2-B907-81D2638BB10A}" type="datetimeFigureOut">
              <a:rPr lang="fr-FR" smtClean="0"/>
              <a:t>15/07/2024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6D9EC-CC47-40BE-91D5-C49ECAEA5252}" type="slidenum">
              <a:rPr lang="fr-FR" smtClean="0"/>
              <a:t>‹N°›</a:t>
            </a:fld>
            <a:endParaRPr lang="fr-FR"/>
          </a:p>
        </p:txBody>
      </p:sp>
    </p:spTree>
    <p:extLst>
      <p:ext uri="{BB962C8B-B14F-4D97-AF65-F5344CB8AC3E}">
        <p14:creationId xmlns:p14="http://schemas.microsoft.com/office/powerpoint/2010/main" val="425775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nfant-different.org/aides-techniques-et-astuces/aides-techniques-handicap"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TOUR DE TABLE</a:t>
            </a:r>
          </a:p>
          <a:p>
            <a:r>
              <a:rPr lang="fr-FR" dirty="0"/>
              <a:t>HORAIRES</a:t>
            </a:r>
          </a:p>
          <a:p>
            <a:r>
              <a:rPr lang="fr-FR" dirty="0"/>
              <a:t>PAUSE</a:t>
            </a:r>
          </a:p>
          <a:p>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a:t>
            </a:fld>
            <a:endParaRPr lang="fr-FR"/>
          </a:p>
        </p:txBody>
      </p:sp>
    </p:spTree>
    <p:extLst>
      <p:ext uri="{BB962C8B-B14F-4D97-AF65-F5344CB8AC3E}">
        <p14:creationId xmlns:p14="http://schemas.microsoft.com/office/powerpoint/2010/main" val="11440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Risque modéré TND : </a:t>
            </a:r>
          </a:p>
          <a:p>
            <a:pPr marL="171450" indent="-171450">
              <a:buFontTx/>
              <a:buChar char="-"/>
            </a:pPr>
            <a:r>
              <a:rPr lang="fr-FR" dirty="0"/>
              <a:t>Prématurité modérée ou tardive </a:t>
            </a:r>
          </a:p>
          <a:p>
            <a:pPr marL="171450" indent="-171450">
              <a:buFontTx/>
              <a:buChar char="-"/>
            </a:pPr>
            <a:r>
              <a:rPr lang="fr-FR" dirty="0"/>
              <a:t>Petit poids de naissance</a:t>
            </a:r>
          </a:p>
          <a:p>
            <a:pPr marL="171450" indent="-171450">
              <a:buFontTx/>
              <a:buChar char="-"/>
            </a:pPr>
            <a:r>
              <a:rPr lang="fr-FR" dirty="0"/>
              <a:t>Malformations cérébrales ou cérébelleuses de pronostic indéterminé</a:t>
            </a:r>
          </a:p>
          <a:p>
            <a:pPr marL="171450" indent="-171450">
              <a:buFontTx/>
              <a:buChar char="-"/>
            </a:pPr>
            <a:r>
              <a:rPr lang="fr-FR" dirty="0"/>
              <a:t>Encéphalopathie supposée </a:t>
            </a:r>
            <a:r>
              <a:rPr lang="fr-FR" dirty="0" err="1"/>
              <a:t>hypoxo</a:t>
            </a:r>
            <a:r>
              <a:rPr lang="fr-FR" dirty="0"/>
              <a:t>-ischémique de grade 1</a:t>
            </a:r>
          </a:p>
          <a:p>
            <a:pPr marL="171450" indent="-171450">
              <a:buFontTx/>
              <a:buChar char="-"/>
            </a:pPr>
            <a:r>
              <a:rPr lang="fr-FR" dirty="0"/>
              <a:t>Exposition à l’alcool significative sans signe de fœtopathie</a:t>
            </a:r>
          </a:p>
          <a:p>
            <a:pPr marL="171450" indent="-171450">
              <a:buFontTx/>
              <a:buChar char="-"/>
            </a:pPr>
            <a:r>
              <a:rPr lang="fr-FR" dirty="0"/>
              <a:t>Exposition prénatale à une substance psychoactive</a:t>
            </a:r>
          </a:p>
          <a:p>
            <a:pPr marL="171450" indent="-171450">
              <a:buFontTx/>
              <a:buChar char="-"/>
            </a:pPr>
            <a:r>
              <a:rPr lang="fr-FR" dirty="0"/>
              <a:t>Choc septique avec hémoculture positive</a:t>
            </a:r>
          </a:p>
          <a:p>
            <a:pPr marL="171450" indent="-171450">
              <a:buFontTx/>
              <a:buChar char="-"/>
            </a:pPr>
            <a:r>
              <a:rPr lang="fr-FR" dirty="0" err="1"/>
              <a:t>méningo-encépahopathie</a:t>
            </a:r>
            <a:r>
              <a:rPr lang="fr-FR" dirty="0"/>
              <a:t> à entérovirus</a:t>
            </a:r>
          </a:p>
          <a:p>
            <a:pPr marL="171450" indent="-171450">
              <a:buFontTx/>
              <a:buChar char="-"/>
            </a:pPr>
            <a:r>
              <a:rPr lang="fr-FR" dirty="0"/>
              <a:t>Vulnérabilité socio-économique élevée</a:t>
            </a:r>
          </a:p>
          <a:p>
            <a:pPr marL="171450" indent="-171450">
              <a:buFontTx/>
              <a:buChar char="-"/>
            </a:pPr>
            <a:r>
              <a:rPr lang="fr-FR" dirty="0"/>
              <a:t>Vulnérabilité psychoaffective</a:t>
            </a:r>
          </a:p>
          <a:p>
            <a:pPr marL="171450" indent="-171450">
              <a:buFontTx/>
              <a:buChar char="-"/>
            </a:pPr>
            <a:endParaRPr lang="fr-FR" dirty="0"/>
          </a:p>
          <a:p>
            <a:pPr marL="0" indent="0">
              <a:buFontTx/>
              <a:buNone/>
            </a:pPr>
            <a:r>
              <a:rPr lang="fr-FR" dirty="0"/>
              <a:t>MAIS aussi : </a:t>
            </a:r>
          </a:p>
          <a:p>
            <a:pPr marL="171450" indent="-171450">
              <a:buFontTx/>
              <a:buChar char="-"/>
            </a:pPr>
            <a:r>
              <a:rPr lang="fr-FR" dirty="0"/>
              <a:t>Poser des questions ouvertes</a:t>
            </a:r>
          </a:p>
          <a:p>
            <a:pPr marL="171450" indent="-171450">
              <a:buFontTx/>
              <a:buChar char="-"/>
            </a:pPr>
            <a:r>
              <a:rPr lang="fr-FR" dirty="0"/>
              <a:t>Demander aux parents de décrire des situations du quotidien</a:t>
            </a:r>
          </a:p>
          <a:p>
            <a:pPr marL="171450" indent="-171450">
              <a:buFontTx/>
              <a:buChar char="-"/>
            </a:pPr>
            <a:r>
              <a:rPr lang="fr-FR" dirty="0"/>
              <a:t>Mettre l’enfant en situation au cours de votre rdv (ne pas se</a:t>
            </a:r>
            <a:r>
              <a:rPr lang="fr-FR" baseline="0" dirty="0"/>
              <a:t> contenter de « il sait faire un rond » </a:t>
            </a:r>
            <a:r>
              <a:rPr lang="fr-FR" baseline="0" dirty="0">
                <a:sym typeface="Wingdings" panose="05000000000000000000" pitchFamily="2" charset="2"/>
              </a:rPr>
              <a:t> demander à l’enfant de dessiner un rond)</a:t>
            </a:r>
          </a:p>
          <a:p>
            <a:pPr marL="171450" indent="-171450">
              <a:buFontTx/>
              <a:buChar char="-"/>
            </a:pPr>
            <a:r>
              <a:rPr lang="fr-FR" baseline="0" dirty="0">
                <a:sym typeface="Wingdings" panose="05000000000000000000" pitchFamily="2" charset="2"/>
              </a:rPr>
              <a:t>Penser à établir un lien de confiance avec les parents en demandant aussi dans quoi l’enfant est à l’aise, quels sont se domaines de compétence</a:t>
            </a:r>
            <a:endParaRPr lang="fr-FR" dirty="0"/>
          </a:p>
          <a:p>
            <a:r>
              <a:rPr lang="fr-FR" dirty="0"/>
              <a:t>PS :</a:t>
            </a:r>
            <a:r>
              <a:rPr lang="fr-FR" baseline="0" dirty="0"/>
              <a:t> il peut être intéressant de </a:t>
            </a:r>
            <a:r>
              <a:rPr lang="fr-FR" dirty="0"/>
              <a:t>questionner les parents sur leurs</a:t>
            </a:r>
            <a:r>
              <a:rPr lang="fr-FR" baseline="0" dirty="0"/>
              <a:t> propres difficultés</a:t>
            </a:r>
            <a:endParaRPr lang="fr-FR" dirty="0"/>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13</a:t>
            </a:fld>
            <a:endParaRPr lang="fr-FR"/>
          </a:p>
        </p:txBody>
      </p:sp>
    </p:spTree>
    <p:extLst>
      <p:ext uri="{BB962C8B-B14F-4D97-AF65-F5344CB8AC3E}">
        <p14:creationId xmlns:p14="http://schemas.microsoft.com/office/powerpoint/2010/main" val="35050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Attention : ce n’est pas une question de déclic (de l’enfant) + ne pas sous estimer les parents sur leur compréhension et la façon de prendre les choses.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Consultation qui aide les parents à cheminer pour un futur </a:t>
            </a:r>
            <a:r>
              <a:rPr lang="fr-FR" dirty="0" err="1"/>
              <a:t>diag</a:t>
            </a:r>
            <a:r>
              <a:rPr lang="fr-FR" dirty="0"/>
              <a:t>. Oui il y a des facteurs de risque de TND mais ce n’est pas encore un </a:t>
            </a:r>
            <a:r>
              <a:rPr lang="fr-FR" dirty="0" err="1"/>
              <a:t>diag</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14</a:t>
            </a:fld>
            <a:endParaRPr lang="fr-FR"/>
          </a:p>
        </p:txBody>
      </p:sp>
    </p:spTree>
    <p:extLst>
      <p:ext uri="{BB962C8B-B14F-4D97-AF65-F5344CB8AC3E}">
        <p14:creationId xmlns:p14="http://schemas.microsoft.com/office/powerpoint/2010/main" val="3349103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Carnet de santé = outil de référence</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15</a:t>
            </a:fld>
            <a:endParaRPr lang="fr-FR"/>
          </a:p>
        </p:txBody>
      </p:sp>
    </p:spTree>
    <p:extLst>
      <p:ext uri="{BB962C8B-B14F-4D97-AF65-F5344CB8AC3E}">
        <p14:creationId xmlns:p14="http://schemas.microsoft.com/office/powerpoint/2010/main" val="339431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Notion essentielle à faire passer aux parents.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Century Gothic" panose="020B0502020202020204" pitchFamily="34" charset="0"/>
              </a:rPr>
              <a:t>stimulations environnementales bénéfiques ou défavorables : </a:t>
            </a:r>
            <a:r>
              <a:rPr lang="fr-FR" sz="1200" dirty="0">
                <a:sym typeface="Wingdings" panose="05000000000000000000" pitchFamily="2" charset="2"/>
              </a:rPr>
              <a:t>Sommeil / Alimentation / Exercice physique / Emotions-Loisirs / Ecran.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Influence des capacités des parents sur pronostic  : impact positif ou négatif sur l’évolution de l’enfant avec TND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ym typeface="Wingdings" panose="05000000000000000000" pitchFamily="2" charset="2"/>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16</a:t>
            </a:fld>
            <a:endParaRPr lang="fr-FR"/>
          </a:p>
        </p:txBody>
      </p:sp>
    </p:spTree>
    <p:extLst>
      <p:ext uri="{BB962C8B-B14F-4D97-AF65-F5344CB8AC3E}">
        <p14:creationId xmlns:p14="http://schemas.microsoft.com/office/powerpoint/2010/main" val="406354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Cf RBPP  « TSA de l’enfant et de l’adolescent » 2018 </a:t>
            </a:r>
          </a:p>
          <a:p>
            <a:r>
              <a:rPr lang="fr-FR" dirty="0"/>
              <a:t>NB : </a:t>
            </a:r>
            <a:r>
              <a:rPr lang="fr-FR" dirty="0">
                <a:effectLst/>
                <a:latin typeface="Arial" panose="020B0604020202020204" pitchFamily="34" charset="0"/>
              </a:rPr>
              <a:t>Il est rappelé que le terme de psychose infantile est inapproprié pour le diagnostic de toute forme d’autisme. Si l’enfant a reçu un diagnostic qui n’est pas en référence avec la CIM-10 ou le DSM-5</a:t>
            </a:r>
            <a:br>
              <a:rPr lang="fr-FR" dirty="0"/>
            </a:br>
            <a:r>
              <a:rPr lang="fr-FR" dirty="0">
                <a:effectLst/>
                <a:latin typeface="Arial" panose="020B0604020202020204" pitchFamily="34" charset="0"/>
              </a:rPr>
              <a:t>(par exemple : psychose infantile, dysharmonie évolutive), une démarche de réactualisation du diagnostic peut être proposée aux parents au regard de l’actualisation des connaissances. </a:t>
            </a:r>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19</a:t>
            </a:fld>
            <a:endParaRPr lang="fr-FR"/>
          </a:p>
        </p:txBody>
      </p:sp>
    </p:spTree>
    <p:extLst>
      <p:ext uri="{BB962C8B-B14F-4D97-AF65-F5344CB8AC3E}">
        <p14:creationId xmlns:p14="http://schemas.microsoft.com/office/powerpoint/2010/main" val="897803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à la multiplicité des suivis</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20</a:t>
            </a:fld>
            <a:endParaRPr lang="fr-FR"/>
          </a:p>
        </p:txBody>
      </p:sp>
    </p:spTree>
    <p:extLst>
      <p:ext uri="{BB962C8B-B14F-4D97-AF65-F5344CB8AC3E}">
        <p14:creationId xmlns:p14="http://schemas.microsoft.com/office/powerpoint/2010/main" val="181542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lvl="0"/>
            <a:r>
              <a:rPr lang="fr-FR" b="1" dirty="0"/>
              <a:t>Diapo vue en séquence 2 </a:t>
            </a:r>
            <a:r>
              <a:rPr lang="fr-FR" b="1" dirty="0" err="1"/>
              <a:t>elearning</a:t>
            </a:r>
            <a:r>
              <a:rPr lang="fr-FR" b="1" dirty="0"/>
              <a:t>.</a:t>
            </a:r>
          </a:p>
          <a:p>
            <a:pPr lvl="0"/>
            <a:r>
              <a:rPr lang="fr-FR" b="1" dirty="0"/>
              <a:t>Lors de l’annonce du</a:t>
            </a:r>
            <a:r>
              <a:rPr lang="fr-FR" b="1" baseline="0" dirty="0"/>
              <a:t> diagnostic </a:t>
            </a:r>
            <a:r>
              <a:rPr lang="fr-FR" b="1" dirty="0"/>
              <a:t>il sera important d’être vigilant à l’environnement familial !</a:t>
            </a:r>
          </a:p>
          <a:p>
            <a:pPr lvl="0"/>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une attention accrue est nécessaire pour les familles en situation de vulnérabilité sociale, culturelle, ou bien dans les cas où les parents sont eux-mêmes en situation de handicap.</a:t>
            </a:r>
            <a:br>
              <a:rPr lang="fr-FR" dirty="0"/>
            </a:br>
            <a:r>
              <a:rPr lang="fr-FR" dirty="0">
                <a:effectLst/>
                <a:latin typeface="Arial" panose="020B0604020202020204" pitchFamily="34" charset="0"/>
              </a:rPr>
              <a:t>Il est également nécessaire d’être attentif aux besoins de la famille et de s’intéresser à son niveau de stress et de qualité de vie, afin de l’orienter vers des mesures d’aide et de soutien, adaptées à ses besoins et ses priorités (psychoéducation, éducation thérapeutique, associations d’usagers, soutiens psychologiques, aides sociales, etc.).</a:t>
            </a:r>
            <a:endParaRPr lang="fr-FR" dirty="0"/>
          </a:p>
          <a:p>
            <a:pPr lvl="0"/>
            <a:endParaRPr lang="fr-FR" dirty="0"/>
          </a:p>
        </p:txBody>
      </p:sp>
      <p:sp>
        <p:nvSpPr>
          <p:cNvPr id="1764" name="Google Shape;176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144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Influence des capacités des parents sur pronostic  : impact positif ou négatif sur l’évolution de l’enfant avec TND. Le soutien a la parentalité n’est pas à mettre de côté !</a:t>
            </a:r>
          </a:p>
          <a:p>
            <a:r>
              <a:rPr lang="fr-FR" dirty="0"/>
              <a:t>Soutien aux parents nécessaire tout au long du parcours de l’enfant (pas que pour le diagnostic)</a:t>
            </a:r>
          </a:p>
          <a:p>
            <a:endParaRPr lang="fr-FR" dirty="0"/>
          </a:p>
          <a:p>
            <a:r>
              <a:rPr lang="fr-FR" dirty="0" err="1"/>
              <a:t>Exple</a:t>
            </a:r>
            <a:r>
              <a:rPr lang="fr-FR" dirty="0"/>
              <a:t> : une famille en grande difficultés financières qui n’accompagne pas son enfant en PEC car doit aller travailler.</a:t>
            </a:r>
          </a:p>
          <a:p>
            <a:r>
              <a:rPr lang="fr-FR" dirty="0"/>
              <a:t>Famille qui réprimande son enfant car il fait une crise de colère suite à un changement dans l’organisation familiale….</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22</a:t>
            </a:fld>
            <a:endParaRPr lang="fr-FR"/>
          </a:p>
        </p:txBody>
      </p:sp>
    </p:spTree>
    <p:extLst>
      <p:ext uri="{BB962C8B-B14F-4D97-AF65-F5344CB8AC3E}">
        <p14:creationId xmlns:p14="http://schemas.microsoft.com/office/powerpoint/2010/main" val="51576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Définition du terme handicap</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26</a:t>
            </a:fld>
            <a:endParaRPr lang="fr-FR"/>
          </a:p>
        </p:txBody>
      </p:sp>
    </p:spTree>
    <p:extLst>
      <p:ext uri="{BB962C8B-B14F-4D97-AF65-F5344CB8AC3E}">
        <p14:creationId xmlns:p14="http://schemas.microsoft.com/office/powerpoint/2010/main" val="1275324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Donc, on peut faire une demande de reconnaissance de handicap auprès de la MDPH si…</a:t>
            </a:r>
          </a:p>
          <a:p>
            <a:endParaRPr lang="fr-FR" dirty="0"/>
          </a:p>
          <a:p>
            <a:r>
              <a:rPr lang="fr-FR" dirty="0"/>
              <a:t>PPS (</a:t>
            </a:r>
            <a:r>
              <a:rPr lang="fr-FR" i="1" dirty="0"/>
              <a:t>projet personnalisé de scolarisation) </a:t>
            </a:r>
            <a:r>
              <a:rPr lang="fr-FR" dirty="0"/>
              <a:t>dans le cas d’une réponse favorable.</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27</a:t>
            </a:fld>
            <a:endParaRPr lang="fr-FR"/>
          </a:p>
        </p:txBody>
      </p:sp>
    </p:spTree>
    <p:extLst>
      <p:ext uri="{BB962C8B-B14F-4D97-AF65-F5344CB8AC3E}">
        <p14:creationId xmlns:p14="http://schemas.microsoft.com/office/powerpoint/2010/main" val="2355561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a:t>
            </a:fld>
            <a:endParaRPr lang="fr-FR"/>
          </a:p>
        </p:txBody>
      </p:sp>
    </p:spTree>
    <p:extLst>
      <p:ext uri="{BB962C8B-B14F-4D97-AF65-F5344CB8AC3E}">
        <p14:creationId xmlns:p14="http://schemas.microsoft.com/office/powerpoint/2010/main" val="2971850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Trouble de l’enfant peut empêcher l’accès à ses droits = droit à la compensation (</a:t>
            </a:r>
            <a:r>
              <a:rPr lang="fr-FR" dirty="0" err="1"/>
              <a:t>cf</a:t>
            </a:r>
            <a:r>
              <a:rPr lang="fr-FR" dirty="0"/>
              <a:t> dossier </a:t>
            </a:r>
            <a:r>
              <a:rPr lang="fr-FR" dirty="0" err="1"/>
              <a:t>mdph</a:t>
            </a:r>
            <a:r>
              <a:rPr lang="fr-FR" dirty="0"/>
              <a:t>).</a:t>
            </a:r>
          </a:p>
          <a:p>
            <a:r>
              <a:rPr lang="fr-FR" dirty="0"/>
              <a:t>Nécessité de mettre en avant les répercussions en VQ</a:t>
            </a:r>
          </a:p>
          <a:p>
            <a:endParaRPr lang="fr-FR" dirty="0"/>
          </a:p>
          <a:p>
            <a:r>
              <a:rPr lang="fr-FR" dirty="0" err="1"/>
              <a:t>Exple</a:t>
            </a:r>
            <a:r>
              <a:rPr lang="fr-FR" dirty="0"/>
              <a:t> de compensation : myopie = lunettes. </a:t>
            </a:r>
            <a:r>
              <a:rPr lang="fr-FR" dirty="0">
                <a:sym typeface="Wingdings" panose="05000000000000000000" pitchFamily="2" charset="2"/>
              </a:rPr>
              <a:t> dyspraxique = ordi, TSA = casque anti-bruit, AESH… formation des familles </a:t>
            </a:r>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28</a:t>
            </a:fld>
            <a:endParaRPr lang="fr-FR"/>
          </a:p>
        </p:txBody>
      </p:sp>
    </p:spTree>
    <p:extLst>
      <p:ext uri="{BB962C8B-B14F-4D97-AF65-F5344CB8AC3E}">
        <p14:creationId xmlns:p14="http://schemas.microsoft.com/office/powerpoint/2010/main" val="208450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dossier </a:t>
            </a:r>
            <a:r>
              <a:rPr lang="fr-FR" dirty="0" err="1"/>
              <a:t>mdph</a:t>
            </a:r>
            <a:r>
              <a:rPr lang="fr-FR" dirty="0"/>
              <a:t> volet aidant pour avoir des formations prises en charge par PCH (avec devis qui précise l’</a:t>
            </a:r>
            <a:r>
              <a:rPr lang="fr-FR" dirty="0" err="1"/>
              <a:t>obj</a:t>
            </a:r>
            <a:r>
              <a:rPr lang="fr-FR" dirty="0"/>
              <a:t> du suivi par </a:t>
            </a:r>
            <a:r>
              <a:rPr lang="fr-FR" dirty="0" err="1"/>
              <a:t>exple</a:t>
            </a:r>
            <a:r>
              <a:rPr lang="fr-FR" dirty="0"/>
              <a:t>). + aide de la caf</a:t>
            </a:r>
          </a:p>
          <a:p>
            <a:endParaRPr lang="fr-FR" dirty="0"/>
          </a:p>
          <a:p>
            <a:r>
              <a:rPr lang="fr-FR" dirty="0"/>
              <a:t>Nouveaux critères PCH depuis janvier 2023 pour pers avec handicap cognitif ou avec TND</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29</a:t>
            </a:fld>
            <a:endParaRPr lang="fr-FR"/>
          </a:p>
        </p:txBody>
      </p:sp>
    </p:spTree>
    <p:extLst>
      <p:ext uri="{BB962C8B-B14F-4D97-AF65-F5344CB8AC3E}">
        <p14:creationId xmlns:p14="http://schemas.microsoft.com/office/powerpoint/2010/main" val="3040367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Century Gothic" panose="020B0502020202020204" pitchFamily="34" charset="0"/>
              </a:rPr>
              <a:t>Le PPS indique les différentes réponses proposées en termes de compensation par la MDPH</a:t>
            </a:r>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31</a:t>
            </a:fld>
            <a:endParaRPr lang="fr-FR"/>
          </a:p>
        </p:txBody>
      </p:sp>
    </p:spTree>
    <p:extLst>
      <p:ext uri="{BB962C8B-B14F-4D97-AF65-F5344CB8AC3E}">
        <p14:creationId xmlns:p14="http://schemas.microsoft.com/office/powerpoint/2010/main" val="3402815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Pas besoin de dossier MDPH </a:t>
            </a:r>
          </a:p>
          <a:p>
            <a:pPr marL="0" lvl="0" indent="0" algn="l" rtl="0">
              <a:spcBef>
                <a:spcPts val="0"/>
              </a:spcBef>
              <a:spcAft>
                <a:spcPts val="0"/>
              </a:spcAft>
              <a:buNone/>
            </a:pPr>
            <a:r>
              <a:rPr lang="fr-FR" dirty="0"/>
              <a:t>Il n’y a pas de financement de la part de la MDPH sur le matériel pédagogique adapté. Chaque rectorat reçoit une dotation de l’Etat qui est ensuite répartie au sein des différentes inspections académiques. </a:t>
            </a:r>
          </a:p>
          <a:p>
            <a:pPr marL="0" lvl="0" indent="0" algn="l" rtl="0">
              <a:spcBef>
                <a:spcPts val="0"/>
              </a:spcBef>
              <a:spcAft>
                <a:spcPts val="0"/>
              </a:spcAft>
              <a:buNone/>
            </a:pPr>
            <a:endParaRPr lang="fr-FR" dirty="0"/>
          </a:p>
          <a:p>
            <a:r>
              <a:rPr lang="fr-FR" dirty="0"/>
              <a:t>Les </a:t>
            </a:r>
            <a:r>
              <a:rPr lang="fr-FR" dirty="0">
                <a:hlinkClick r:id="rId3" tooltip="enfant different aide technique"/>
              </a:rPr>
              <a:t>aides techniques</a:t>
            </a:r>
            <a:r>
              <a:rPr lang="fr-FR" dirty="0"/>
              <a:t> peuvent renforcer l’autonomie de l’enfant et l’aider à répondre à certains de ses besoins. Ces aides techniques sont nombreuses et peuvent concerner tous les aspects de la vie quotidienne : les déplacements, la toilette, les repas, le sommeil, la communication, l'habillement… Prise en charge par la Sécurité sociale s’il y a une</a:t>
            </a:r>
            <a:r>
              <a:rPr lang="fr-FR" dirty="0">
                <a:effectLst/>
              </a:rPr>
              <a:t> prescription médicale.</a:t>
            </a:r>
          </a:p>
          <a:p>
            <a:pPr marL="0" lvl="0" indent="0" algn="l" rtl="0">
              <a:spcBef>
                <a:spcPts val="0"/>
              </a:spcBef>
              <a:spcAft>
                <a:spcPts val="0"/>
              </a:spcAft>
              <a:buNone/>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ULIS: </a:t>
            </a:r>
            <a:r>
              <a:rPr lang="fr-FR" b="1" dirty="0"/>
              <a:t>Unités localisées pour l'inclusion scolaire</a:t>
            </a:r>
            <a:endParaRPr lang="fr-FR" dirty="0"/>
          </a:p>
          <a:p>
            <a:pPr marL="0" lvl="0" indent="0" algn="l" rtl="0">
              <a:spcBef>
                <a:spcPts val="0"/>
              </a:spcBef>
              <a:spcAft>
                <a:spcPts val="0"/>
              </a:spcAft>
              <a:buNone/>
            </a:pPr>
            <a:r>
              <a:rPr lang="fr-FR" dirty="0"/>
              <a:t>UEMA : </a:t>
            </a:r>
            <a:r>
              <a:rPr lang="fr-FR" b="1" dirty="0"/>
              <a:t>unité d'enseignement en maternelle Autisme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UEEA: </a:t>
            </a:r>
            <a:r>
              <a:rPr lang="fr-FR" b="1" dirty="0"/>
              <a:t>unité d'enseignement en élémentaire Autisme</a:t>
            </a:r>
            <a:endParaRPr lang="fr-FR" dirty="0"/>
          </a:p>
          <a:p>
            <a:pPr marL="0" lvl="0" indent="0" algn="l" rtl="0">
              <a:spcBef>
                <a:spcPts val="0"/>
              </a:spcBef>
              <a:spcAft>
                <a:spcPts val="0"/>
              </a:spcAft>
              <a:buNone/>
            </a:pPr>
            <a:r>
              <a:rPr lang="fr-FR" dirty="0"/>
              <a:t>IME : </a:t>
            </a:r>
            <a:r>
              <a:rPr lang="fr-FR" b="1" dirty="0"/>
              <a:t>Institut </a:t>
            </a:r>
            <a:r>
              <a:rPr lang="fr-FR" b="1" dirty="0" err="1"/>
              <a:t>médico-éducatif</a:t>
            </a:r>
            <a:endParaRPr lang="fr-FR" b="1" dirty="0"/>
          </a:p>
          <a:p>
            <a:pPr marL="0" lvl="0" indent="0" algn="l" rtl="0">
              <a:spcBef>
                <a:spcPts val="0"/>
              </a:spcBef>
              <a:spcAft>
                <a:spcPts val="0"/>
              </a:spcAft>
              <a:buNone/>
            </a:pPr>
            <a:r>
              <a:rPr lang="fr-FR" dirty="0"/>
              <a:t>ITEP: </a:t>
            </a:r>
            <a:r>
              <a:rPr lang="fr-FR" b="1" dirty="0"/>
              <a:t>Institut Thérapeutique Éducatif et Pédagogique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SESSAD : </a:t>
            </a:r>
            <a:r>
              <a:rPr lang="fr-FR" b="1" dirty="0"/>
              <a:t>service d'éducation spéciale et de soins à domicile)</a:t>
            </a:r>
            <a:endParaRPr lang="fr-FR" dirty="0"/>
          </a:p>
          <a:p>
            <a:pPr marL="0" lvl="0" indent="0" algn="l" rtl="0">
              <a:spcBef>
                <a:spcPts val="0"/>
              </a:spcBef>
              <a:spcAft>
                <a:spcPts val="0"/>
              </a:spcAft>
              <a:buNone/>
            </a:pPr>
            <a:r>
              <a:rPr lang="fr-FR" dirty="0"/>
              <a:t>CAMSP: </a:t>
            </a:r>
            <a:r>
              <a:rPr lang="fr-FR" b="1" dirty="0"/>
              <a:t>Centre Action Médico Sociale Précoce</a:t>
            </a:r>
          </a:p>
          <a:p>
            <a:pPr marL="0" lvl="0" indent="0" algn="l" rtl="0">
              <a:spcBef>
                <a:spcPts val="0"/>
              </a:spcBef>
              <a:spcAft>
                <a:spcPts val="0"/>
              </a:spcAft>
              <a:buNone/>
            </a:pPr>
            <a:r>
              <a:rPr lang="fr-FR" dirty="0"/>
              <a:t>CMP: </a:t>
            </a:r>
            <a:r>
              <a:rPr lang="fr-FR" b="1" dirty="0"/>
              <a:t>Centre Médico Psychologique</a:t>
            </a:r>
          </a:p>
          <a:p>
            <a:pPr marL="0" lvl="0" indent="0" algn="l" rtl="0">
              <a:spcBef>
                <a:spcPts val="0"/>
              </a:spcBef>
              <a:spcAft>
                <a:spcPts val="0"/>
              </a:spcAft>
              <a:buNone/>
            </a:pPr>
            <a:r>
              <a:rPr lang="fr-FR" dirty="0"/>
              <a:t>CMPP: </a:t>
            </a:r>
            <a:r>
              <a:rPr lang="fr-FR" b="1" dirty="0"/>
              <a:t>Centre Médico Psycho Pédagogique</a:t>
            </a:r>
          </a:p>
          <a:p>
            <a:pPr marL="0" lvl="0" indent="0" algn="l" rtl="0">
              <a:spcBef>
                <a:spcPts val="0"/>
              </a:spcBef>
              <a:spcAft>
                <a:spcPts val="0"/>
              </a:spcAft>
              <a:buNone/>
            </a:pPr>
            <a:endParaRPr dirty="0"/>
          </a:p>
        </p:txBody>
      </p:sp>
      <p:sp>
        <p:nvSpPr>
          <p:cNvPr id="930" name="Google Shape;93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i="1" kern="100" dirty="0">
                <a:solidFill>
                  <a:srgbClr val="EB6608"/>
                </a:solidFill>
                <a:effectLst/>
                <a:latin typeface="Century Gothic" panose="020B0502020202020204" pitchFamily="34" charset="0"/>
                <a:ea typeface="Calibri" panose="020F0502020204030204" pitchFamily="34" charset="0"/>
                <a:cs typeface="Times New Roman" panose="02020603050405020304" pitchFamily="18" charset="0"/>
              </a:rPr>
              <a:t>Idées : </a:t>
            </a: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EXERCICE en cas de temps supplémentaire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 Comment expliquer aux familles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i="1" kern="100" dirty="0" err="1">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Expl</a:t>
            </a: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 : famille qui n’est pas régulier aux rdv. Guider les familles expliquer importance de régularité des séances de suivi</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i="1" kern="100" dirty="0" err="1">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Expl</a:t>
            </a: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 : préconisation SESSAD mais famille ne veut pas car expérience négative pour eux avec ainé</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i="1" kern="100" dirty="0" err="1">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Expl</a:t>
            </a: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 préconisation bilan CAMSP : famille qui dit : non on m’a dit qu’en libéral c mieux</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i="1" kern="100" dirty="0" err="1">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Expl</a:t>
            </a:r>
            <a:r>
              <a:rPr lang="fr-FR" sz="1800" i="1" kern="100" dirty="0">
                <a:solidFill>
                  <a:srgbClr val="ED7D31"/>
                </a:solidFill>
                <a:effectLst/>
                <a:latin typeface="Century Gothic" panose="020B0502020202020204" pitchFamily="34" charset="0"/>
                <a:ea typeface="Calibri" panose="020F0502020204030204" pitchFamily="34" charset="0"/>
                <a:cs typeface="Times New Roman" panose="02020603050405020304" pitchFamily="18" charset="0"/>
              </a:rPr>
              <a:t> : bilan orthophonique demandé mais jamais réalisé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34</a:t>
            </a:fld>
            <a:endParaRPr lang="fr-FR"/>
          </a:p>
        </p:txBody>
      </p:sp>
    </p:spTree>
    <p:extLst>
      <p:ext uri="{BB962C8B-B14F-4D97-AF65-F5344CB8AC3E}">
        <p14:creationId xmlns:p14="http://schemas.microsoft.com/office/powerpoint/2010/main" val="258620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rappel : il est important de vérifier certains points avant d’entamer une démarche </a:t>
            </a:r>
            <a:r>
              <a:rPr lang="fr-FR" dirty="0" err="1"/>
              <a:t>diag</a:t>
            </a:r>
            <a:r>
              <a:rPr lang="fr-FR" dirty="0"/>
              <a:t> de TND.</a:t>
            </a:r>
          </a:p>
          <a:p>
            <a:r>
              <a:rPr lang="fr-FR" dirty="0">
                <a:sym typeface="Wingdings" panose="05000000000000000000" pitchFamily="2" charset="2"/>
              </a:rPr>
              <a:t> </a:t>
            </a:r>
            <a:r>
              <a:rPr lang="fr-FR" dirty="0"/>
              <a:t>d’où la nécessité d’avoir des bilans pluri</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5</a:t>
            </a:fld>
            <a:endParaRPr lang="fr-FR"/>
          </a:p>
        </p:txBody>
      </p:sp>
    </p:spTree>
    <p:extLst>
      <p:ext uri="{BB962C8B-B14F-4D97-AF65-F5344CB8AC3E}">
        <p14:creationId xmlns:p14="http://schemas.microsoft.com/office/powerpoint/2010/main" val="412930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les points précédents ont été vérifiés et que l’on suspecte un TND… </a:t>
            </a:r>
            <a:r>
              <a:rPr lang="fr-FR" dirty="0" err="1"/>
              <a:t>cf</a:t>
            </a:r>
            <a:r>
              <a:rPr lang="fr-FR" dirty="0"/>
              <a:t> arbre </a:t>
            </a:r>
            <a:r>
              <a:rPr lang="fr-FR" dirty="0" err="1"/>
              <a:t>diag</a:t>
            </a:r>
            <a:r>
              <a:rPr lang="fr-FR" dirty="0"/>
              <a:t> des TND vu en séquence 2  </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6</a:t>
            </a:fld>
            <a:endParaRPr lang="fr-FR"/>
          </a:p>
        </p:txBody>
      </p:sp>
    </p:spTree>
    <p:extLst>
      <p:ext uri="{BB962C8B-B14F-4D97-AF65-F5344CB8AC3E}">
        <p14:creationId xmlns:p14="http://schemas.microsoft.com/office/powerpoint/2010/main" val="247603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séquence 1 : Exposition de l’arbre </a:t>
            </a:r>
            <a:r>
              <a:rPr lang="fr-FR" dirty="0" err="1"/>
              <a:t>diag</a:t>
            </a:r>
            <a:r>
              <a:rPr lang="fr-FR" dirty="0"/>
              <a:t> TND et aperçus des chemins cliniques qui seront approfondis en séquences 4 et 5</a:t>
            </a:r>
          </a:p>
          <a:p>
            <a:r>
              <a:rPr lang="fr-FR" dirty="0"/>
              <a:t>Dans séquence 2 : exposition du DSM 5 avec exemple. </a:t>
            </a:r>
          </a:p>
          <a:p>
            <a:endParaRPr lang="fr-FR" dirty="0"/>
          </a:p>
          <a:p>
            <a:r>
              <a:rPr lang="fr-FR" dirty="0"/>
              <a:t>La démarche diagnostique ne pourra se passer de ces éléments.</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7</a:t>
            </a:fld>
            <a:endParaRPr lang="fr-FR"/>
          </a:p>
        </p:txBody>
      </p:sp>
    </p:spTree>
    <p:extLst>
      <p:ext uri="{BB962C8B-B14F-4D97-AF65-F5344CB8AC3E}">
        <p14:creationId xmlns:p14="http://schemas.microsoft.com/office/powerpoint/2010/main" val="3257993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médecin coordonne le parcours de soin de l’enfant. Pour éviter les ruptures de parcours, le désinvestissement des familles ou au contraire que les familles deviennent des coordonnateurs de parcours, le suivi des familles à chaque étape est indispensable. Le chemin clinique permettra ce suivi de façon efficace.</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8</a:t>
            </a:fld>
            <a:endParaRPr lang="fr-FR"/>
          </a:p>
        </p:txBody>
      </p:sp>
    </p:spTree>
    <p:extLst>
      <p:ext uri="{BB962C8B-B14F-4D97-AF65-F5344CB8AC3E}">
        <p14:creationId xmlns:p14="http://schemas.microsoft.com/office/powerpoint/2010/main" val="314342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Brainstorming : comment faites vous pour impliquer les parents dans le parcours de soins de leur enfant ?</a:t>
            </a:r>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10</a:t>
            </a:fld>
            <a:endParaRPr lang="fr-FR"/>
          </a:p>
        </p:txBody>
      </p:sp>
    </p:spTree>
    <p:extLst>
      <p:ext uri="{BB962C8B-B14F-4D97-AF65-F5344CB8AC3E}">
        <p14:creationId xmlns:p14="http://schemas.microsoft.com/office/powerpoint/2010/main" val="349507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démarche désigne un processus de prise de décision qui conjugue trois « piliers » (</a:t>
            </a:r>
            <a:r>
              <a:rPr lang="fr-FR" dirty="0" err="1"/>
              <a:t>Howick</a:t>
            </a:r>
            <a:r>
              <a:rPr lang="fr-FR" dirty="0"/>
              <a:t>, 2011 ; </a:t>
            </a:r>
            <a:r>
              <a:rPr lang="fr-FR" dirty="0" err="1"/>
              <a:t>Straus</a:t>
            </a:r>
            <a:r>
              <a:rPr lang="fr-FR" dirty="0"/>
              <a:t> et al., 2011). Cette démarche permet de guider les professionnels mais aussi de façon moins directe d’impliquer les familles car on va les informer, questionner, et les écouter.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S’appuyer sur les RBPP…</a:t>
            </a:r>
          </a:p>
          <a:p>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11</a:t>
            </a:fld>
            <a:endParaRPr lang="fr-FR"/>
          </a:p>
        </p:txBody>
      </p:sp>
    </p:spTree>
    <p:extLst>
      <p:ext uri="{BB962C8B-B14F-4D97-AF65-F5344CB8AC3E}">
        <p14:creationId xmlns:p14="http://schemas.microsoft.com/office/powerpoint/2010/main" val="1478889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Risque modéré TND : </a:t>
            </a:r>
          </a:p>
          <a:p>
            <a:pPr marL="171450" indent="-171450">
              <a:buFontTx/>
              <a:buChar char="-"/>
            </a:pPr>
            <a:r>
              <a:rPr lang="fr-FR" dirty="0"/>
              <a:t>Prématurité modérée ou tardive </a:t>
            </a:r>
          </a:p>
          <a:p>
            <a:pPr marL="171450" indent="-171450">
              <a:buFontTx/>
              <a:buChar char="-"/>
            </a:pPr>
            <a:r>
              <a:rPr lang="fr-FR" dirty="0"/>
              <a:t>Petit poids de naissance</a:t>
            </a:r>
          </a:p>
          <a:p>
            <a:pPr marL="171450" indent="-171450">
              <a:buFontTx/>
              <a:buChar char="-"/>
            </a:pPr>
            <a:r>
              <a:rPr lang="fr-FR" dirty="0"/>
              <a:t>Malformations cérébrales ou cérébelleuses de pronostic indéterminé</a:t>
            </a:r>
          </a:p>
          <a:p>
            <a:pPr marL="171450" indent="-171450">
              <a:buFontTx/>
              <a:buChar char="-"/>
            </a:pPr>
            <a:r>
              <a:rPr lang="fr-FR" dirty="0"/>
              <a:t>Encéphalopathie supposée </a:t>
            </a:r>
            <a:r>
              <a:rPr lang="fr-FR" dirty="0" err="1"/>
              <a:t>hypoxo</a:t>
            </a:r>
            <a:r>
              <a:rPr lang="fr-FR" dirty="0"/>
              <a:t>-ischémique de grade 1</a:t>
            </a:r>
          </a:p>
          <a:p>
            <a:pPr marL="171450" indent="-171450">
              <a:buFontTx/>
              <a:buChar char="-"/>
            </a:pPr>
            <a:r>
              <a:rPr lang="fr-FR" dirty="0"/>
              <a:t>Exposition à l’alcool significative sans signe de fœtopathie</a:t>
            </a:r>
          </a:p>
          <a:p>
            <a:pPr marL="171450" indent="-171450">
              <a:buFontTx/>
              <a:buChar char="-"/>
            </a:pPr>
            <a:r>
              <a:rPr lang="fr-FR" dirty="0"/>
              <a:t>Exposition prénatale à une substance psychoactive</a:t>
            </a:r>
          </a:p>
          <a:p>
            <a:pPr marL="171450" indent="-171450">
              <a:buFontTx/>
              <a:buChar char="-"/>
            </a:pPr>
            <a:r>
              <a:rPr lang="fr-FR" dirty="0"/>
              <a:t>Choc septique avec hémoculture positive</a:t>
            </a:r>
          </a:p>
          <a:p>
            <a:pPr marL="171450" indent="-171450">
              <a:buFontTx/>
              <a:buChar char="-"/>
            </a:pPr>
            <a:r>
              <a:rPr lang="fr-FR" dirty="0" err="1"/>
              <a:t>méningo-encépahopathie</a:t>
            </a:r>
            <a:r>
              <a:rPr lang="fr-FR" dirty="0"/>
              <a:t> à entérovirus</a:t>
            </a:r>
          </a:p>
          <a:p>
            <a:pPr marL="171450" indent="-171450">
              <a:buFontTx/>
              <a:buChar char="-"/>
            </a:pPr>
            <a:r>
              <a:rPr lang="fr-FR" dirty="0"/>
              <a:t>Vulnérabilité socio-économique élevée</a:t>
            </a:r>
          </a:p>
          <a:p>
            <a:pPr marL="171450" indent="-171450">
              <a:buFontTx/>
              <a:buChar char="-"/>
            </a:pPr>
            <a:r>
              <a:rPr lang="fr-FR" dirty="0"/>
              <a:t>Vulnérabilité psychoaffective</a:t>
            </a:r>
          </a:p>
          <a:p>
            <a:pPr marL="171450" indent="-171450">
              <a:buFontTx/>
              <a:buChar char="-"/>
            </a:pPr>
            <a:endParaRPr lang="fr-FR" dirty="0"/>
          </a:p>
          <a:p>
            <a:pPr marL="0" indent="0">
              <a:buFontTx/>
              <a:buNone/>
            </a:pPr>
            <a:r>
              <a:rPr lang="fr-FR" dirty="0"/>
              <a:t>MAIS aussi : </a:t>
            </a:r>
          </a:p>
          <a:p>
            <a:pPr marL="171450" indent="-171450">
              <a:buFontTx/>
              <a:buChar char="-"/>
            </a:pPr>
            <a:r>
              <a:rPr lang="fr-FR" dirty="0"/>
              <a:t>Poser des questions ouvertes</a:t>
            </a:r>
          </a:p>
          <a:p>
            <a:pPr marL="171450" indent="-171450">
              <a:buFontTx/>
              <a:buChar char="-"/>
            </a:pPr>
            <a:r>
              <a:rPr lang="fr-FR" dirty="0"/>
              <a:t>Demander aux parents de décrire des situations du quotidien</a:t>
            </a:r>
          </a:p>
          <a:p>
            <a:pPr marL="171450" indent="-171450">
              <a:buFontTx/>
              <a:buChar char="-"/>
            </a:pPr>
            <a:r>
              <a:rPr lang="fr-FR" dirty="0"/>
              <a:t>Mettre l’enfant en situation au cours de votre rdv (ne pas se</a:t>
            </a:r>
            <a:r>
              <a:rPr lang="fr-FR" baseline="0" dirty="0"/>
              <a:t> contenter de « il sait faire un rond » </a:t>
            </a:r>
            <a:r>
              <a:rPr lang="fr-FR" baseline="0" dirty="0">
                <a:sym typeface="Wingdings" panose="05000000000000000000" pitchFamily="2" charset="2"/>
              </a:rPr>
              <a:t> demander à l’enfant de dessiner un rond)</a:t>
            </a:r>
          </a:p>
          <a:p>
            <a:pPr marL="171450" indent="-171450">
              <a:buFontTx/>
              <a:buChar char="-"/>
            </a:pPr>
            <a:r>
              <a:rPr lang="fr-FR" baseline="0" dirty="0">
                <a:sym typeface="Wingdings" panose="05000000000000000000" pitchFamily="2" charset="2"/>
              </a:rPr>
              <a:t>Penser à établir un lien de confiance avec les parents en demandant aussi dans quoi l’enfant est à l’aise, quels sont se domaines de compétence</a:t>
            </a:r>
            <a:endParaRPr lang="fr-FR" dirty="0"/>
          </a:p>
          <a:p>
            <a:r>
              <a:rPr lang="fr-FR" dirty="0"/>
              <a:t>PS :</a:t>
            </a:r>
            <a:r>
              <a:rPr lang="fr-FR" baseline="0" dirty="0"/>
              <a:t> il peut être intéressant de </a:t>
            </a:r>
            <a:r>
              <a:rPr lang="fr-FR" dirty="0"/>
              <a:t>questionner les parents sur leurs</a:t>
            </a:r>
            <a:r>
              <a:rPr lang="fr-FR" baseline="0" dirty="0"/>
              <a:t> propres difficultés</a:t>
            </a:r>
            <a:endParaRPr lang="fr-FR" dirty="0"/>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08E6D9EC-CC47-40BE-91D5-C49ECAEA5252}" type="slidenum">
              <a:rPr lang="fr-FR" smtClean="0"/>
              <a:t>12</a:t>
            </a:fld>
            <a:endParaRPr lang="fr-FR"/>
          </a:p>
        </p:txBody>
      </p:sp>
    </p:spTree>
    <p:extLst>
      <p:ext uri="{BB962C8B-B14F-4D97-AF65-F5344CB8AC3E}">
        <p14:creationId xmlns:p14="http://schemas.microsoft.com/office/powerpoint/2010/main" val="378365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D7EEA-71EE-8730-12F3-3652EBBEEAA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C500C32-21C4-76B4-2FE7-7878F293EF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0C302E7-2E88-1FA2-342A-EF1BA1170D96}"/>
              </a:ext>
            </a:extLst>
          </p:cNvPr>
          <p:cNvSpPr>
            <a:spLocks noGrp="1"/>
          </p:cNvSpPr>
          <p:nvPr>
            <p:ph type="dt" sz="half" idx="10"/>
          </p:nvPr>
        </p:nvSpPr>
        <p:spPr/>
        <p:txBody>
          <a:bodyPr/>
          <a:lstStyle/>
          <a:p>
            <a:fld id="{317919B4-FEA9-4D08-83FD-538FE755A526}"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F200A600-E021-AA65-6598-79362EA624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2F21CD-87DC-D078-4ECA-515743FE5EA6}"/>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53276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324298-92B5-9119-DD61-4F65F416F77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9037C47-52DE-B8C8-89D4-2D60C96F5F3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4FF626-B547-83C8-CDFE-654A5CBE056D}"/>
              </a:ext>
            </a:extLst>
          </p:cNvPr>
          <p:cNvSpPr>
            <a:spLocks noGrp="1"/>
          </p:cNvSpPr>
          <p:nvPr>
            <p:ph type="dt" sz="half" idx="10"/>
          </p:nvPr>
        </p:nvSpPr>
        <p:spPr/>
        <p:txBody>
          <a:bodyPr/>
          <a:lstStyle/>
          <a:p>
            <a:fld id="{317919B4-FEA9-4D08-83FD-538FE755A526}"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9A105C71-DDEF-6F52-1AA4-6EA0C5E4DA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00E518-6825-CFDA-36BA-D79322DBF111}"/>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214557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F1A970F-2796-BD0F-1E9C-FDBD26C2B49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4AA0C8F-2A9D-B5B2-9785-987FAF7D856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0EA539-563C-69EE-5690-F19A52A81ED5}"/>
              </a:ext>
            </a:extLst>
          </p:cNvPr>
          <p:cNvSpPr>
            <a:spLocks noGrp="1"/>
          </p:cNvSpPr>
          <p:nvPr>
            <p:ph type="dt" sz="half" idx="10"/>
          </p:nvPr>
        </p:nvSpPr>
        <p:spPr/>
        <p:txBody>
          <a:bodyPr/>
          <a:lstStyle/>
          <a:p>
            <a:fld id="{317919B4-FEA9-4D08-83FD-538FE755A526}"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B007260C-D791-BF88-6863-BF473B76DE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A7EDC8-5DE2-FE0A-17E1-87F9966C1E43}"/>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149782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Contents slide layout">
  <p:cSld name="10_Contents slide layout">
    <p:bg>
      <p:bgPr>
        <a:solidFill>
          <a:schemeClr val="lt1"/>
        </a:solid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body" idx="1"/>
          </p:nvPr>
        </p:nvSpPr>
        <p:spPr>
          <a:xfrm>
            <a:off x="323529" y="463334"/>
            <a:ext cx="11573197" cy="724247"/>
          </a:xfrm>
          <a:prstGeom prst="rect">
            <a:avLst/>
          </a:prstGeom>
          <a:noFill/>
          <a:ln>
            <a:noFill/>
          </a:ln>
        </p:spPr>
        <p:txBody>
          <a:bodyPr spcFirstLastPara="1" wrap="square" lIns="91425" tIns="91425" rIns="91425" bIns="45700" anchor="ctr" anchorCtr="0">
            <a:normAutofit/>
          </a:bodyPr>
          <a:lstStyle>
            <a:lvl1pPr marL="457200" lvl="0" indent="-228600" algn="ctr">
              <a:lnSpc>
                <a:spcPct val="90000"/>
              </a:lnSpc>
              <a:spcBef>
                <a:spcPts val="1000"/>
              </a:spcBef>
              <a:spcAft>
                <a:spcPts val="0"/>
              </a:spcAft>
              <a:buClr>
                <a:srgbClr val="262626"/>
              </a:buClr>
              <a:buSzPts val="5400"/>
              <a:buNone/>
              <a:defRPr sz="5400" b="0">
                <a:solidFill>
                  <a:srgbClr val="26262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46026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5C51B5-00D7-503A-BD70-E4BADAA9DF5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ACA6C8B-D880-EFB9-407F-9115F9424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38F5A38-33C8-AF39-D34D-69352A334757}"/>
              </a:ext>
            </a:extLst>
          </p:cNvPr>
          <p:cNvSpPr>
            <a:spLocks noGrp="1"/>
          </p:cNvSpPr>
          <p:nvPr>
            <p:ph type="dt" sz="half" idx="10"/>
          </p:nvPr>
        </p:nvSpPr>
        <p:spPr/>
        <p:txBody>
          <a:bodyPr/>
          <a:lstStyle/>
          <a:p>
            <a:fld id="{A98C04A2-B824-4F98-BF8E-5A17D02B3C7A}"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8B0B33A9-7AA3-CCCE-E40B-359A4EA446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B5F92A-4993-89B7-C510-668012A5D828}"/>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424616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426459-6F68-3215-0783-816A4F5D64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2924F3-F12B-7AD8-4A08-CE75936A3D4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669F62-84D8-92E0-0641-E5A9F12FD1D4}"/>
              </a:ext>
            </a:extLst>
          </p:cNvPr>
          <p:cNvSpPr>
            <a:spLocks noGrp="1"/>
          </p:cNvSpPr>
          <p:nvPr>
            <p:ph type="dt" sz="half" idx="10"/>
          </p:nvPr>
        </p:nvSpPr>
        <p:spPr/>
        <p:txBody>
          <a:bodyPr/>
          <a:lstStyle/>
          <a:p>
            <a:fld id="{A98C04A2-B824-4F98-BF8E-5A17D02B3C7A}"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AE70039F-4FF8-0819-19DD-45046DC7CF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ED422F-A279-FCCC-E87C-1E7B36F0DCCE}"/>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14031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1A631-C8B7-AB29-1EA0-A45884D06F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A8B0EB9-26EB-AD2F-19FD-E09B3CCCF4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F80F451-FA99-B6CE-D81D-DD40D70CC783}"/>
              </a:ext>
            </a:extLst>
          </p:cNvPr>
          <p:cNvSpPr>
            <a:spLocks noGrp="1"/>
          </p:cNvSpPr>
          <p:nvPr>
            <p:ph type="dt" sz="half" idx="10"/>
          </p:nvPr>
        </p:nvSpPr>
        <p:spPr/>
        <p:txBody>
          <a:bodyPr/>
          <a:lstStyle/>
          <a:p>
            <a:fld id="{A98C04A2-B824-4F98-BF8E-5A17D02B3C7A}"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860E7D11-9914-ED7A-E6E1-70789A98EA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F015F2-18D5-F982-E39B-88D2CA8A36C9}"/>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129095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40BC8E-FB4C-B0D3-2305-985EDD2F94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9889BE0-5FC0-98F7-2107-5114A3D3159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A2CF17D-DC2F-3184-6913-1BFED7DEA6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1452A1E-0CCE-1D0D-E019-E0C7DCFD5012}"/>
              </a:ext>
            </a:extLst>
          </p:cNvPr>
          <p:cNvSpPr>
            <a:spLocks noGrp="1"/>
          </p:cNvSpPr>
          <p:nvPr>
            <p:ph type="dt" sz="half" idx="10"/>
          </p:nvPr>
        </p:nvSpPr>
        <p:spPr/>
        <p:txBody>
          <a:bodyPr/>
          <a:lstStyle/>
          <a:p>
            <a:fld id="{A98C04A2-B824-4F98-BF8E-5A17D02B3C7A}" type="datetimeFigureOut">
              <a:rPr lang="fr-FR" smtClean="0"/>
              <a:t>15/07/2024</a:t>
            </a:fld>
            <a:endParaRPr lang="fr-FR"/>
          </a:p>
        </p:txBody>
      </p:sp>
      <p:sp>
        <p:nvSpPr>
          <p:cNvPr id="6" name="Espace réservé du pied de page 5">
            <a:extLst>
              <a:ext uri="{FF2B5EF4-FFF2-40B4-BE49-F238E27FC236}">
                <a16:creationId xmlns:a16="http://schemas.microsoft.com/office/drawing/2014/main" id="{65732067-4AC6-7C33-F96F-A0AE3A0085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B613AF-5BC6-71DD-6174-8955FA5E8B5E}"/>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915636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301D7-AB79-9AE2-123F-F873C078E1D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AFB3A1D-7F3B-BDA1-89AE-E3B4D175F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B7A863-2866-2EA5-86C9-FF4F4F2E320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6094539-B479-5D25-358F-45DA9A5318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63E1E55-73E2-8A38-631E-0A1DA574405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4E9CBF3-7896-1B6F-E31A-2D94565F6A15}"/>
              </a:ext>
            </a:extLst>
          </p:cNvPr>
          <p:cNvSpPr>
            <a:spLocks noGrp="1"/>
          </p:cNvSpPr>
          <p:nvPr>
            <p:ph type="dt" sz="half" idx="10"/>
          </p:nvPr>
        </p:nvSpPr>
        <p:spPr/>
        <p:txBody>
          <a:bodyPr/>
          <a:lstStyle/>
          <a:p>
            <a:fld id="{A98C04A2-B824-4F98-BF8E-5A17D02B3C7A}" type="datetimeFigureOut">
              <a:rPr lang="fr-FR" smtClean="0"/>
              <a:t>15/07/2024</a:t>
            </a:fld>
            <a:endParaRPr lang="fr-FR"/>
          </a:p>
        </p:txBody>
      </p:sp>
      <p:sp>
        <p:nvSpPr>
          <p:cNvPr id="8" name="Espace réservé du pied de page 7">
            <a:extLst>
              <a:ext uri="{FF2B5EF4-FFF2-40B4-BE49-F238E27FC236}">
                <a16:creationId xmlns:a16="http://schemas.microsoft.com/office/drawing/2014/main" id="{FE49820F-157E-1E6D-92AF-1FC6634B492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FC40654-EA2D-663C-E4C0-4F9091BB8425}"/>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4139119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FA5D8-9DE2-4B47-A6C4-C391491624F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2F9AB0E-70CB-4DF7-D523-C7D9448CDDE6}"/>
              </a:ext>
            </a:extLst>
          </p:cNvPr>
          <p:cNvSpPr>
            <a:spLocks noGrp="1"/>
          </p:cNvSpPr>
          <p:nvPr>
            <p:ph type="dt" sz="half" idx="10"/>
          </p:nvPr>
        </p:nvSpPr>
        <p:spPr/>
        <p:txBody>
          <a:bodyPr/>
          <a:lstStyle/>
          <a:p>
            <a:fld id="{A98C04A2-B824-4F98-BF8E-5A17D02B3C7A}" type="datetimeFigureOut">
              <a:rPr lang="fr-FR" smtClean="0"/>
              <a:t>15/07/2024</a:t>
            </a:fld>
            <a:endParaRPr lang="fr-FR"/>
          </a:p>
        </p:txBody>
      </p:sp>
      <p:sp>
        <p:nvSpPr>
          <p:cNvPr id="4" name="Espace réservé du pied de page 3">
            <a:extLst>
              <a:ext uri="{FF2B5EF4-FFF2-40B4-BE49-F238E27FC236}">
                <a16:creationId xmlns:a16="http://schemas.microsoft.com/office/drawing/2014/main" id="{2740B99B-752B-C343-DD82-346E91CAB3D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BCD605B-C166-E505-20B5-7636DA0174DA}"/>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282751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3A2088F-7253-B0CF-6150-1680099019C3}"/>
              </a:ext>
            </a:extLst>
          </p:cNvPr>
          <p:cNvSpPr>
            <a:spLocks noGrp="1"/>
          </p:cNvSpPr>
          <p:nvPr>
            <p:ph type="dt" sz="half" idx="10"/>
          </p:nvPr>
        </p:nvSpPr>
        <p:spPr/>
        <p:txBody>
          <a:bodyPr/>
          <a:lstStyle/>
          <a:p>
            <a:fld id="{A98C04A2-B824-4F98-BF8E-5A17D02B3C7A}" type="datetimeFigureOut">
              <a:rPr lang="fr-FR" smtClean="0"/>
              <a:t>15/07/2024</a:t>
            </a:fld>
            <a:endParaRPr lang="fr-FR"/>
          </a:p>
        </p:txBody>
      </p:sp>
      <p:sp>
        <p:nvSpPr>
          <p:cNvPr id="3" name="Espace réservé du pied de page 2">
            <a:extLst>
              <a:ext uri="{FF2B5EF4-FFF2-40B4-BE49-F238E27FC236}">
                <a16:creationId xmlns:a16="http://schemas.microsoft.com/office/drawing/2014/main" id="{8B799E91-743F-8553-F6E0-4785FB27583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90707BF-1809-FE85-6F5D-F8E83E55EBE5}"/>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02403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11DFD3-8563-90FA-534C-98044DFF0A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8CD2E61-6EFE-51F1-F632-7B43145BB00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63798C-DF36-22B2-1733-6DA8E75E7E5F}"/>
              </a:ext>
            </a:extLst>
          </p:cNvPr>
          <p:cNvSpPr>
            <a:spLocks noGrp="1"/>
          </p:cNvSpPr>
          <p:nvPr>
            <p:ph type="dt" sz="half" idx="10"/>
          </p:nvPr>
        </p:nvSpPr>
        <p:spPr/>
        <p:txBody>
          <a:bodyPr/>
          <a:lstStyle/>
          <a:p>
            <a:fld id="{317919B4-FEA9-4D08-83FD-538FE755A526}"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BFBFC69C-0DE8-9EB6-3A75-02DBB508DF6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02DFA7F-5225-8B00-7BA0-8B8323AB9B91}"/>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142399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3488C-A9D5-96BB-C93E-DB3877AFD4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DDA2085-3355-1540-EC6B-2D0CB3B1F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E9315F5-5F40-B717-8918-93E3728E7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9D1B89-07EE-6A67-5F7F-5C557DC14F7E}"/>
              </a:ext>
            </a:extLst>
          </p:cNvPr>
          <p:cNvSpPr>
            <a:spLocks noGrp="1"/>
          </p:cNvSpPr>
          <p:nvPr>
            <p:ph type="dt" sz="half" idx="10"/>
          </p:nvPr>
        </p:nvSpPr>
        <p:spPr/>
        <p:txBody>
          <a:bodyPr/>
          <a:lstStyle/>
          <a:p>
            <a:fld id="{A98C04A2-B824-4F98-BF8E-5A17D02B3C7A}" type="datetimeFigureOut">
              <a:rPr lang="fr-FR" smtClean="0"/>
              <a:t>15/07/2024</a:t>
            </a:fld>
            <a:endParaRPr lang="fr-FR"/>
          </a:p>
        </p:txBody>
      </p:sp>
      <p:sp>
        <p:nvSpPr>
          <p:cNvPr id="6" name="Espace réservé du pied de page 5">
            <a:extLst>
              <a:ext uri="{FF2B5EF4-FFF2-40B4-BE49-F238E27FC236}">
                <a16:creationId xmlns:a16="http://schemas.microsoft.com/office/drawing/2014/main" id="{5E4BD1E7-23AC-754F-710D-9D0A57C2CE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9C42CB-AF47-013B-99AA-4019DBDA5680}"/>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251505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829D7-A1F3-00C0-154E-B27331943BB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1685BB9-977C-C10C-CE89-5BF56D713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CC8B3DD-FC3D-852F-4AA2-E45C7612E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E5D4746-B46E-4204-B63D-7D1EB2792A13}"/>
              </a:ext>
            </a:extLst>
          </p:cNvPr>
          <p:cNvSpPr>
            <a:spLocks noGrp="1"/>
          </p:cNvSpPr>
          <p:nvPr>
            <p:ph type="dt" sz="half" idx="10"/>
          </p:nvPr>
        </p:nvSpPr>
        <p:spPr/>
        <p:txBody>
          <a:bodyPr/>
          <a:lstStyle/>
          <a:p>
            <a:fld id="{A98C04A2-B824-4F98-BF8E-5A17D02B3C7A}" type="datetimeFigureOut">
              <a:rPr lang="fr-FR" smtClean="0"/>
              <a:t>15/07/2024</a:t>
            </a:fld>
            <a:endParaRPr lang="fr-FR"/>
          </a:p>
        </p:txBody>
      </p:sp>
      <p:sp>
        <p:nvSpPr>
          <p:cNvPr id="6" name="Espace réservé du pied de page 5">
            <a:extLst>
              <a:ext uri="{FF2B5EF4-FFF2-40B4-BE49-F238E27FC236}">
                <a16:creationId xmlns:a16="http://schemas.microsoft.com/office/drawing/2014/main" id="{84E1A415-8F23-BFDF-5A74-8F802189FE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CF8FE25-4436-005C-C702-678CD89B00B4}"/>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4182287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5CDF0-7F5A-2BDB-0E8B-AFB906C8583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42AB103-527B-D512-5891-E08F3F2A8FE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B25B49-204F-D6E5-B1F6-AE27A02C2ECB}"/>
              </a:ext>
            </a:extLst>
          </p:cNvPr>
          <p:cNvSpPr>
            <a:spLocks noGrp="1"/>
          </p:cNvSpPr>
          <p:nvPr>
            <p:ph type="dt" sz="half" idx="10"/>
          </p:nvPr>
        </p:nvSpPr>
        <p:spPr/>
        <p:txBody>
          <a:bodyPr/>
          <a:lstStyle/>
          <a:p>
            <a:fld id="{A98C04A2-B824-4F98-BF8E-5A17D02B3C7A}"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9A2F53B9-2044-8F0E-BE3F-F9C14C2430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75DCEE-F34E-2C48-2490-A32887BD345C}"/>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993014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B54C729-875B-280C-24E4-51AF2FBBB59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6205EE4-0547-D1EE-E3C1-88360D07BE4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7F7169-3953-2DBF-2CE7-4657FA766792}"/>
              </a:ext>
            </a:extLst>
          </p:cNvPr>
          <p:cNvSpPr>
            <a:spLocks noGrp="1"/>
          </p:cNvSpPr>
          <p:nvPr>
            <p:ph type="dt" sz="half" idx="10"/>
          </p:nvPr>
        </p:nvSpPr>
        <p:spPr/>
        <p:txBody>
          <a:bodyPr/>
          <a:lstStyle/>
          <a:p>
            <a:fld id="{A98C04A2-B824-4F98-BF8E-5A17D02B3C7A}"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9203028E-D779-CAFB-0280-46C827D2A2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8AE9BA-0914-9B59-BD6E-AC6F4D2A22E1}"/>
              </a:ext>
            </a:extLst>
          </p:cNvPr>
          <p:cNvSpPr>
            <a:spLocks noGrp="1"/>
          </p:cNvSpPr>
          <p:nvPr>
            <p:ph type="sldNum" sz="quarter" idx="12"/>
          </p:nvPr>
        </p:nvSpPr>
        <p:spPr/>
        <p:txBody>
          <a:bodyPr/>
          <a:lstStyle/>
          <a:p>
            <a:fld id="{D7F8B586-C6FA-4772-A195-D97C9D328762}" type="slidenum">
              <a:rPr lang="fr-FR" smtClean="0"/>
              <a:t>‹N°›</a:t>
            </a:fld>
            <a:endParaRPr lang="fr-FR"/>
          </a:p>
        </p:txBody>
      </p:sp>
    </p:spTree>
    <p:extLst>
      <p:ext uri="{BB962C8B-B14F-4D97-AF65-F5344CB8AC3E}">
        <p14:creationId xmlns:p14="http://schemas.microsoft.com/office/powerpoint/2010/main" val="3699881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31"/>
        <p:cNvGrpSpPr/>
        <p:nvPr/>
      </p:nvGrpSpPr>
      <p:grpSpPr>
        <a:xfrm>
          <a:off x="0" y="0"/>
          <a:ext cx="0" cy="0"/>
          <a:chOff x="0" y="0"/>
          <a:chExt cx="0" cy="0"/>
        </a:xfrm>
      </p:grpSpPr>
      <p:sp>
        <p:nvSpPr>
          <p:cNvPr id="32" name="Google Shape;32;p60"/>
          <p:cNvSpPr txBox="1">
            <a:spLocks noGrp="1"/>
          </p:cNvSpPr>
          <p:nvPr>
            <p:ph type="body" idx="1"/>
          </p:nvPr>
        </p:nvSpPr>
        <p:spPr>
          <a:xfrm>
            <a:off x="323529" y="191461"/>
            <a:ext cx="11573197" cy="72424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5400"/>
              <a:buNone/>
              <a:defRPr sz="54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1879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8_Contents slide layout">
  <p:cSld name="8_Contents slide layout">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456288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40039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2C9A214-9DA2-47C3-BE60-018A16769CDC}"/>
              </a:ext>
            </a:extLst>
          </p:cNvPr>
          <p:cNvSpPr>
            <a:spLocks noGrp="1"/>
          </p:cNvSpPr>
          <p:nvPr>
            <p:ph type="pic" idx="14" hasCustomPrompt="1"/>
          </p:nvPr>
        </p:nvSpPr>
        <p:spPr>
          <a:xfrm>
            <a:off x="0" y="-9526"/>
            <a:ext cx="7184425"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936421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F73A9-0810-42C0-8E89-131F47FA19F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46997BE-4EF3-45F9-9134-65107AF411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CD39E0-93B0-4A40-A6FB-12750149EF1D}"/>
              </a:ext>
            </a:extLst>
          </p:cNvPr>
          <p:cNvSpPr>
            <a:spLocks noGrp="1"/>
          </p:cNvSpPr>
          <p:nvPr>
            <p:ph type="dt" sz="half" idx="10"/>
          </p:nvPr>
        </p:nvSpPr>
        <p:spPr/>
        <p:txBody>
          <a:bodyPr/>
          <a:lstStyle/>
          <a:p>
            <a:fld id="{6628F3A7-6FE7-4927-BB68-C3B3B59B0FBE}"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D992DFCF-9314-4B54-9B36-38999610C6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4EDFD8-45D5-445F-9DF0-1E56CC1C1B34}"/>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542150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36907-ED0F-4E93-BE4C-5270744AED5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54E825-ED36-483F-B1B0-6425632DAE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D426CF-AEDF-4D18-A6FC-923EC3AECB26}"/>
              </a:ext>
            </a:extLst>
          </p:cNvPr>
          <p:cNvSpPr>
            <a:spLocks noGrp="1"/>
          </p:cNvSpPr>
          <p:nvPr>
            <p:ph type="dt" sz="half" idx="10"/>
          </p:nvPr>
        </p:nvSpPr>
        <p:spPr/>
        <p:txBody>
          <a:bodyPr/>
          <a:lstStyle/>
          <a:p>
            <a:fld id="{6628F3A7-6FE7-4927-BB68-C3B3B59B0FBE}"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6A2F044E-353E-4F57-A81B-9721131837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CA9DF9-567A-4F99-9595-5EE16F4EF521}"/>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29933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E4B301-A7A3-5BB6-F4FA-DDCFB3DBE9D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09AAD64-5A68-3A0B-71C9-9DE6B6B63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89984F5-D02D-D7D5-7C87-BD0F8D12B067}"/>
              </a:ext>
            </a:extLst>
          </p:cNvPr>
          <p:cNvSpPr>
            <a:spLocks noGrp="1"/>
          </p:cNvSpPr>
          <p:nvPr>
            <p:ph type="dt" sz="half" idx="10"/>
          </p:nvPr>
        </p:nvSpPr>
        <p:spPr/>
        <p:txBody>
          <a:bodyPr/>
          <a:lstStyle/>
          <a:p>
            <a:fld id="{317919B4-FEA9-4D08-83FD-538FE755A526}"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380C5B68-B584-3220-1857-01081ACECA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9EBE4C-00ED-B71D-7A67-766047D06938}"/>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1169389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1AE15F-B23A-4984-B20C-39333204169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4E7D09-34C2-46AF-872D-DCE956CA92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8378223-B976-433F-A3BC-BB85358858B1}"/>
              </a:ext>
            </a:extLst>
          </p:cNvPr>
          <p:cNvSpPr>
            <a:spLocks noGrp="1"/>
          </p:cNvSpPr>
          <p:nvPr>
            <p:ph type="dt" sz="half" idx="10"/>
          </p:nvPr>
        </p:nvSpPr>
        <p:spPr/>
        <p:txBody>
          <a:bodyPr/>
          <a:lstStyle/>
          <a:p>
            <a:fld id="{6628F3A7-6FE7-4927-BB68-C3B3B59B0FBE}"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CEBFEC28-BED8-4A4F-8F84-0099740764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5AD673-D4B1-48BA-A342-390C0BB567B6}"/>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1052099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C601D-020E-465E-91BE-67474A1ADC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5AB574-2FD1-4DEE-A3D4-BDB9ED487BC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580F47-7F14-4932-A095-A7F23570379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D5C2EF8-1A0D-4A5C-B68B-E7965916805F}"/>
              </a:ext>
            </a:extLst>
          </p:cNvPr>
          <p:cNvSpPr>
            <a:spLocks noGrp="1"/>
          </p:cNvSpPr>
          <p:nvPr>
            <p:ph type="dt" sz="half" idx="10"/>
          </p:nvPr>
        </p:nvSpPr>
        <p:spPr/>
        <p:txBody>
          <a:bodyPr/>
          <a:lstStyle/>
          <a:p>
            <a:fld id="{6628F3A7-6FE7-4927-BB68-C3B3B59B0FBE}" type="datetimeFigureOut">
              <a:rPr lang="fr-FR" smtClean="0"/>
              <a:t>15/07/2024</a:t>
            </a:fld>
            <a:endParaRPr lang="fr-FR"/>
          </a:p>
        </p:txBody>
      </p:sp>
      <p:sp>
        <p:nvSpPr>
          <p:cNvPr id="6" name="Espace réservé du pied de page 5">
            <a:extLst>
              <a:ext uri="{FF2B5EF4-FFF2-40B4-BE49-F238E27FC236}">
                <a16:creationId xmlns:a16="http://schemas.microsoft.com/office/drawing/2014/main" id="{79E2E36A-25ED-467E-83C7-C650F1787F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8DFF11-E153-4D5A-B013-45CFF8222E29}"/>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3199800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1A65A-2D01-4E52-AF5A-D49C309DE70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B1B3FD5-CEBA-48D5-820E-1917BFAA2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3102D17-0C8D-46E0-808E-E4027C74F8C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61396F1-D518-43F0-B8E2-4E073125F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DB3C6E5-B7F3-4AF6-A808-B7EB103F45B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F629BC2-8D53-4DF9-89EA-449577201C6B}"/>
              </a:ext>
            </a:extLst>
          </p:cNvPr>
          <p:cNvSpPr>
            <a:spLocks noGrp="1"/>
          </p:cNvSpPr>
          <p:nvPr>
            <p:ph type="dt" sz="half" idx="10"/>
          </p:nvPr>
        </p:nvSpPr>
        <p:spPr/>
        <p:txBody>
          <a:bodyPr/>
          <a:lstStyle/>
          <a:p>
            <a:fld id="{6628F3A7-6FE7-4927-BB68-C3B3B59B0FBE}" type="datetimeFigureOut">
              <a:rPr lang="fr-FR" smtClean="0"/>
              <a:t>15/07/2024</a:t>
            </a:fld>
            <a:endParaRPr lang="fr-FR"/>
          </a:p>
        </p:txBody>
      </p:sp>
      <p:sp>
        <p:nvSpPr>
          <p:cNvPr id="8" name="Espace réservé du pied de page 7">
            <a:extLst>
              <a:ext uri="{FF2B5EF4-FFF2-40B4-BE49-F238E27FC236}">
                <a16:creationId xmlns:a16="http://schemas.microsoft.com/office/drawing/2014/main" id="{8712A1BD-4145-4D81-A7BC-6F42B62CC65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80771D6-3B4A-4562-9CE4-472BB41B8550}"/>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169115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DECFD-E996-427E-AAC9-C03CE25F09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C138883-BDB1-417C-BD10-030FD1C45FEB}"/>
              </a:ext>
            </a:extLst>
          </p:cNvPr>
          <p:cNvSpPr>
            <a:spLocks noGrp="1"/>
          </p:cNvSpPr>
          <p:nvPr>
            <p:ph type="dt" sz="half" idx="10"/>
          </p:nvPr>
        </p:nvSpPr>
        <p:spPr/>
        <p:txBody>
          <a:bodyPr/>
          <a:lstStyle/>
          <a:p>
            <a:fld id="{6628F3A7-6FE7-4927-BB68-C3B3B59B0FBE}" type="datetimeFigureOut">
              <a:rPr lang="fr-FR" smtClean="0"/>
              <a:t>15/07/2024</a:t>
            </a:fld>
            <a:endParaRPr lang="fr-FR"/>
          </a:p>
        </p:txBody>
      </p:sp>
      <p:sp>
        <p:nvSpPr>
          <p:cNvPr id="4" name="Espace réservé du pied de page 3">
            <a:extLst>
              <a:ext uri="{FF2B5EF4-FFF2-40B4-BE49-F238E27FC236}">
                <a16:creationId xmlns:a16="http://schemas.microsoft.com/office/drawing/2014/main" id="{EF4CFA37-7990-4206-B2C2-39EA975CAE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32D2EC-DE3F-4822-BDBE-911CF44FA5F2}"/>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3006195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7742420-8DAA-4878-85D1-28C1B6FB8E77}"/>
              </a:ext>
            </a:extLst>
          </p:cNvPr>
          <p:cNvSpPr>
            <a:spLocks noGrp="1"/>
          </p:cNvSpPr>
          <p:nvPr>
            <p:ph type="dt" sz="half" idx="10"/>
          </p:nvPr>
        </p:nvSpPr>
        <p:spPr/>
        <p:txBody>
          <a:bodyPr/>
          <a:lstStyle/>
          <a:p>
            <a:fld id="{6628F3A7-6FE7-4927-BB68-C3B3B59B0FBE}" type="datetimeFigureOut">
              <a:rPr lang="fr-FR" smtClean="0"/>
              <a:t>15/07/2024</a:t>
            </a:fld>
            <a:endParaRPr lang="fr-FR"/>
          </a:p>
        </p:txBody>
      </p:sp>
      <p:sp>
        <p:nvSpPr>
          <p:cNvPr id="3" name="Espace réservé du pied de page 2">
            <a:extLst>
              <a:ext uri="{FF2B5EF4-FFF2-40B4-BE49-F238E27FC236}">
                <a16:creationId xmlns:a16="http://schemas.microsoft.com/office/drawing/2014/main" id="{B55F5075-FDC7-4453-8E56-69DEC8D7368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B2D8A93-5F75-433B-A881-D34C5F0B72E0}"/>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398059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0F361-E364-4532-A64D-1EAD37F4463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D2DA165-82DC-46A1-AC94-019D62C1E8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F0184BA-CFCF-4647-9855-75470C5FE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93D006-A43C-45CE-A83E-2B83A1CEBEE8}"/>
              </a:ext>
            </a:extLst>
          </p:cNvPr>
          <p:cNvSpPr>
            <a:spLocks noGrp="1"/>
          </p:cNvSpPr>
          <p:nvPr>
            <p:ph type="dt" sz="half" idx="10"/>
          </p:nvPr>
        </p:nvSpPr>
        <p:spPr/>
        <p:txBody>
          <a:bodyPr/>
          <a:lstStyle/>
          <a:p>
            <a:fld id="{6628F3A7-6FE7-4927-BB68-C3B3B59B0FBE}" type="datetimeFigureOut">
              <a:rPr lang="fr-FR" smtClean="0"/>
              <a:t>15/07/2024</a:t>
            </a:fld>
            <a:endParaRPr lang="fr-FR"/>
          </a:p>
        </p:txBody>
      </p:sp>
      <p:sp>
        <p:nvSpPr>
          <p:cNvPr id="6" name="Espace réservé du pied de page 5">
            <a:extLst>
              <a:ext uri="{FF2B5EF4-FFF2-40B4-BE49-F238E27FC236}">
                <a16:creationId xmlns:a16="http://schemas.microsoft.com/office/drawing/2014/main" id="{E23A4D7D-6791-4856-AD57-621FA44F20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268FA1-B493-48E1-A5D9-15D47A87AAAE}"/>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248172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567622-99F1-4A04-A034-C61BEE3605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4F05000-C192-4501-884B-10DAABE04A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EF80AD8-240C-4C5B-BB3F-7B27ADB17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6A7B8B4-C60D-4BDA-81E7-011FC9C0545F}"/>
              </a:ext>
            </a:extLst>
          </p:cNvPr>
          <p:cNvSpPr>
            <a:spLocks noGrp="1"/>
          </p:cNvSpPr>
          <p:nvPr>
            <p:ph type="dt" sz="half" idx="10"/>
          </p:nvPr>
        </p:nvSpPr>
        <p:spPr/>
        <p:txBody>
          <a:bodyPr/>
          <a:lstStyle/>
          <a:p>
            <a:fld id="{6628F3A7-6FE7-4927-BB68-C3B3B59B0FBE}" type="datetimeFigureOut">
              <a:rPr lang="fr-FR" smtClean="0"/>
              <a:t>15/07/2024</a:t>
            </a:fld>
            <a:endParaRPr lang="fr-FR"/>
          </a:p>
        </p:txBody>
      </p:sp>
      <p:sp>
        <p:nvSpPr>
          <p:cNvPr id="6" name="Espace réservé du pied de page 5">
            <a:extLst>
              <a:ext uri="{FF2B5EF4-FFF2-40B4-BE49-F238E27FC236}">
                <a16:creationId xmlns:a16="http://schemas.microsoft.com/office/drawing/2014/main" id="{F4E30C77-B2E0-4134-88B2-E453CE68B4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156440-65E8-4A8D-9F35-0DE71739CD28}"/>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262897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F777F-DD61-4D3C-88B7-A0E0F44238A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282A2A-5957-400C-97E6-81A82A46969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3D7EB9-05A2-4707-997B-CCC301469F05}"/>
              </a:ext>
            </a:extLst>
          </p:cNvPr>
          <p:cNvSpPr>
            <a:spLocks noGrp="1"/>
          </p:cNvSpPr>
          <p:nvPr>
            <p:ph type="dt" sz="half" idx="10"/>
          </p:nvPr>
        </p:nvSpPr>
        <p:spPr/>
        <p:txBody>
          <a:bodyPr/>
          <a:lstStyle/>
          <a:p>
            <a:fld id="{6628F3A7-6FE7-4927-BB68-C3B3B59B0FBE}"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5E015702-8837-48DB-8E52-208236CA09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0393D7-B754-4B3F-93FE-0D453651B0B7}"/>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3794462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DA238D8-3CA8-4038-A738-B620B585573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45B3D97-6EEF-4A62-9DDE-40A15DE7A2A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7AE6F3-A7D4-4E4E-8462-AEAED5AD613C}"/>
              </a:ext>
            </a:extLst>
          </p:cNvPr>
          <p:cNvSpPr>
            <a:spLocks noGrp="1"/>
          </p:cNvSpPr>
          <p:nvPr>
            <p:ph type="dt" sz="half" idx="10"/>
          </p:nvPr>
        </p:nvSpPr>
        <p:spPr/>
        <p:txBody>
          <a:bodyPr/>
          <a:lstStyle/>
          <a:p>
            <a:fld id="{6628F3A7-6FE7-4927-BB68-C3B3B59B0FBE}"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CB56447A-7AFB-4FD6-AA3E-AB87191B2E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6AF3FE-6DD4-4300-A13C-260FC1A0AAD5}"/>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225802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84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A71471-E72C-5704-49F0-0007A1CB10D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9E3F991-1073-A8EF-09B0-8995B36C02E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D2A21FF-B02A-CBDC-8B9C-07707748A05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6D927B2-E216-57A5-4278-1A785D29A55A}"/>
              </a:ext>
            </a:extLst>
          </p:cNvPr>
          <p:cNvSpPr>
            <a:spLocks noGrp="1"/>
          </p:cNvSpPr>
          <p:nvPr>
            <p:ph type="dt" sz="half" idx="10"/>
          </p:nvPr>
        </p:nvSpPr>
        <p:spPr/>
        <p:txBody>
          <a:bodyPr/>
          <a:lstStyle/>
          <a:p>
            <a:fld id="{317919B4-FEA9-4D08-83FD-538FE755A526}" type="datetimeFigureOut">
              <a:rPr lang="fr-FR" smtClean="0"/>
              <a:t>15/07/2024</a:t>
            </a:fld>
            <a:endParaRPr lang="fr-FR"/>
          </a:p>
        </p:txBody>
      </p:sp>
      <p:sp>
        <p:nvSpPr>
          <p:cNvPr id="6" name="Espace réservé du pied de page 5">
            <a:extLst>
              <a:ext uri="{FF2B5EF4-FFF2-40B4-BE49-F238E27FC236}">
                <a16:creationId xmlns:a16="http://schemas.microsoft.com/office/drawing/2014/main" id="{2F3FB074-BCD3-97B2-52AD-AB2F2880406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875328-7A1A-B3BF-C06F-D4EADFB8E72C}"/>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3329183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642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그룹 77">
            <a:extLst>
              <a:ext uri="{FF2B5EF4-FFF2-40B4-BE49-F238E27FC236}">
                <a16:creationId xmlns:a16="http://schemas.microsoft.com/office/drawing/2014/main"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a16="http://schemas.microsoft.com/office/drawing/2014/main"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1646593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Contents slide layout">
    <p:bg>
      <p:bgPr>
        <a:solidFill>
          <a:schemeClr val="bg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330DA8D-CD3B-4A78-8375-54BC56DAA546}"/>
              </a:ext>
            </a:extLst>
          </p:cNvPr>
          <p:cNvSpPr>
            <a:spLocks noGrp="1"/>
          </p:cNvSpPr>
          <p:nvPr>
            <p:ph type="body" sz="quarter" idx="11" hasCustomPrompt="1"/>
          </p:nvPr>
        </p:nvSpPr>
        <p:spPr>
          <a:xfrm>
            <a:off x="323529" y="46333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7585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2C9A214-9DA2-47C3-BE60-018A16769CDC}"/>
              </a:ext>
            </a:extLst>
          </p:cNvPr>
          <p:cNvSpPr>
            <a:spLocks noGrp="1"/>
          </p:cNvSpPr>
          <p:nvPr>
            <p:ph type="pic" idx="14" hasCustomPrompt="1"/>
          </p:nvPr>
        </p:nvSpPr>
        <p:spPr>
          <a:xfrm>
            <a:off x="0" y="-9526"/>
            <a:ext cx="7184425"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02624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73DD4-F1AA-FC4F-BB2F-259F7DF560F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A4FDF22-F90A-06FD-4C1F-2A0120309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431FF95-9644-57A1-4882-CA9DA4BB0D2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1A3B87-1104-851C-19FB-43312F40E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7FC26C-20E3-0330-761D-30FB922B71B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2A30A44-ACCD-CCE9-9E8D-BA11C33282B6}"/>
              </a:ext>
            </a:extLst>
          </p:cNvPr>
          <p:cNvSpPr>
            <a:spLocks noGrp="1"/>
          </p:cNvSpPr>
          <p:nvPr>
            <p:ph type="dt" sz="half" idx="10"/>
          </p:nvPr>
        </p:nvSpPr>
        <p:spPr/>
        <p:txBody>
          <a:bodyPr/>
          <a:lstStyle/>
          <a:p>
            <a:fld id="{317919B4-FEA9-4D08-83FD-538FE755A526}" type="datetimeFigureOut">
              <a:rPr lang="fr-FR" smtClean="0"/>
              <a:t>15/07/2024</a:t>
            </a:fld>
            <a:endParaRPr lang="fr-FR"/>
          </a:p>
        </p:txBody>
      </p:sp>
      <p:sp>
        <p:nvSpPr>
          <p:cNvPr id="8" name="Espace réservé du pied de page 7">
            <a:extLst>
              <a:ext uri="{FF2B5EF4-FFF2-40B4-BE49-F238E27FC236}">
                <a16:creationId xmlns:a16="http://schemas.microsoft.com/office/drawing/2014/main" id="{E885328D-6ABE-3DD2-7E2B-AD123C43860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8A3645F-4FAE-94BA-EC60-0A43BB5AF0A8}"/>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284507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57B239-3663-C379-496F-D3CE65C9986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4AC716B-DBD9-F436-1F74-3D3F6BEE6991}"/>
              </a:ext>
            </a:extLst>
          </p:cNvPr>
          <p:cNvSpPr>
            <a:spLocks noGrp="1"/>
          </p:cNvSpPr>
          <p:nvPr>
            <p:ph type="dt" sz="half" idx="10"/>
          </p:nvPr>
        </p:nvSpPr>
        <p:spPr/>
        <p:txBody>
          <a:bodyPr/>
          <a:lstStyle/>
          <a:p>
            <a:fld id="{317919B4-FEA9-4D08-83FD-538FE755A526}" type="datetimeFigureOut">
              <a:rPr lang="fr-FR" smtClean="0"/>
              <a:t>15/07/2024</a:t>
            </a:fld>
            <a:endParaRPr lang="fr-FR"/>
          </a:p>
        </p:txBody>
      </p:sp>
      <p:sp>
        <p:nvSpPr>
          <p:cNvPr id="4" name="Espace réservé du pied de page 3">
            <a:extLst>
              <a:ext uri="{FF2B5EF4-FFF2-40B4-BE49-F238E27FC236}">
                <a16:creationId xmlns:a16="http://schemas.microsoft.com/office/drawing/2014/main" id="{B6F557A4-165A-A9CF-E140-0EEBE434FBD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1A53511-D3F6-01EB-0579-897C2EF2E47D}"/>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333631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5419969-C6C3-D8AD-3935-3D9D4780F62F}"/>
              </a:ext>
            </a:extLst>
          </p:cNvPr>
          <p:cNvSpPr>
            <a:spLocks noGrp="1"/>
          </p:cNvSpPr>
          <p:nvPr>
            <p:ph type="dt" sz="half" idx="10"/>
          </p:nvPr>
        </p:nvSpPr>
        <p:spPr/>
        <p:txBody>
          <a:bodyPr/>
          <a:lstStyle/>
          <a:p>
            <a:fld id="{317919B4-FEA9-4D08-83FD-538FE755A526}" type="datetimeFigureOut">
              <a:rPr lang="fr-FR" smtClean="0"/>
              <a:t>15/07/2024</a:t>
            </a:fld>
            <a:endParaRPr lang="fr-FR"/>
          </a:p>
        </p:txBody>
      </p:sp>
      <p:sp>
        <p:nvSpPr>
          <p:cNvPr id="3" name="Espace réservé du pied de page 2">
            <a:extLst>
              <a:ext uri="{FF2B5EF4-FFF2-40B4-BE49-F238E27FC236}">
                <a16:creationId xmlns:a16="http://schemas.microsoft.com/office/drawing/2014/main" id="{DD961B49-57AF-09E6-704B-A21BB469CCC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3192DBD-88C7-0E6A-011B-8D6E5B7D0F74}"/>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324649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FF6D6-ABE4-319A-2F1E-C62B42676A0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6A50EE-2A24-79CC-C3AE-35A376895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40346DE-3F2A-E661-A861-2DB30A765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D7D7F1-DD0E-98FD-20A1-26ED78B92B2F}"/>
              </a:ext>
            </a:extLst>
          </p:cNvPr>
          <p:cNvSpPr>
            <a:spLocks noGrp="1"/>
          </p:cNvSpPr>
          <p:nvPr>
            <p:ph type="dt" sz="half" idx="10"/>
          </p:nvPr>
        </p:nvSpPr>
        <p:spPr/>
        <p:txBody>
          <a:bodyPr/>
          <a:lstStyle/>
          <a:p>
            <a:fld id="{317919B4-FEA9-4D08-83FD-538FE755A526}" type="datetimeFigureOut">
              <a:rPr lang="fr-FR" smtClean="0"/>
              <a:t>15/07/2024</a:t>
            </a:fld>
            <a:endParaRPr lang="fr-FR"/>
          </a:p>
        </p:txBody>
      </p:sp>
      <p:sp>
        <p:nvSpPr>
          <p:cNvPr id="6" name="Espace réservé du pied de page 5">
            <a:extLst>
              <a:ext uri="{FF2B5EF4-FFF2-40B4-BE49-F238E27FC236}">
                <a16:creationId xmlns:a16="http://schemas.microsoft.com/office/drawing/2014/main" id="{24DBF379-32A0-C980-8506-061E8F560A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149510-9C20-182C-8873-4E9C10AF4421}"/>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303836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CE8416-075E-B7E7-5922-C87DE29C70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ABA503C-4C5C-FC8E-774C-BB06ECE8A4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7F32940-3D2D-9712-F3A6-AD4C637F7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B755A1E-F12E-A3B4-968C-D6EB08EEF79B}"/>
              </a:ext>
            </a:extLst>
          </p:cNvPr>
          <p:cNvSpPr>
            <a:spLocks noGrp="1"/>
          </p:cNvSpPr>
          <p:nvPr>
            <p:ph type="dt" sz="half" idx="10"/>
          </p:nvPr>
        </p:nvSpPr>
        <p:spPr/>
        <p:txBody>
          <a:bodyPr/>
          <a:lstStyle/>
          <a:p>
            <a:fld id="{317919B4-FEA9-4D08-83FD-538FE755A526}" type="datetimeFigureOut">
              <a:rPr lang="fr-FR" smtClean="0"/>
              <a:t>15/07/2024</a:t>
            </a:fld>
            <a:endParaRPr lang="fr-FR"/>
          </a:p>
        </p:txBody>
      </p:sp>
      <p:sp>
        <p:nvSpPr>
          <p:cNvPr id="6" name="Espace réservé du pied de page 5">
            <a:extLst>
              <a:ext uri="{FF2B5EF4-FFF2-40B4-BE49-F238E27FC236}">
                <a16:creationId xmlns:a16="http://schemas.microsoft.com/office/drawing/2014/main" id="{401B9B9F-6B1E-D72E-79DA-E4B68C9A0A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8A520E0-E11A-A1F1-220B-90B20C7D2C9D}"/>
              </a:ext>
            </a:extLst>
          </p:cNvPr>
          <p:cNvSpPr>
            <a:spLocks noGrp="1"/>
          </p:cNvSpPr>
          <p:nvPr>
            <p:ph type="sldNum" sz="quarter" idx="12"/>
          </p:nvPr>
        </p:nvSpPr>
        <p:spPr/>
        <p:txBody>
          <a:bodyPr/>
          <a:lstStyle/>
          <a:p>
            <a:fld id="{CC453AEF-34E5-448C-84A3-F70D8619263F}" type="slidenum">
              <a:rPr lang="fr-FR" smtClean="0"/>
              <a:t>‹N°›</a:t>
            </a:fld>
            <a:endParaRPr lang="fr-FR"/>
          </a:p>
        </p:txBody>
      </p:sp>
    </p:spTree>
    <p:extLst>
      <p:ext uri="{BB962C8B-B14F-4D97-AF65-F5344CB8AC3E}">
        <p14:creationId xmlns:p14="http://schemas.microsoft.com/office/powerpoint/2010/main" val="16869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04D7AC9-2D0F-EC45-7C5E-AF1C52217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697B0F5-BC24-C549-7614-D961F4DA09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6EB37D-D7AA-6850-E1DE-FC308E889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919B4-FEA9-4D08-83FD-538FE755A526}"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A49B3869-845B-1BB6-1E14-F1095E9575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A9F27D3-020E-9F74-AACD-E453181DC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53AEF-34E5-448C-84A3-F70D8619263F}" type="slidenum">
              <a:rPr lang="fr-FR" smtClean="0"/>
              <a:t>‹N°›</a:t>
            </a:fld>
            <a:endParaRPr lang="fr-FR"/>
          </a:p>
        </p:txBody>
      </p:sp>
      <p:sp>
        <p:nvSpPr>
          <p:cNvPr id="7" name="ZoneTexte 7">
            <a:extLst>
              <a:ext uri="{FF2B5EF4-FFF2-40B4-BE49-F238E27FC236}">
                <a16:creationId xmlns:a16="http://schemas.microsoft.com/office/drawing/2014/main" id="{DBD8347C-C2DB-8E60-1627-B6DB22463ECE}"/>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3</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204597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B056CA-1876-F2B9-6FD8-4C3D63651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B9186B-5700-09F1-2B05-4633519BD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BA2301-1494-EEEF-D133-D90A22B6B4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C04A2-B824-4F98-BF8E-5A17D02B3C7A}"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D441B3C4-413F-F46B-DF57-6716A97F26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0E653A6-BF34-B91A-3585-5DA843991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8B586-C6FA-4772-A195-D97C9D328762}" type="slidenum">
              <a:rPr lang="fr-FR" smtClean="0"/>
              <a:t>‹N°›</a:t>
            </a:fld>
            <a:endParaRPr lang="fr-FR"/>
          </a:p>
        </p:txBody>
      </p:sp>
      <p:sp>
        <p:nvSpPr>
          <p:cNvPr id="7" name="ZoneTexte 7">
            <a:extLst>
              <a:ext uri="{FF2B5EF4-FFF2-40B4-BE49-F238E27FC236}">
                <a16:creationId xmlns:a16="http://schemas.microsoft.com/office/drawing/2014/main" id="{8B6BDF5B-E255-7E12-531E-1D91CFC80FC1}"/>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2800879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69476FE-0E42-414E-A2B2-C7BAC2271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D9DFC3C-69B3-4B50-B230-A01A2725B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1D00D7-7838-47D9-8564-3B68603ED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8F3A7-6FE7-4927-BB68-C3B3B59B0FBE}" type="datetimeFigureOut">
              <a:rPr lang="fr-FR" smtClean="0"/>
              <a:t>15/07/2024</a:t>
            </a:fld>
            <a:endParaRPr lang="fr-FR"/>
          </a:p>
        </p:txBody>
      </p:sp>
      <p:sp>
        <p:nvSpPr>
          <p:cNvPr id="5" name="Espace réservé du pied de page 4">
            <a:extLst>
              <a:ext uri="{FF2B5EF4-FFF2-40B4-BE49-F238E27FC236}">
                <a16:creationId xmlns:a16="http://schemas.microsoft.com/office/drawing/2014/main" id="{5DE117E7-1270-481D-9C9B-67D9AD2BEB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BC4A750-BCED-4E4F-B4FC-564851707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85E10-8E56-4BE1-872D-75472BD924D8}" type="slidenum">
              <a:rPr lang="fr-FR" smtClean="0"/>
              <a:t>‹N°›</a:t>
            </a:fld>
            <a:endParaRPr lang="fr-FR"/>
          </a:p>
        </p:txBody>
      </p:sp>
      <p:sp>
        <p:nvSpPr>
          <p:cNvPr id="7" name="ZoneTexte 7">
            <a:extLst>
              <a:ext uri="{FF2B5EF4-FFF2-40B4-BE49-F238E27FC236}">
                <a16:creationId xmlns:a16="http://schemas.microsoft.com/office/drawing/2014/main" id="{04C285B6-D7D3-E73A-E846-D2DAF8195E70}"/>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42112789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0" r:id="rId13"/>
    <p:sldLayoutId id="2147483691" r:id="rId14"/>
    <p:sldLayoutId id="2147483692" r:id="rId15"/>
    <p:sldLayoutId id="214748369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2.sv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20.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8BD98-054B-1213-3D9A-B26BD90D5B7E}"/>
              </a:ext>
            </a:extLst>
          </p:cNvPr>
          <p:cNvSpPr>
            <a:spLocks noGrp="1"/>
          </p:cNvSpPr>
          <p:nvPr>
            <p:ph type="ctrTitle"/>
          </p:nvPr>
        </p:nvSpPr>
        <p:spPr>
          <a:xfrm>
            <a:off x="1250867" y="2028227"/>
            <a:ext cx="9690265" cy="2387600"/>
          </a:xfrm>
        </p:spPr>
        <p:txBody>
          <a:bodyPr>
            <a:normAutofit fontScale="90000"/>
          </a:bodyPr>
          <a:lstStyle/>
          <a:p>
            <a:r>
              <a:rPr lang="fr-FR" dirty="0">
                <a:solidFill>
                  <a:schemeClr val="accent2"/>
                </a:solidFill>
                <a:latin typeface="Century Gothic" panose="020B0502020202020204" pitchFamily="34" charset="0"/>
              </a:rPr>
              <a:t>Diagnostic, coordination du parcours de soin de l’enfant </a:t>
            </a:r>
            <a:br>
              <a:rPr lang="fr-FR" dirty="0">
                <a:solidFill>
                  <a:schemeClr val="accent2"/>
                </a:solidFill>
                <a:latin typeface="Century Gothic" panose="020B0502020202020204" pitchFamily="34" charset="0"/>
              </a:rPr>
            </a:br>
            <a:r>
              <a:rPr lang="fr-FR" dirty="0">
                <a:solidFill>
                  <a:schemeClr val="accent2"/>
                </a:solidFill>
                <a:latin typeface="Century Gothic" panose="020B0502020202020204" pitchFamily="34" charset="0"/>
              </a:rPr>
              <a:t>et accompagnement </a:t>
            </a:r>
            <a:br>
              <a:rPr lang="fr-FR" dirty="0">
                <a:solidFill>
                  <a:schemeClr val="accent2"/>
                </a:solidFill>
                <a:latin typeface="Century Gothic" panose="020B0502020202020204" pitchFamily="34" charset="0"/>
              </a:rPr>
            </a:br>
            <a:r>
              <a:rPr lang="fr-FR" dirty="0">
                <a:solidFill>
                  <a:schemeClr val="accent2"/>
                </a:solidFill>
                <a:latin typeface="Century Gothic" panose="020B0502020202020204" pitchFamily="34" charset="0"/>
              </a:rPr>
              <a:t>des familles</a:t>
            </a:r>
          </a:p>
        </p:txBody>
      </p:sp>
      <p:grpSp>
        <p:nvGrpSpPr>
          <p:cNvPr id="4" name="Group 30">
            <a:extLst>
              <a:ext uri="{FF2B5EF4-FFF2-40B4-BE49-F238E27FC236}">
                <a16:creationId xmlns:a16="http://schemas.microsoft.com/office/drawing/2014/main" id="{5C0ADF6E-90C3-7D4A-A338-F68BF7296D5B}"/>
              </a:ext>
            </a:extLst>
          </p:cNvPr>
          <p:cNvGrpSpPr/>
          <p:nvPr/>
        </p:nvGrpSpPr>
        <p:grpSpPr>
          <a:xfrm>
            <a:off x="10549719" y="5257800"/>
            <a:ext cx="1383779" cy="1301926"/>
            <a:chOff x="2771800" y="2060848"/>
            <a:chExt cx="3653928" cy="3884295"/>
          </a:xfrm>
        </p:grpSpPr>
        <p:sp>
          <p:nvSpPr>
            <p:cNvPr id="5" name="Freeform 11">
              <a:extLst>
                <a:ext uri="{FF2B5EF4-FFF2-40B4-BE49-F238E27FC236}">
                  <a16:creationId xmlns:a16="http://schemas.microsoft.com/office/drawing/2014/main" id="{7F51FFF2-7AB7-48F9-292F-28AC17699991}"/>
                </a:ext>
              </a:extLst>
            </p:cNvPr>
            <p:cNvSpPr>
              <a:spLocks noEditPoints="1"/>
            </p:cNvSpPr>
            <p:nvPr/>
          </p:nvSpPr>
          <p:spPr bwMode="auto">
            <a:xfrm>
              <a:off x="2771800" y="2060848"/>
              <a:ext cx="3653928" cy="3884295"/>
            </a:xfrm>
            <a:custGeom>
              <a:avLst/>
              <a:gdLst>
                <a:gd name="T0" fmla="*/ 499 w 1598"/>
                <a:gd name="T1" fmla="*/ 1699 h 1699"/>
                <a:gd name="T2" fmla="*/ 421 w 1598"/>
                <a:gd name="T3" fmla="*/ 1514 h 1699"/>
                <a:gd name="T4" fmla="*/ 151 w 1598"/>
                <a:gd name="T5" fmla="*/ 1384 h 1699"/>
                <a:gd name="T6" fmla="*/ 138 w 1598"/>
                <a:gd name="T7" fmla="*/ 1299 h 1699"/>
                <a:gd name="T8" fmla="*/ 104 w 1598"/>
                <a:gd name="T9" fmla="*/ 1199 h 1699"/>
                <a:gd name="T10" fmla="*/ 98 w 1598"/>
                <a:gd name="T11" fmla="*/ 1123 h 1699"/>
                <a:gd name="T12" fmla="*/ 28 w 1598"/>
                <a:gd name="T13" fmla="*/ 934 h 1699"/>
                <a:gd name="T14" fmla="*/ 34 w 1598"/>
                <a:gd name="T15" fmla="*/ 929 h 1699"/>
                <a:gd name="T16" fmla="*/ 126 w 1598"/>
                <a:gd name="T17" fmla="*/ 790 h 1699"/>
                <a:gd name="T18" fmla="*/ 119 w 1598"/>
                <a:gd name="T19" fmla="*/ 721 h 1699"/>
                <a:gd name="T20" fmla="*/ 186 w 1598"/>
                <a:gd name="T21" fmla="*/ 291 h 1699"/>
                <a:gd name="T22" fmla="*/ 763 w 1598"/>
                <a:gd name="T23" fmla="*/ 4 h 1699"/>
                <a:gd name="T24" fmla="*/ 1306 w 1598"/>
                <a:gd name="T25" fmla="*/ 168 h 1699"/>
                <a:gd name="T26" fmla="*/ 1509 w 1598"/>
                <a:gd name="T27" fmla="*/ 937 h 1699"/>
                <a:gd name="T28" fmla="*/ 1179 w 1598"/>
                <a:gd name="T29" fmla="*/ 1560 h 1699"/>
                <a:gd name="T30" fmla="*/ 557 w 1598"/>
                <a:gd name="T31" fmla="*/ 1640 h 1699"/>
                <a:gd name="T32" fmla="*/ 1120 w 1598"/>
                <a:gd name="T33" fmla="*/ 1558 h 1699"/>
                <a:gd name="T34" fmla="*/ 1179 w 1598"/>
                <a:gd name="T35" fmla="*/ 1361 h 1699"/>
                <a:gd name="T36" fmla="*/ 1452 w 1598"/>
                <a:gd name="T37" fmla="*/ 922 h 1699"/>
                <a:gd name="T38" fmla="*/ 1388 w 1598"/>
                <a:gd name="T39" fmla="*/ 364 h 1699"/>
                <a:gd name="T40" fmla="*/ 1265 w 1598"/>
                <a:gd name="T41" fmla="*/ 210 h 1699"/>
                <a:gd name="T42" fmla="*/ 767 w 1598"/>
                <a:gd name="T43" fmla="*/ 63 h 1699"/>
                <a:gd name="T44" fmla="*/ 765 w 1598"/>
                <a:gd name="T45" fmla="*/ 63 h 1699"/>
                <a:gd name="T46" fmla="*/ 234 w 1598"/>
                <a:gd name="T47" fmla="*/ 325 h 1699"/>
                <a:gd name="T48" fmla="*/ 174 w 1598"/>
                <a:gd name="T49" fmla="*/ 699 h 1699"/>
                <a:gd name="T50" fmla="*/ 176 w 1598"/>
                <a:gd name="T51" fmla="*/ 705 h 1699"/>
                <a:gd name="T52" fmla="*/ 70 w 1598"/>
                <a:gd name="T53" fmla="*/ 976 h 1699"/>
                <a:gd name="T54" fmla="*/ 72 w 1598"/>
                <a:gd name="T55" fmla="*/ 998 h 1699"/>
                <a:gd name="T56" fmla="*/ 129 w 1598"/>
                <a:gd name="T57" fmla="*/ 1071 h 1699"/>
                <a:gd name="T58" fmla="*/ 142 w 1598"/>
                <a:gd name="T59" fmla="*/ 1078 h 1699"/>
                <a:gd name="T60" fmla="*/ 152 w 1598"/>
                <a:gd name="T61" fmla="*/ 1150 h 1699"/>
                <a:gd name="T62" fmla="*/ 148 w 1598"/>
                <a:gd name="T63" fmla="*/ 1157 h 1699"/>
                <a:gd name="T64" fmla="*/ 150 w 1598"/>
                <a:gd name="T65" fmla="*/ 1159 h 1699"/>
                <a:gd name="T66" fmla="*/ 163 w 1598"/>
                <a:gd name="T67" fmla="*/ 1215 h 1699"/>
                <a:gd name="T68" fmla="*/ 156 w 1598"/>
                <a:gd name="T69" fmla="*/ 1229 h 1699"/>
                <a:gd name="T70" fmla="*/ 159 w 1598"/>
                <a:gd name="T71" fmla="*/ 1235 h 1699"/>
                <a:gd name="T72" fmla="*/ 182 w 1598"/>
                <a:gd name="T73" fmla="*/ 1257 h 1699"/>
                <a:gd name="T74" fmla="*/ 210 w 1598"/>
                <a:gd name="T75" fmla="*/ 1384 h 1699"/>
                <a:gd name="T76" fmla="*/ 286 w 1598"/>
                <a:gd name="T77" fmla="*/ 1453 h 1699"/>
                <a:gd name="T78" fmla="*/ 555 w 1598"/>
                <a:gd name="T79" fmla="*/ 1559 h 1699"/>
                <a:gd name="T80" fmla="*/ 557 w 1598"/>
                <a:gd name="T81" fmla="*/ 1640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99">
                  <a:moveTo>
                    <a:pt x="1179" y="1699"/>
                  </a:moveTo>
                  <a:cubicBezTo>
                    <a:pt x="499" y="1699"/>
                    <a:pt x="499" y="1699"/>
                    <a:pt x="499" y="1699"/>
                  </a:cubicBezTo>
                  <a:cubicBezTo>
                    <a:pt x="497" y="1573"/>
                    <a:pt x="497" y="1573"/>
                    <a:pt x="497" y="1573"/>
                  </a:cubicBezTo>
                  <a:cubicBezTo>
                    <a:pt x="485" y="1544"/>
                    <a:pt x="450" y="1514"/>
                    <a:pt x="421" y="1514"/>
                  </a:cubicBezTo>
                  <a:cubicBezTo>
                    <a:pt x="280" y="1512"/>
                    <a:pt x="280" y="1512"/>
                    <a:pt x="280" y="1512"/>
                  </a:cubicBezTo>
                  <a:cubicBezTo>
                    <a:pt x="178" y="1505"/>
                    <a:pt x="151" y="1425"/>
                    <a:pt x="151" y="1384"/>
                  </a:cubicBezTo>
                  <a:cubicBezTo>
                    <a:pt x="151" y="1383"/>
                    <a:pt x="151" y="1383"/>
                    <a:pt x="151" y="1383"/>
                  </a:cubicBezTo>
                  <a:cubicBezTo>
                    <a:pt x="152" y="1336"/>
                    <a:pt x="142" y="1309"/>
                    <a:pt x="138" y="1299"/>
                  </a:cubicBezTo>
                  <a:cubicBezTo>
                    <a:pt x="122" y="1287"/>
                    <a:pt x="112" y="1272"/>
                    <a:pt x="108" y="1264"/>
                  </a:cubicBezTo>
                  <a:cubicBezTo>
                    <a:pt x="92" y="1245"/>
                    <a:pt x="94" y="1220"/>
                    <a:pt x="104" y="1199"/>
                  </a:cubicBezTo>
                  <a:cubicBezTo>
                    <a:pt x="103" y="1197"/>
                    <a:pt x="102" y="1195"/>
                    <a:pt x="101" y="1193"/>
                  </a:cubicBezTo>
                  <a:cubicBezTo>
                    <a:pt x="83" y="1170"/>
                    <a:pt x="86" y="1143"/>
                    <a:pt x="98" y="1123"/>
                  </a:cubicBezTo>
                  <a:cubicBezTo>
                    <a:pt x="37" y="1100"/>
                    <a:pt x="19" y="1033"/>
                    <a:pt x="15" y="1016"/>
                  </a:cubicBezTo>
                  <a:cubicBezTo>
                    <a:pt x="0" y="978"/>
                    <a:pt x="16" y="947"/>
                    <a:pt x="28" y="934"/>
                  </a:cubicBezTo>
                  <a:cubicBezTo>
                    <a:pt x="31" y="931"/>
                    <a:pt x="31" y="931"/>
                    <a:pt x="31" y="931"/>
                  </a:cubicBezTo>
                  <a:cubicBezTo>
                    <a:pt x="34" y="929"/>
                    <a:pt x="34" y="929"/>
                    <a:pt x="34" y="929"/>
                  </a:cubicBezTo>
                  <a:cubicBezTo>
                    <a:pt x="125" y="874"/>
                    <a:pt x="126" y="796"/>
                    <a:pt x="126" y="792"/>
                  </a:cubicBezTo>
                  <a:cubicBezTo>
                    <a:pt x="126" y="790"/>
                    <a:pt x="126" y="790"/>
                    <a:pt x="126" y="790"/>
                  </a:cubicBezTo>
                  <a:cubicBezTo>
                    <a:pt x="126" y="788"/>
                    <a:pt x="126" y="788"/>
                    <a:pt x="126" y="788"/>
                  </a:cubicBezTo>
                  <a:cubicBezTo>
                    <a:pt x="128" y="772"/>
                    <a:pt x="123" y="739"/>
                    <a:pt x="119" y="721"/>
                  </a:cubicBezTo>
                  <a:cubicBezTo>
                    <a:pt x="97" y="671"/>
                    <a:pt x="95" y="582"/>
                    <a:pt x="95" y="572"/>
                  </a:cubicBezTo>
                  <a:cubicBezTo>
                    <a:pt x="91" y="427"/>
                    <a:pt x="182" y="296"/>
                    <a:pt x="186" y="291"/>
                  </a:cubicBezTo>
                  <a:cubicBezTo>
                    <a:pt x="187" y="290"/>
                    <a:pt x="187" y="290"/>
                    <a:pt x="187" y="290"/>
                  </a:cubicBezTo>
                  <a:cubicBezTo>
                    <a:pt x="406" y="13"/>
                    <a:pt x="736" y="4"/>
                    <a:pt x="763" y="4"/>
                  </a:cubicBezTo>
                  <a:cubicBezTo>
                    <a:pt x="791" y="1"/>
                    <a:pt x="819" y="0"/>
                    <a:pt x="847" y="0"/>
                  </a:cubicBezTo>
                  <a:cubicBezTo>
                    <a:pt x="1071" y="0"/>
                    <a:pt x="1220" y="91"/>
                    <a:pt x="1306" y="168"/>
                  </a:cubicBezTo>
                  <a:cubicBezTo>
                    <a:pt x="1395" y="247"/>
                    <a:pt x="1435" y="326"/>
                    <a:pt x="1440" y="337"/>
                  </a:cubicBezTo>
                  <a:cubicBezTo>
                    <a:pt x="1598" y="623"/>
                    <a:pt x="1516" y="916"/>
                    <a:pt x="1509" y="937"/>
                  </a:cubicBezTo>
                  <a:cubicBezTo>
                    <a:pt x="1452" y="1169"/>
                    <a:pt x="1254" y="1371"/>
                    <a:pt x="1226" y="1398"/>
                  </a:cubicBezTo>
                  <a:cubicBezTo>
                    <a:pt x="1186" y="1465"/>
                    <a:pt x="1179" y="1552"/>
                    <a:pt x="1179" y="1560"/>
                  </a:cubicBezTo>
                  <a:lnTo>
                    <a:pt x="1179" y="1699"/>
                  </a:lnTo>
                  <a:close/>
                  <a:moveTo>
                    <a:pt x="557" y="1640"/>
                  </a:moveTo>
                  <a:cubicBezTo>
                    <a:pt x="1120" y="1640"/>
                    <a:pt x="1120" y="1640"/>
                    <a:pt x="1120" y="1640"/>
                  </a:cubicBezTo>
                  <a:cubicBezTo>
                    <a:pt x="1120" y="1558"/>
                    <a:pt x="1120" y="1558"/>
                    <a:pt x="1120" y="1558"/>
                  </a:cubicBezTo>
                  <a:cubicBezTo>
                    <a:pt x="1120" y="1553"/>
                    <a:pt x="1126" y="1448"/>
                    <a:pt x="1177" y="1364"/>
                  </a:cubicBezTo>
                  <a:cubicBezTo>
                    <a:pt x="1179" y="1361"/>
                    <a:pt x="1179" y="1361"/>
                    <a:pt x="1179" y="1361"/>
                  </a:cubicBezTo>
                  <a:cubicBezTo>
                    <a:pt x="1182" y="1358"/>
                    <a:pt x="1182" y="1358"/>
                    <a:pt x="1182" y="1358"/>
                  </a:cubicBezTo>
                  <a:cubicBezTo>
                    <a:pt x="1184" y="1356"/>
                    <a:pt x="1396" y="1150"/>
                    <a:pt x="1452" y="922"/>
                  </a:cubicBezTo>
                  <a:cubicBezTo>
                    <a:pt x="1453" y="921"/>
                    <a:pt x="1453" y="921"/>
                    <a:pt x="1453" y="921"/>
                  </a:cubicBezTo>
                  <a:cubicBezTo>
                    <a:pt x="1454" y="918"/>
                    <a:pt x="1537" y="634"/>
                    <a:pt x="1388" y="364"/>
                  </a:cubicBezTo>
                  <a:cubicBezTo>
                    <a:pt x="1387" y="363"/>
                    <a:pt x="1387" y="363"/>
                    <a:pt x="1387" y="363"/>
                  </a:cubicBezTo>
                  <a:cubicBezTo>
                    <a:pt x="1386" y="362"/>
                    <a:pt x="1349" y="285"/>
                    <a:pt x="1265" y="210"/>
                  </a:cubicBezTo>
                  <a:cubicBezTo>
                    <a:pt x="1151" y="110"/>
                    <a:pt x="1011" y="59"/>
                    <a:pt x="847" y="59"/>
                  </a:cubicBezTo>
                  <a:cubicBezTo>
                    <a:pt x="821" y="59"/>
                    <a:pt x="794" y="60"/>
                    <a:pt x="767" y="63"/>
                  </a:cubicBezTo>
                  <a:cubicBezTo>
                    <a:pt x="766" y="63"/>
                    <a:pt x="766" y="63"/>
                    <a:pt x="766" y="63"/>
                  </a:cubicBezTo>
                  <a:cubicBezTo>
                    <a:pt x="765" y="63"/>
                    <a:pt x="765" y="63"/>
                    <a:pt x="765" y="63"/>
                  </a:cubicBezTo>
                  <a:cubicBezTo>
                    <a:pt x="761" y="63"/>
                    <a:pt x="681" y="64"/>
                    <a:pt x="575" y="97"/>
                  </a:cubicBezTo>
                  <a:cubicBezTo>
                    <a:pt x="434" y="140"/>
                    <a:pt x="320" y="217"/>
                    <a:pt x="234" y="325"/>
                  </a:cubicBezTo>
                  <a:cubicBezTo>
                    <a:pt x="227" y="335"/>
                    <a:pt x="151" y="450"/>
                    <a:pt x="154" y="571"/>
                  </a:cubicBezTo>
                  <a:cubicBezTo>
                    <a:pt x="154" y="595"/>
                    <a:pt x="159" y="666"/>
                    <a:pt x="174" y="699"/>
                  </a:cubicBezTo>
                  <a:cubicBezTo>
                    <a:pt x="175" y="702"/>
                    <a:pt x="175" y="702"/>
                    <a:pt x="175" y="702"/>
                  </a:cubicBezTo>
                  <a:cubicBezTo>
                    <a:pt x="176" y="705"/>
                    <a:pt x="176" y="705"/>
                    <a:pt x="176" y="705"/>
                  </a:cubicBezTo>
                  <a:cubicBezTo>
                    <a:pt x="177" y="710"/>
                    <a:pt x="189" y="761"/>
                    <a:pt x="185" y="794"/>
                  </a:cubicBezTo>
                  <a:cubicBezTo>
                    <a:pt x="184" y="812"/>
                    <a:pt x="177" y="908"/>
                    <a:pt x="70" y="976"/>
                  </a:cubicBezTo>
                  <a:cubicBezTo>
                    <a:pt x="68" y="979"/>
                    <a:pt x="66" y="986"/>
                    <a:pt x="70" y="995"/>
                  </a:cubicBezTo>
                  <a:cubicBezTo>
                    <a:pt x="72" y="998"/>
                    <a:pt x="72" y="998"/>
                    <a:pt x="72" y="998"/>
                  </a:cubicBezTo>
                  <a:cubicBezTo>
                    <a:pt x="72" y="1002"/>
                    <a:pt x="72" y="1002"/>
                    <a:pt x="72" y="1002"/>
                  </a:cubicBezTo>
                  <a:cubicBezTo>
                    <a:pt x="73" y="1002"/>
                    <a:pt x="84" y="1062"/>
                    <a:pt x="129" y="1071"/>
                  </a:cubicBezTo>
                  <a:cubicBezTo>
                    <a:pt x="136" y="1073"/>
                    <a:pt x="136" y="1073"/>
                    <a:pt x="136" y="1073"/>
                  </a:cubicBezTo>
                  <a:cubicBezTo>
                    <a:pt x="142" y="1078"/>
                    <a:pt x="142" y="1078"/>
                    <a:pt x="142" y="1078"/>
                  </a:cubicBezTo>
                  <a:cubicBezTo>
                    <a:pt x="154" y="1089"/>
                    <a:pt x="165" y="1112"/>
                    <a:pt x="154" y="1144"/>
                  </a:cubicBezTo>
                  <a:cubicBezTo>
                    <a:pt x="152" y="1150"/>
                    <a:pt x="152" y="1150"/>
                    <a:pt x="152" y="1150"/>
                  </a:cubicBezTo>
                  <a:cubicBezTo>
                    <a:pt x="149" y="1153"/>
                    <a:pt x="149" y="1153"/>
                    <a:pt x="149" y="1153"/>
                  </a:cubicBezTo>
                  <a:cubicBezTo>
                    <a:pt x="149" y="1154"/>
                    <a:pt x="148" y="1156"/>
                    <a:pt x="148" y="1157"/>
                  </a:cubicBezTo>
                  <a:cubicBezTo>
                    <a:pt x="148" y="1157"/>
                    <a:pt x="148" y="1157"/>
                    <a:pt x="148" y="1157"/>
                  </a:cubicBezTo>
                  <a:cubicBezTo>
                    <a:pt x="150" y="1159"/>
                    <a:pt x="150" y="1159"/>
                    <a:pt x="150" y="1159"/>
                  </a:cubicBezTo>
                  <a:cubicBezTo>
                    <a:pt x="152" y="1163"/>
                    <a:pt x="166" y="1185"/>
                    <a:pt x="164" y="1207"/>
                  </a:cubicBezTo>
                  <a:cubicBezTo>
                    <a:pt x="163" y="1215"/>
                    <a:pt x="163" y="1215"/>
                    <a:pt x="163" y="1215"/>
                  </a:cubicBezTo>
                  <a:cubicBezTo>
                    <a:pt x="159" y="1221"/>
                    <a:pt x="159" y="1221"/>
                    <a:pt x="159" y="1221"/>
                  </a:cubicBezTo>
                  <a:cubicBezTo>
                    <a:pt x="158" y="1223"/>
                    <a:pt x="157" y="1226"/>
                    <a:pt x="156" y="1229"/>
                  </a:cubicBezTo>
                  <a:cubicBezTo>
                    <a:pt x="157" y="1230"/>
                    <a:pt x="157" y="1230"/>
                    <a:pt x="157" y="1230"/>
                  </a:cubicBezTo>
                  <a:cubicBezTo>
                    <a:pt x="159" y="1235"/>
                    <a:pt x="159" y="1235"/>
                    <a:pt x="159" y="1235"/>
                  </a:cubicBezTo>
                  <a:cubicBezTo>
                    <a:pt x="161" y="1238"/>
                    <a:pt x="167" y="1248"/>
                    <a:pt x="176" y="1253"/>
                  </a:cubicBezTo>
                  <a:cubicBezTo>
                    <a:pt x="182" y="1257"/>
                    <a:pt x="182" y="1257"/>
                    <a:pt x="182" y="1257"/>
                  </a:cubicBezTo>
                  <a:cubicBezTo>
                    <a:pt x="185" y="1262"/>
                    <a:pt x="185" y="1262"/>
                    <a:pt x="185" y="1262"/>
                  </a:cubicBezTo>
                  <a:cubicBezTo>
                    <a:pt x="188" y="1266"/>
                    <a:pt x="212" y="1305"/>
                    <a:pt x="210" y="1384"/>
                  </a:cubicBezTo>
                  <a:cubicBezTo>
                    <a:pt x="210" y="1395"/>
                    <a:pt x="215" y="1449"/>
                    <a:pt x="285" y="1453"/>
                  </a:cubicBezTo>
                  <a:cubicBezTo>
                    <a:pt x="286" y="1453"/>
                    <a:pt x="286" y="1453"/>
                    <a:pt x="286" y="1453"/>
                  </a:cubicBezTo>
                  <a:cubicBezTo>
                    <a:pt x="429" y="1457"/>
                    <a:pt x="429" y="1457"/>
                    <a:pt x="429" y="1457"/>
                  </a:cubicBezTo>
                  <a:cubicBezTo>
                    <a:pt x="470" y="1460"/>
                    <a:pt x="533" y="1487"/>
                    <a:pt x="555" y="1559"/>
                  </a:cubicBezTo>
                  <a:cubicBezTo>
                    <a:pt x="556" y="1563"/>
                    <a:pt x="556" y="1563"/>
                    <a:pt x="556" y="1563"/>
                  </a:cubicBezTo>
                  <a:lnTo>
                    <a:pt x="557" y="16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6" name="Pie 6">
              <a:extLst>
                <a:ext uri="{FF2B5EF4-FFF2-40B4-BE49-F238E27FC236}">
                  <a16:creationId xmlns:a16="http://schemas.microsoft.com/office/drawing/2014/main" id="{377090D4-8101-B3B6-1067-7063206F2896}"/>
                </a:ext>
              </a:extLst>
            </p:cNvPr>
            <p:cNvSpPr/>
            <p:nvPr/>
          </p:nvSpPr>
          <p:spPr>
            <a:xfrm>
              <a:off x="3376439" y="2358405"/>
              <a:ext cx="2592288" cy="2592288"/>
            </a:xfrm>
            <a:prstGeom prst="pie">
              <a:avLst>
                <a:gd name="adj1" fmla="val 12276732"/>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7" name="Pie 13">
              <a:extLst>
                <a:ext uri="{FF2B5EF4-FFF2-40B4-BE49-F238E27FC236}">
                  <a16:creationId xmlns:a16="http://schemas.microsoft.com/office/drawing/2014/main" id="{F3DCF841-745E-ED4F-7131-6895265872A3}"/>
                </a:ext>
              </a:extLst>
            </p:cNvPr>
            <p:cNvSpPr/>
            <p:nvPr/>
          </p:nvSpPr>
          <p:spPr>
            <a:xfrm>
              <a:off x="3376439" y="2358405"/>
              <a:ext cx="2592288" cy="2592288"/>
            </a:xfrm>
            <a:prstGeom prst="pie">
              <a:avLst>
                <a:gd name="adj1" fmla="val 15840500"/>
                <a:gd name="adj2" fmla="val 1958991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8" name="Pie 14">
              <a:extLst>
                <a:ext uri="{FF2B5EF4-FFF2-40B4-BE49-F238E27FC236}">
                  <a16:creationId xmlns:a16="http://schemas.microsoft.com/office/drawing/2014/main" id="{54734A7D-59DD-D1F8-7CAB-CD51A8C6A139}"/>
                </a:ext>
              </a:extLst>
            </p:cNvPr>
            <p:cNvSpPr/>
            <p:nvPr/>
          </p:nvSpPr>
          <p:spPr>
            <a:xfrm>
              <a:off x="3376439" y="2358405"/>
              <a:ext cx="2592288" cy="2592288"/>
            </a:xfrm>
            <a:prstGeom prst="pie">
              <a:avLst>
                <a:gd name="adj1" fmla="val 19138758"/>
                <a:gd name="adj2" fmla="val 133848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9" name="Pie 15">
              <a:extLst>
                <a:ext uri="{FF2B5EF4-FFF2-40B4-BE49-F238E27FC236}">
                  <a16:creationId xmlns:a16="http://schemas.microsoft.com/office/drawing/2014/main" id="{9F3C686B-B813-83F7-E628-4EEA39500E13}"/>
                </a:ext>
              </a:extLst>
            </p:cNvPr>
            <p:cNvSpPr/>
            <p:nvPr/>
          </p:nvSpPr>
          <p:spPr>
            <a:xfrm>
              <a:off x="3376439" y="2358405"/>
              <a:ext cx="2592288" cy="2592288"/>
            </a:xfrm>
            <a:prstGeom prst="pie">
              <a:avLst>
                <a:gd name="adj1" fmla="val 798895"/>
                <a:gd name="adj2" fmla="val 4047876"/>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pic>
        <p:nvPicPr>
          <p:cNvPr id="10" name="Image 9">
            <a:extLst>
              <a:ext uri="{FF2B5EF4-FFF2-40B4-BE49-F238E27FC236}">
                <a16:creationId xmlns:a16="http://schemas.microsoft.com/office/drawing/2014/main" id="{1BC0D93D-41C9-3A10-A5EC-6A5DB87F7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76" y="5735637"/>
            <a:ext cx="2874054" cy="746618"/>
          </a:xfrm>
          <a:prstGeom prst="rect">
            <a:avLst/>
          </a:prstGeom>
        </p:spPr>
      </p:pic>
    </p:spTree>
    <p:extLst>
      <p:ext uri="{BB962C8B-B14F-4D97-AF65-F5344CB8AC3E}">
        <p14:creationId xmlns:p14="http://schemas.microsoft.com/office/powerpoint/2010/main" val="236393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D3169-CF6D-B6B7-7327-2DE5E48B91C1}"/>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1. Impliquer</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la famille dès le repérage</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sp>
        <p:nvSpPr>
          <p:cNvPr id="2" name="AutoShape 2" descr="Le guide des règles du brainstorming pour les manager | Blog Wri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3" y="1999092"/>
            <a:ext cx="4784733" cy="27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32677EE5-D20F-E163-8934-213B04FD0075}"/>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67810" y="1647540"/>
            <a:ext cx="7456379" cy="3990738"/>
          </a:xfrm>
          <a:prstGeom prst="rect">
            <a:avLst/>
          </a:prstGeom>
        </p:spPr>
      </p:pic>
    </p:spTree>
    <p:extLst>
      <p:ext uri="{BB962C8B-B14F-4D97-AF65-F5344CB8AC3E}">
        <p14:creationId xmlns:p14="http://schemas.microsoft.com/office/powerpoint/2010/main" val="284108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D6DB940D-58C7-ABE9-F216-13FACDCDA0A8}"/>
              </a:ext>
            </a:extLst>
          </p:cNvPr>
          <p:cNvPicPr>
            <a:picLocks noGrp="1" noChangeAspect="1"/>
          </p:cNvPicPr>
          <p:nvPr>
            <p:ph idx="1"/>
          </p:nvPr>
        </p:nvPicPr>
        <p:blipFill>
          <a:blip r:embed="rId3"/>
          <a:stretch>
            <a:fillRect/>
          </a:stretch>
        </p:blipFill>
        <p:spPr>
          <a:xfrm>
            <a:off x="2049291" y="1113104"/>
            <a:ext cx="8591018" cy="5394573"/>
          </a:xfrm>
          <a:prstGeom prst="rect">
            <a:avLst/>
          </a:prstGeom>
        </p:spPr>
      </p:pic>
      <p:sp>
        <p:nvSpPr>
          <p:cNvPr id="6" name="Rectangle 5">
            <a:extLst>
              <a:ext uri="{FF2B5EF4-FFF2-40B4-BE49-F238E27FC236}">
                <a16:creationId xmlns:a16="http://schemas.microsoft.com/office/drawing/2014/main" id="{AE5D3169-CF6D-B6B7-7327-2DE5E48B91C1}"/>
              </a:ext>
            </a:extLst>
          </p:cNvPr>
          <p:cNvSpPr/>
          <p:nvPr/>
        </p:nvSpPr>
        <p:spPr>
          <a:xfrm>
            <a:off x="-6624" y="-6624"/>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1. Impliquer </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la famille dès le repérage</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2676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D3169-CF6D-B6B7-7327-2DE5E48B91C1}"/>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1. Impliquer la famille dès le repérage</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sp>
        <p:nvSpPr>
          <p:cNvPr id="2" name="ZoneTexte 1">
            <a:extLst>
              <a:ext uri="{FF2B5EF4-FFF2-40B4-BE49-F238E27FC236}">
                <a16:creationId xmlns:a16="http://schemas.microsoft.com/office/drawing/2014/main" id="{CAC9854B-979A-9857-C8F2-E2667895F4EF}"/>
              </a:ext>
            </a:extLst>
          </p:cNvPr>
          <p:cNvSpPr txBox="1"/>
          <p:nvPr/>
        </p:nvSpPr>
        <p:spPr>
          <a:xfrm>
            <a:off x="567872" y="1151714"/>
            <a:ext cx="11624128" cy="3347070"/>
          </a:xfrm>
          <a:prstGeom prst="rect">
            <a:avLst/>
          </a:prstGeom>
          <a:noFill/>
        </p:spPr>
        <p:txBody>
          <a:bodyPr wrap="square" rtlCol="0">
            <a:spAutoFit/>
          </a:bodyPr>
          <a:lstStyle/>
          <a:p>
            <a:pPr>
              <a:lnSpc>
                <a:spcPct val="150000"/>
              </a:lnSpc>
            </a:pPr>
            <a:r>
              <a:rPr lang="fr-FR" sz="2400" dirty="0">
                <a:solidFill>
                  <a:srgbClr val="EB6608"/>
                </a:solidFill>
                <a:latin typeface="Century Gothic" panose="020B0502020202020204" pitchFamily="34" charset="0"/>
              </a:rPr>
              <a:t>Enfants à risque modéré de TND </a:t>
            </a:r>
          </a:p>
          <a:p>
            <a:pPr>
              <a:lnSpc>
                <a:spcPct val="150000"/>
              </a:lnSpc>
            </a:pPr>
            <a:r>
              <a:rPr lang="fr-FR" sz="2400" dirty="0">
                <a:solidFill>
                  <a:srgbClr val="EB6608"/>
                </a:solidFill>
                <a:latin typeface="Century Gothic" panose="020B0502020202020204" pitchFamily="34" charset="0"/>
              </a:rPr>
              <a:t>	consultation de repérage par le médecin de 1</a:t>
            </a:r>
            <a:r>
              <a:rPr lang="fr-FR" sz="2400" baseline="30000" dirty="0">
                <a:solidFill>
                  <a:srgbClr val="EB6608"/>
                </a:solidFill>
                <a:latin typeface="Century Gothic" panose="020B0502020202020204" pitchFamily="34" charset="0"/>
              </a:rPr>
              <a:t>ère</a:t>
            </a:r>
            <a:r>
              <a:rPr lang="fr-FR" sz="2400" dirty="0">
                <a:solidFill>
                  <a:srgbClr val="EB6608"/>
                </a:solidFill>
                <a:latin typeface="Century Gothic" panose="020B0502020202020204" pitchFamily="34" charset="0"/>
              </a:rPr>
              <a:t> ligne : </a:t>
            </a:r>
          </a:p>
          <a:p>
            <a:pPr>
              <a:lnSpc>
                <a:spcPct val="150000"/>
              </a:lnSpc>
            </a:pPr>
            <a:endParaRPr lang="fr-FR" sz="1100" dirty="0">
              <a:latin typeface="Century Gothic" panose="020B0502020202020204" pitchFamily="34" charset="0"/>
            </a:endParaRPr>
          </a:p>
          <a:p>
            <a:pPr marL="342900" indent="-342900">
              <a:lnSpc>
                <a:spcPct val="150000"/>
              </a:lnSpc>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Au cours d’une consultation dédiée</a:t>
            </a:r>
            <a:endParaRPr lang="fr-FR" sz="2000" i="1" dirty="0">
              <a:latin typeface="Century Gothic" panose="020B0502020202020204" pitchFamily="34" charset="0"/>
            </a:endParaRPr>
          </a:p>
          <a:p>
            <a:pPr marL="342900" indent="-342900">
              <a:lnSpc>
                <a:spcPct val="150000"/>
              </a:lnSpc>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Examen clinique détaillé</a:t>
            </a:r>
          </a:p>
          <a:p>
            <a:pPr marL="342900" indent="-342900">
              <a:lnSpc>
                <a:spcPct val="150000"/>
              </a:lnSpc>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Recherche des signes d’alerte (Guide de repérage)</a:t>
            </a:r>
          </a:p>
          <a:p>
            <a:endParaRPr lang="fr-FR" dirty="0">
              <a:latin typeface="Century Gothic" panose="020B0502020202020204" pitchFamily="34" charset="0"/>
            </a:endParaRPr>
          </a:p>
        </p:txBody>
      </p:sp>
      <p:sp>
        <p:nvSpPr>
          <p:cNvPr id="5" name="Flèche : angle droit 4">
            <a:extLst>
              <a:ext uri="{FF2B5EF4-FFF2-40B4-BE49-F238E27FC236}">
                <a16:creationId xmlns:a16="http://schemas.microsoft.com/office/drawing/2014/main" id="{0D33F584-EEF8-AB8C-67AB-9E91552AABBE}"/>
              </a:ext>
            </a:extLst>
          </p:cNvPr>
          <p:cNvSpPr/>
          <p:nvPr/>
        </p:nvSpPr>
        <p:spPr>
          <a:xfrm rot="5400000">
            <a:off x="1168088" y="1809284"/>
            <a:ext cx="267631" cy="351262"/>
          </a:xfrm>
          <a:prstGeom prst="bentUpArrow">
            <a:avLst>
              <a:gd name="adj1" fmla="val 13889"/>
              <a:gd name="adj2" fmla="val 25000"/>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68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D3169-CF6D-B6B7-7327-2DE5E48B91C1}"/>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1. Impliquer la famille dès le repérage</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sp>
        <p:nvSpPr>
          <p:cNvPr id="2" name="ZoneTexte 1">
            <a:extLst>
              <a:ext uri="{FF2B5EF4-FFF2-40B4-BE49-F238E27FC236}">
                <a16:creationId xmlns:a16="http://schemas.microsoft.com/office/drawing/2014/main" id="{CAC9854B-979A-9857-C8F2-E2667895F4EF}"/>
              </a:ext>
            </a:extLst>
          </p:cNvPr>
          <p:cNvSpPr txBox="1"/>
          <p:nvPr/>
        </p:nvSpPr>
        <p:spPr>
          <a:xfrm>
            <a:off x="567872" y="1151714"/>
            <a:ext cx="11624128" cy="5601533"/>
          </a:xfrm>
          <a:prstGeom prst="rect">
            <a:avLst/>
          </a:prstGeom>
          <a:noFill/>
        </p:spPr>
        <p:txBody>
          <a:bodyPr wrap="square" rtlCol="0">
            <a:spAutoFit/>
          </a:bodyPr>
          <a:lstStyle/>
          <a:p>
            <a:pPr>
              <a:lnSpc>
                <a:spcPts val="2880"/>
              </a:lnSpc>
              <a:spcAft>
                <a:spcPts val="600"/>
              </a:spcAft>
            </a:pPr>
            <a:r>
              <a:rPr lang="fr-FR" sz="2400" dirty="0">
                <a:solidFill>
                  <a:srgbClr val="EB6608"/>
                </a:solidFill>
                <a:latin typeface="Century Gothic" panose="020B0502020202020204" pitchFamily="34" charset="0"/>
              </a:rPr>
              <a:t>Enfants à risque modéré de TND </a:t>
            </a:r>
          </a:p>
          <a:p>
            <a:pPr>
              <a:lnSpc>
                <a:spcPts val="2880"/>
              </a:lnSpc>
            </a:pPr>
            <a:r>
              <a:rPr lang="fr-FR" sz="2400" dirty="0">
                <a:solidFill>
                  <a:srgbClr val="EB6608"/>
                </a:solidFill>
                <a:latin typeface="Century Gothic" panose="020B0502020202020204" pitchFamily="34" charset="0"/>
              </a:rPr>
              <a:t>	consultation de repérage par le médecin de 1</a:t>
            </a:r>
            <a:r>
              <a:rPr lang="fr-FR" sz="2400" baseline="30000" dirty="0">
                <a:solidFill>
                  <a:srgbClr val="EB6608"/>
                </a:solidFill>
                <a:latin typeface="Century Gothic" panose="020B0502020202020204" pitchFamily="34" charset="0"/>
              </a:rPr>
              <a:t>ère</a:t>
            </a:r>
            <a:r>
              <a:rPr lang="fr-FR" sz="2400" dirty="0">
                <a:solidFill>
                  <a:srgbClr val="EB6608"/>
                </a:solidFill>
                <a:latin typeface="Century Gothic" panose="020B0502020202020204" pitchFamily="34" charset="0"/>
              </a:rPr>
              <a:t> ligne : </a:t>
            </a:r>
          </a:p>
          <a:p>
            <a:pPr>
              <a:lnSpc>
                <a:spcPts val="2880"/>
              </a:lnSpc>
            </a:pPr>
            <a:endParaRPr lang="fr-FR" sz="600" dirty="0">
              <a:latin typeface="Century Gothic" panose="020B0502020202020204" pitchFamily="34" charset="0"/>
            </a:endParaRPr>
          </a:p>
          <a:p>
            <a:pPr marL="342900" indent="-342900">
              <a:lnSpc>
                <a:spcPts val="2880"/>
              </a:lnSpc>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Mais aussi : </a:t>
            </a:r>
          </a:p>
          <a:p>
            <a:pPr marL="800100" lvl="1" indent="-342900">
              <a:lnSpc>
                <a:spcPts val="2880"/>
              </a:lnSpc>
              <a:spcAft>
                <a:spcPts val="600"/>
              </a:spcAft>
              <a:buClr>
                <a:srgbClr val="EB6608"/>
              </a:buClr>
              <a:buFont typeface="Arial" panose="020B0604020202020204" pitchFamily="34" charset="0"/>
              <a:buChar char="•"/>
            </a:pPr>
            <a:r>
              <a:rPr lang="fr-FR" sz="2000" dirty="0">
                <a:latin typeface="Century Gothic" panose="020B0502020202020204" pitchFamily="34" charset="0"/>
              </a:rPr>
              <a:t>Observer le comportement de l’enfant et le mettre en situation</a:t>
            </a:r>
          </a:p>
          <a:p>
            <a:pPr marL="800100" lvl="1" indent="-342900">
              <a:lnSpc>
                <a:spcPts val="2880"/>
              </a:lnSpc>
              <a:spcAft>
                <a:spcPts val="600"/>
              </a:spcAft>
              <a:buClr>
                <a:srgbClr val="EB6608"/>
              </a:buClr>
              <a:buFont typeface="Arial" panose="020B0604020202020204" pitchFamily="34" charset="0"/>
              <a:buChar char="•"/>
            </a:pPr>
            <a:r>
              <a:rPr lang="fr-FR" sz="2000" dirty="0">
                <a:latin typeface="Century Gothic" panose="020B0502020202020204" pitchFamily="34" charset="0"/>
              </a:rPr>
              <a:t>Questionner les parents sur le quotidien et leurs observations</a:t>
            </a:r>
          </a:p>
          <a:p>
            <a:pPr marL="800100" lvl="1" indent="-342900">
              <a:lnSpc>
                <a:spcPts val="2880"/>
              </a:lnSpc>
              <a:spcAft>
                <a:spcPts val="600"/>
              </a:spcAft>
              <a:buClr>
                <a:srgbClr val="EB6608"/>
              </a:buClr>
              <a:buFont typeface="Arial" panose="020B0604020202020204" pitchFamily="34" charset="0"/>
              <a:buChar char="•"/>
            </a:pPr>
            <a:r>
              <a:rPr lang="fr-FR" sz="2000" dirty="0">
                <a:latin typeface="Century Gothic" panose="020B0502020202020204" pitchFamily="34" charset="0"/>
              </a:rPr>
              <a:t>Demander de décrire précisément des situations du quotidien</a:t>
            </a:r>
          </a:p>
          <a:p>
            <a:pPr marL="800100" lvl="1" indent="-342900">
              <a:lnSpc>
                <a:spcPts val="2880"/>
              </a:lnSpc>
              <a:spcAft>
                <a:spcPts val="600"/>
              </a:spcAft>
              <a:buClr>
                <a:srgbClr val="EB6608"/>
              </a:buClr>
              <a:buFont typeface="Arial" panose="020B0604020202020204" pitchFamily="34" charset="0"/>
              <a:buChar char="•"/>
            </a:pPr>
            <a:r>
              <a:rPr lang="fr-FR" sz="2000" dirty="0">
                <a:latin typeface="Century Gothic" panose="020B0502020202020204" pitchFamily="34" charset="0"/>
              </a:rPr>
              <a:t>Poser des questions ouvertes</a:t>
            </a:r>
          </a:p>
          <a:p>
            <a:pPr marL="800100" lvl="1" indent="-342900">
              <a:lnSpc>
                <a:spcPts val="2880"/>
              </a:lnSpc>
              <a:spcAft>
                <a:spcPts val="600"/>
              </a:spcAft>
              <a:buClr>
                <a:srgbClr val="EB6608"/>
              </a:buClr>
              <a:buFont typeface="Arial" panose="020B0604020202020204" pitchFamily="34" charset="0"/>
              <a:buChar char="•"/>
            </a:pPr>
            <a:r>
              <a:rPr lang="fr-FR" sz="2000" dirty="0">
                <a:latin typeface="Century Gothic" panose="020B0502020202020204" pitchFamily="34" charset="0"/>
              </a:rPr>
              <a:t>Questionner sur les points forts</a:t>
            </a:r>
          </a:p>
          <a:p>
            <a:pPr marL="800100" lvl="1" indent="-342900">
              <a:lnSpc>
                <a:spcPts val="2880"/>
              </a:lnSpc>
              <a:spcAft>
                <a:spcPts val="600"/>
              </a:spcAft>
              <a:buClr>
                <a:srgbClr val="EB6608"/>
              </a:buClr>
              <a:buFont typeface="Arial" panose="020B0604020202020204" pitchFamily="34" charset="0"/>
              <a:buChar char="•"/>
            </a:pPr>
            <a:r>
              <a:rPr lang="fr-FR" sz="2000" dirty="0">
                <a:latin typeface="Century Gothic" panose="020B0502020202020204" pitchFamily="34" charset="0"/>
              </a:rPr>
              <a:t>Mesurer le niveau d’inquiétude des parents</a:t>
            </a:r>
          </a:p>
          <a:p>
            <a:pPr marL="800100" lvl="1" indent="-342900">
              <a:lnSpc>
                <a:spcPts val="2880"/>
              </a:lnSpc>
              <a:spcAft>
                <a:spcPts val="600"/>
              </a:spcAft>
              <a:buClr>
                <a:srgbClr val="EB6608"/>
              </a:buClr>
              <a:buFont typeface="Arial" panose="020B0604020202020204" pitchFamily="34" charset="0"/>
              <a:buChar char="•"/>
            </a:pPr>
            <a:r>
              <a:rPr lang="fr-FR" sz="2000" dirty="0">
                <a:latin typeface="Century Gothic" panose="020B0502020202020204" pitchFamily="34" charset="0"/>
              </a:rPr>
              <a:t>Questionner les parents sur leurs éventuelles propres difficultés cognitives</a:t>
            </a:r>
          </a:p>
          <a:p>
            <a:pPr marL="800100" lvl="1" indent="-342900">
              <a:lnSpc>
                <a:spcPts val="2880"/>
              </a:lnSpc>
              <a:spcAft>
                <a:spcPts val="600"/>
              </a:spcAft>
              <a:buClr>
                <a:srgbClr val="EB6608"/>
              </a:buClr>
              <a:buFont typeface="Arial" panose="020B0604020202020204" pitchFamily="34" charset="0"/>
              <a:buChar char="•"/>
            </a:pPr>
            <a:r>
              <a:rPr lang="fr-FR" sz="2000" dirty="0">
                <a:latin typeface="Century Gothic" panose="020B0502020202020204" pitchFamily="34" charset="0"/>
              </a:rPr>
              <a:t>Evoquer la notion de trajectoire développementale</a:t>
            </a:r>
          </a:p>
          <a:p>
            <a:pPr marL="285750" indent="-285750">
              <a:buFontTx/>
              <a:buChar char="-"/>
            </a:pPr>
            <a:endParaRPr lang="fr-FR" dirty="0">
              <a:latin typeface="Century Gothic" panose="020B0502020202020204" pitchFamily="34" charset="0"/>
            </a:endParaRPr>
          </a:p>
        </p:txBody>
      </p:sp>
      <p:sp>
        <p:nvSpPr>
          <p:cNvPr id="5" name="Flèche : angle droit 4">
            <a:extLst>
              <a:ext uri="{FF2B5EF4-FFF2-40B4-BE49-F238E27FC236}">
                <a16:creationId xmlns:a16="http://schemas.microsoft.com/office/drawing/2014/main" id="{0D33F584-EEF8-AB8C-67AB-9E91552AABBE}"/>
              </a:ext>
            </a:extLst>
          </p:cNvPr>
          <p:cNvSpPr/>
          <p:nvPr/>
        </p:nvSpPr>
        <p:spPr>
          <a:xfrm rot="5400000">
            <a:off x="1168088" y="1586259"/>
            <a:ext cx="267631" cy="351262"/>
          </a:xfrm>
          <a:prstGeom prst="bentUpArrow">
            <a:avLst>
              <a:gd name="adj1" fmla="val 13889"/>
              <a:gd name="adj2" fmla="val 25000"/>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27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443525-5ACE-67BC-6A07-81EA03A28F3E}"/>
              </a:ext>
            </a:extLst>
          </p:cNvPr>
          <p:cNvSpPr>
            <a:spLocks noGrp="1"/>
          </p:cNvSpPr>
          <p:nvPr>
            <p:ph idx="1"/>
          </p:nvPr>
        </p:nvSpPr>
        <p:spPr>
          <a:xfrm>
            <a:off x="624626" y="732320"/>
            <a:ext cx="10839494" cy="5691120"/>
          </a:xfrm>
        </p:spPr>
        <p:txBody>
          <a:bodyPr>
            <a:normAutofit fontScale="92500"/>
          </a:bodyPr>
          <a:lstStyle/>
          <a:p>
            <a:endParaRPr lang="fr-FR" dirty="0">
              <a:latin typeface="Century Gothic" panose="020B0502020202020204" pitchFamily="34" charset="0"/>
            </a:endParaRPr>
          </a:p>
          <a:p>
            <a:pPr marL="355600" indent="-355600">
              <a:spcBef>
                <a:spcPts val="0"/>
              </a:spcBef>
              <a:spcAft>
                <a:spcPts val="1800"/>
              </a:spcAft>
              <a:buClr>
                <a:srgbClr val="EB6608"/>
              </a:buClr>
              <a:buFont typeface="Courier New" panose="02070309020205020404" pitchFamily="49" charset="0"/>
              <a:buChar char="o"/>
            </a:pPr>
            <a:r>
              <a:rPr lang="fr-FR" sz="2200" dirty="0">
                <a:latin typeface="Century Gothic" panose="020B0502020202020204" pitchFamily="34" charset="0"/>
              </a:rPr>
              <a:t>Obligation déontologique </a:t>
            </a:r>
          </a:p>
          <a:p>
            <a:pPr marL="355600" indent="-355600">
              <a:spcBef>
                <a:spcPts val="0"/>
              </a:spcBef>
              <a:spcAft>
                <a:spcPts val="1800"/>
              </a:spcAft>
              <a:buClr>
                <a:srgbClr val="EB6608"/>
              </a:buClr>
              <a:buFont typeface="Courier New" panose="02070309020205020404" pitchFamily="49" charset="0"/>
              <a:buChar char="o"/>
            </a:pPr>
            <a:r>
              <a:rPr lang="fr-FR" sz="2200" dirty="0">
                <a:latin typeface="Century Gothic" panose="020B0502020202020204" pitchFamily="34" charset="0"/>
              </a:rPr>
              <a:t>Lors d’une consultation dédiée</a:t>
            </a:r>
          </a:p>
          <a:p>
            <a:pPr marL="355600" indent="-355600">
              <a:spcBef>
                <a:spcPts val="0"/>
              </a:spcBef>
              <a:spcAft>
                <a:spcPts val="1800"/>
              </a:spcAft>
              <a:buClr>
                <a:srgbClr val="EB6608"/>
              </a:buClr>
              <a:buFont typeface="Courier New" panose="02070309020205020404" pitchFamily="49" charset="0"/>
              <a:buChar char="o"/>
            </a:pPr>
            <a:r>
              <a:rPr lang="fr-FR" sz="2200" dirty="0">
                <a:latin typeface="Century Gothic" panose="020B0502020202020204" pitchFamily="34" charset="0"/>
              </a:rPr>
              <a:t>En présence des 2 parents si possible</a:t>
            </a:r>
          </a:p>
          <a:p>
            <a:pPr marL="355600" indent="-355600">
              <a:lnSpc>
                <a:spcPct val="120000"/>
              </a:lnSpc>
              <a:spcBef>
                <a:spcPts val="0"/>
              </a:spcBef>
              <a:spcAft>
                <a:spcPts val="600"/>
              </a:spcAft>
              <a:buClr>
                <a:srgbClr val="EB6608"/>
              </a:buClr>
              <a:buFont typeface="Courier New" panose="02070309020205020404" pitchFamily="49" charset="0"/>
              <a:buChar char="o"/>
            </a:pPr>
            <a:r>
              <a:rPr lang="fr-FR" sz="2200" dirty="0">
                <a:latin typeface="Century Gothic" panose="020B0502020202020204" pitchFamily="34" charset="0"/>
              </a:rPr>
              <a:t>Information claire, loyale, complète, pour favoriser la mise en œuvre du parcours</a:t>
            </a:r>
          </a:p>
          <a:p>
            <a:pPr lvl="1" algn="just">
              <a:lnSpc>
                <a:spcPct val="120000"/>
              </a:lnSpc>
              <a:spcBef>
                <a:spcPts val="0"/>
              </a:spcBef>
              <a:buClr>
                <a:srgbClr val="EB6608"/>
              </a:buClr>
            </a:pPr>
            <a:r>
              <a:rPr lang="fr-FR" sz="2200" dirty="0">
                <a:latin typeface="Century Gothic" panose="020B0502020202020204" pitchFamily="34" charset="0"/>
              </a:rPr>
              <a:t>Ne pas les inquiéter excessivement : suivis précoces + plasticité cérébrale </a:t>
            </a:r>
            <a:r>
              <a:rPr lang="fr-FR" sz="2200" dirty="0">
                <a:latin typeface="Century Gothic" panose="020B0502020202020204" pitchFamily="34" charset="0"/>
                <a:sym typeface="Wingdings" panose="05000000000000000000" pitchFamily="2" charset="2"/>
              </a:rPr>
              <a:t>= évolution positive en général </a:t>
            </a:r>
          </a:p>
          <a:p>
            <a:pPr lvl="1" algn="just">
              <a:lnSpc>
                <a:spcPct val="120000"/>
              </a:lnSpc>
              <a:buClr>
                <a:srgbClr val="EB6608"/>
              </a:buClr>
            </a:pPr>
            <a:r>
              <a:rPr lang="fr-FR" sz="2200" dirty="0">
                <a:latin typeface="Century Gothic" panose="020B0502020202020204" pitchFamily="34" charset="0"/>
                <a:sym typeface="Wingdings" panose="05000000000000000000" pitchFamily="2" charset="2"/>
              </a:rPr>
              <a:t>Expliquer la notion de facteur de risque : nécessité d’un suivi et d’une surveillance du développement</a:t>
            </a:r>
          </a:p>
          <a:p>
            <a:pPr lvl="1" algn="just">
              <a:lnSpc>
                <a:spcPct val="120000"/>
              </a:lnSpc>
              <a:buClr>
                <a:srgbClr val="EB6608"/>
              </a:buClr>
            </a:pPr>
            <a:r>
              <a:rPr lang="fr-FR" sz="2200" dirty="0">
                <a:latin typeface="Century Gothic" panose="020B0502020202020204" pitchFamily="34" charset="0"/>
                <a:sym typeface="Wingdings" panose="05000000000000000000" pitchFamily="2" charset="2"/>
              </a:rPr>
              <a:t>Expliquer l’intérêt d’un suivi renforcé, permettant à l’enfant d’être pris en charge de façon plus rapide si un trouble est identifié, et ainsi d’améliorer le pronostic</a:t>
            </a:r>
          </a:p>
          <a:p>
            <a:pPr lvl="1" algn="just">
              <a:lnSpc>
                <a:spcPct val="120000"/>
              </a:lnSpc>
              <a:buClr>
                <a:srgbClr val="EB6608"/>
              </a:buClr>
            </a:pPr>
            <a:r>
              <a:rPr lang="fr-FR" sz="2200" dirty="0">
                <a:latin typeface="Century Gothic" panose="020B0502020202020204" pitchFamily="34" charset="0"/>
                <a:sym typeface="Wingdings" panose="05000000000000000000" pitchFamily="2" charset="2"/>
              </a:rPr>
              <a:t>Faire la différence entre le diagnostic et le pronostic</a:t>
            </a:r>
          </a:p>
          <a:p>
            <a:pPr algn="just">
              <a:lnSpc>
                <a:spcPct val="120000"/>
              </a:lnSpc>
              <a:buClr>
                <a:srgbClr val="EB6608"/>
              </a:buClr>
            </a:pPr>
            <a:r>
              <a:rPr lang="fr-FR" sz="2200" dirty="0">
                <a:latin typeface="Century Gothic" panose="020B0502020202020204" pitchFamily="34" charset="0"/>
                <a:sym typeface="Wingdings" panose="05000000000000000000" pitchFamily="2" charset="2"/>
              </a:rPr>
              <a:t>Prévoir les </a:t>
            </a:r>
            <a:r>
              <a:rPr lang="fr-FR" sz="2200" b="1" dirty="0">
                <a:latin typeface="Century Gothic" panose="020B0502020202020204" pitchFamily="34" charset="0"/>
                <a:sym typeface="Wingdings" panose="05000000000000000000" pitchFamily="2" charset="2"/>
              </a:rPr>
              <a:t>orientations précoces </a:t>
            </a:r>
            <a:r>
              <a:rPr lang="fr-FR" sz="2200" dirty="0">
                <a:latin typeface="Century Gothic" panose="020B0502020202020204" pitchFamily="34" charset="0"/>
                <a:sym typeface="Wingdings" panose="05000000000000000000" pitchFamily="2" charset="2"/>
              </a:rPr>
              <a:t>et une </a:t>
            </a:r>
            <a:r>
              <a:rPr lang="fr-FR" sz="2200" b="1" dirty="0">
                <a:latin typeface="Century Gothic" panose="020B0502020202020204" pitchFamily="34" charset="0"/>
                <a:sym typeface="Wingdings" panose="05000000000000000000" pitchFamily="2" charset="2"/>
              </a:rPr>
              <a:t>consultation spécialisée en développement</a:t>
            </a:r>
            <a:endParaRPr lang="fr-FR" sz="2200" b="1" dirty="0">
              <a:latin typeface="Century Gothic" panose="020B0502020202020204" pitchFamily="34" charset="0"/>
            </a:endParaRPr>
          </a:p>
        </p:txBody>
      </p:sp>
      <p:sp>
        <p:nvSpPr>
          <p:cNvPr id="4" name="Rectangle 3">
            <a:extLst>
              <a:ext uri="{FF2B5EF4-FFF2-40B4-BE49-F238E27FC236}">
                <a16:creationId xmlns:a16="http://schemas.microsoft.com/office/drawing/2014/main" id="{379C24C8-1F11-8BB4-D3C5-B51EFBF8AC59}"/>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2. Annonce du résultat de repérage</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de TND</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pic>
        <p:nvPicPr>
          <p:cNvPr id="6" name="Graphique 5" descr="Chat contour">
            <a:extLst>
              <a:ext uri="{FF2B5EF4-FFF2-40B4-BE49-F238E27FC236}">
                <a16:creationId xmlns:a16="http://schemas.microsoft.com/office/drawing/2014/main" id="{064D52C6-218E-0BFE-EE23-FC16917D5E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6517" y="807523"/>
            <a:ext cx="1852444" cy="1852444"/>
          </a:xfrm>
          <a:prstGeom prst="rect">
            <a:avLst/>
          </a:prstGeom>
        </p:spPr>
      </p:pic>
    </p:spTree>
    <p:extLst>
      <p:ext uri="{BB962C8B-B14F-4D97-AF65-F5344CB8AC3E}">
        <p14:creationId xmlns:p14="http://schemas.microsoft.com/office/powerpoint/2010/main" val="172969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ED5E77A-3A9D-5F45-EE3F-7321D5EE45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5650" y="1330914"/>
            <a:ext cx="3133744" cy="4387242"/>
          </a:xfrm>
          <a:ln>
            <a:solidFill>
              <a:schemeClr val="tx1"/>
            </a:solidFill>
          </a:ln>
        </p:spPr>
      </p:pic>
      <p:sp>
        <p:nvSpPr>
          <p:cNvPr id="6" name="ZoneTexte 5">
            <a:extLst>
              <a:ext uri="{FF2B5EF4-FFF2-40B4-BE49-F238E27FC236}">
                <a16:creationId xmlns:a16="http://schemas.microsoft.com/office/drawing/2014/main" id="{50BE8CFF-DCE9-D768-8D43-851465B610B6}"/>
              </a:ext>
            </a:extLst>
          </p:cNvPr>
          <p:cNvSpPr txBox="1"/>
          <p:nvPr/>
        </p:nvSpPr>
        <p:spPr>
          <a:xfrm>
            <a:off x="4759891" y="2570922"/>
            <a:ext cx="6335740" cy="1323439"/>
          </a:xfrm>
          <a:prstGeom prst="rect">
            <a:avLst/>
          </a:prstGeom>
          <a:noFill/>
        </p:spPr>
        <p:txBody>
          <a:bodyPr wrap="square" rtlCol="0">
            <a:spAutoFit/>
          </a:bodyPr>
          <a:lstStyle/>
          <a:p>
            <a:pPr algn="just"/>
            <a:r>
              <a:rPr lang="fr-FR" sz="2000" dirty="0">
                <a:effectLst/>
                <a:latin typeface="Century Gothic" panose="020B0502020202020204" pitchFamily="34" charset="0"/>
              </a:rPr>
              <a:t>Chaque professionnel de santé qui voit l’enfant doit y noter les facteurs de risque qu’il identifie </a:t>
            </a:r>
            <a:r>
              <a:rPr lang="fr-FR" sz="2000" dirty="0">
                <a:effectLst/>
                <a:latin typeface="Century Gothic" panose="020B0502020202020204" pitchFamily="34" charset="0"/>
                <a:sym typeface="Wingdings" panose="05000000000000000000" pitchFamily="2" charset="2"/>
              </a:rPr>
              <a:t> </a:t>
            </a:r>
            <a:r>
              <a:rPr lang="fr-FR" sz="2000" dirty="0">
                <a:effectLst/>
                <a:latin typeface="Century Gothic" panose="020B0502020202020204" pitchFamily="34" charset="0"/>
              </a:rPr>
              <a:t>discours harmonisé entre les différents professionnels en charge de l’enfant</a:t>
            </a:r>
            <a:endParaRPr lang="fr-FR" sz="2000" dirty="0">
              <a:latin typeface="Century Gothic" panose="020B0502020202020204" pitchFamily="34" charset="0"/>
            </a:endParaRPr>
          </a:p>
        </p:txBody>
      </p:sp>
      <p:sp>
        <p:nvSpPr>
          <p:cNvPr id="2" name="Rectangle 1">
            <a:extLst>
              <a:ext uri="{FF2B5EF4-FFF2-40B4-BE49-F238E27FC236}">
                <a16:creationId xmlns:a16="http://schemas.microsoft.com/office/drawing/2014/main" id="{1C8CE875-E226-B6ED-6F5B-D0293FC993E7}"/>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2. Annonce</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du résultat de repérage de TND</a:t>
            </a:r>
            <a:endPar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56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75455E6-173D-20BD-0740-4EA6E80A154F}"/>
              </a:ext>
            </a:extLst>
          </p:cNvPr>
          <p:cNvSpPr txBox="1"/>
          <p:nvPr/>
        </p:nvSpPr>
        <p:spPr>
          <a:xfrm>
            <a:off x="899557" y="1454404"/>
            <a:ext cx="10724596" cy="4093428"/>
          </a:xfrm>
          <a:prstGeom prst="rect">
            <a:avLst/>
          </a:prstGeom>
          <a:noFill/>
        </p:spPr>
        <p:txBody>
          <a:bodyPr wrap="square">
            <a:spAutoFit/>
          </a:bodyPr>
          <a:lstStyle/>
          <a:p>
            <a:pPr algn="just"/>
            <a:r>
              <a:rPr lang="fr-FR" sz="2000" b="1" dirty="0">
                <a:solidFill>
                  <a:srgbClr val="EB6608"/>
                </a:solidFill>
                <a:effectLst/>
                <a:latin typeface="Century Gothic" panose="020B0502020202020204" pitchFamily="34" charset="0"/>
              </a:rPr>
              <a:t>Trajectoire neurodéveloppementale </a:t>
            </a:r>
            <a:r>
              <a:rPr lang="fr-FR" sz="2000" dirty="0">
                <a:effectLst/>
                <a:latin typeface="Century Gothic" panose="020B0502020202020204" pitchFamily="34" charset="0"/>
              </a:rPr>
              <a:t>= </a:t>
            </a:r>
            <a:r>
              <a:rPr lang="fr-FR" sz="2000" dirty="0">
                <a:latin typeface="Century Gothic" panose="020B0502020202020204" pitchFamily="34" charset="0"/>
              </a:rPr>
              <a:t>évolution d'un comportement au fil des âges ou du temps</a:t>
            </a:r>
          </a:p>
          <a:p>
            <a:pPr algn="just"/>
            <a:endParaRPr lang="fr-FR" sz="2000" dirty="0">
              <a:latin typeface="Century Gothic" panose="020B0502020202020204" pitchFamily="34" charset="0"/>
            </a:endParaRPr>
          </a:p>
          <a:p>
            <a:pPr algn="just"/>
            <a:r>
              <a:rPr lang="fr-FR" sz="2000" dirty="0">
                <a:latin typeface="Century Gothic" panose="020B0502020202020204" pitchFamily="34" charset="0"/>
              </a:rPr>
              <a:t>N</a:t>
            </a:r>
            <a:r>
              <a:rPr lang="fr-FR" sz="2000" dirty="0">
                <a:effectLst/>
                <a:latin typeface="Century Gothic" panose="020B0502020202020204" pitchFamily="34" charset="0"/>
              </a:rPr>
              <a:t>’est pas figée mais va progresser en fonction de nombreux paramètres, notamment les stimulations environnementales bénéfiques ou défavorables au développement de l’enfant.</a:t>
            </a:r>
          </a:p>
          <a:p>
            <a:pPr algn="just"/>
            <a:endParaRPr lang="fr-FR" sz="2000" dirty="0">
              <a:latin typeface="Century Gothic" panose="020B0502020202020204" pitchFamily="34" charset="0"/>
            </a:endParaRPr>
          </a:p>
          <a:p>
            <a:pPr algn="just"/>
            <a:endParaRPr lang="fr-FR" sz="2000" dirty="0">
              <a:latin typeface="Century Gothic" panose="020B0502020202020204" pitchFamily="34" charset="0"/>
            </a:endParaRPr>
          </a:p>
          <a:p>
            <a:pPr algn="just"/>
            <a:endParaRPr lang="fr-FR" sz="2000" dirty="0">
              <a:latin typeface="Century Gothic" panose="020B0502020202020204" pitchFamily="34" charset="0"/>
            </a:endParaRPr>
          </a:p>
          <a:p>
            <a:pPr algn="just"/>
            <a:endParaRPr lang="fr-FR" sz="2000" dirty="0">
              <a:latin typeface="Century Gothic" panose="020B0502020202020204" pitchFamily="34" charset="0"/>
            </a:endParaRPr>
          </a:p>
          <a:p>
            <a:pPr algn="just"/>
            <a:r>
              <a:rPr lang="fr-FR" sz="2000" dirty="0">
                <a:latin typeface="Century Gothic" panose="020B0502020202020204" pitchFamily="34" charset="0"/>
                <a:sym typeface="Wingdings" panose="05000000000000000000" pitchFamily="2" charset="2"/>
              </a:rPr>
              <a:t>Si inquiétudes voire anxiété de la famille  Psychologue ou association de familles spécialisée</a:t>
            </a:r>
          </a:p>
          <a:p>
            <a:pPr algn="just"/>
            <a:endParaRPr lang="fr-FR" sz="2000" dirty="0">
              <a:latin typeface="Century Gothic" panose="020B0502020202020204" pitchFamily="34" charset="0"/>
            </a:endParaRPr>
          </a:p>
        </p:txBody>
      </p:sp>
      <p:pic>
        <p:nvPicPr>
          <p:cNvPr id="9" name="Graphique 8" descr="Avertissement contour">
            <a:extLst>
              <a:ext uri="{FF2B5EF4-FFF2-40B4-BE49-F238E27FC236}">
                <a16:creationId xmlns:a16="http://schemas.microsoft.com/office/drawing/2014/main" id="{604C859D-6005-4BEC-ABAE-777B76A4CB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557" y="3592180"/>
            <a:ext cx="914400" cy="914400"/>
          </a:xfrm>
          <a:prstGeom prst="rect">
            <a:avLst/>
          </a:prstGeom>
        </p:spPr>
      </p:pic>
      <p:sp>
        <p:nvSpPr>
          <p:cNvPr id="2" name="Rectangle 1">
            <a:extLst>
              <a:ext uri="{FF2B5EF4-FFF2-40B4-BE49-F238E27FC236}">
                <a16:creationId xmlns:a16="http://schemas.microsoft.com/office/drawing/2014/main" id="{CBAA612E-3DE0-2C3B-0A6D-2267EAD86802}"/>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a:p>
            <a:pPr lvl="0">
              <a:defRPr/>
            </a:pPr>
            <a:r>
              <a:rPr lang="fr-FR" sz="2000" b="1" dirty="0">
                <a:solidFill>
                  <a:prstClr val="white"/>
                </a:solidFill>
                <a:latin typeface="Century Gothic" panose="020B0502020202020204" pitchFamily="34" charset="0"/>
              </a:rPr>
              <a:t>2. Annonce du résultat de repérage de TND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25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296A39-82DA-F2FF-D50E-78FD33A64F4A}"/>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3. Après le repérage : consultation spécialisée en développement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C95E3FFB-7353-B8B7-B921-72C58CAF5A0F}"/>
              </a:ext>
            </a:extLst>
          </p:cNvPr>
          <p:cNvSpPr txBox="1"/>
          <p:nvPr/>
        </p:nvSpPr>
        <p:spPr>
          <a:xfrm>
            <a:off x="567872" y="1151714"/>
            <a:ext cx="11624128" cy="4901342"/>
          </a:xfrm>
          <a:prstGeom prst="rect">
            <a:avLst/>
          </a:prstGeom>
          <a:noFill/>
        </p:spPr>
        <p:txBody>
          <a:bodyPr wrap="square" rtlCol="0">
            <a:spAutoFit/>
          </a:bodyPr>
          <a:lstStyle/>
          <a:p>
            <a:pPr>
              <a:lnSpc>
                <a:spcPct val="150000"/>
              </a:lnSpc>
            </a:pPr>
            <a:r>
              <a:rPr lang="fr-FR" sz="2400" dirty="0">
                <a:solidFill>
                  <a:srgbClr val="EB6608"/>
                </a:solidFill>
                <a:latin typeface="Century Gothic" panose="020B0502020202020204" pitchFamily="34" charset="0"/>
              </a:rPr>
              <a:t>Si plusieurs signes d’alerte identifiés</a:t>
            </a:r>
          </a:p>
          <a:p>
            <a:pPr>
              <a:lnSpc>
                <a:spcPct val="150000"/>
              </a:lnSpc>
            </a:pPr>
            <a:r>
              <a:rPr lang="fr-FR" sz="2400" dirty="0">
                <a:solidFill>
                  <a:srgbClr val="EB6608"/>
                </a:solidFill>
                <a:latin typeface="Century Gothic" panose="020B0502020202020204" pitchFamily="34" charset="0"/>
              </a:rPr>
              <a:t>	consultation spécialisée en développement (médecin formé aux TND 	ou 2</a:t>
            </a:r>
            <a:r>
              <a:rPr lang="fr-FR" sz="2400" baseline="30000" dirty="0">
                <a:solidFill>
                  <a:srgbClr val="EB6608"/>
                </a:solidFill>
                <a:latin typeface="Century Gothic" panose="020B0502020202020204" pitchFamily="34" charset="0"/>
              </a:rPr>
              <a:t>nde</a:t>
            </a:r>
            <a:r>
              <a:rPr lang="fr-FR" sz="2400" dirty="0">
                <a:solidFill>
                  <a:srgbClr val="EB6608"/>
                </a:solidFill>
                <a:latin typeface="Century Gothic" panose="020B0502020202020204" pitchFamily="34" charset="0"/>
              </a:rPr>
              <a:t> ligne) :</a:t>
            </a:r>
          </a:p>
          <a:p>
            <a:pPr>
              <a:lnSpc>
                <a:spcPct val="150000"/>
              </a:lnSpc>
            </a:pPr>
            <a:endParaRPr lang="fr-FR" sz="1100" dirty="0">
              <a:latin typeface="Century Gothic" panose="020B0502020202020204" pitchFamily="34" charset="0"/>
            </a:endParaRPr>
          </a:p>
          <a:p>
            <a:pPr marL="342900" indent="-342900">
              <a:lnSpc>
                <a:spcPct val="150000"/>
              </a:lnSpc>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Affirmer ou d’infirmer une anomalie de la trajectoire développementale et établir le caractère pathologique ou non de ce décalage</a:t>
            </a:r>
          </a:p>
          <a:p>
            <a:pPr marL="342900" indent="-342900">
              <a:lnSpc>
                <a:spcPct val="150000"/>
              </a:lnSpc>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Acquisitions neuromotrices, apprentissages scolaires, dépistages sensoriels…</a:t>
            </a:r>
          </a:p>
          <a:p>
            <a:pPr marL="342900" indent="-342900">
              <a:lnSpc>
                <a:spcPct val="150000"/>
              </a:lnSpc>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Tests de repérage</a:t>
            </a:r>
          </a:p>
          <a:p>
            <a:pPr marL="342900" indent="-342900">
              <a:lnSpc>
                <a:spcPct val="150000"/>
              </a:lnSpc>
              <a:spcAft>
                <a:spcPts val="600"/>
              </a:spcAft>
              <a:buClr>
                <a:srgbClr val="EB6608"/>
              </a:buClr>
              <a:buFont typeface="Courier New" panose="02070309020205020404" pitchFamily="49" charset="0"/>
              <a:buChar char="o"/>
            </a:pPr>
            <a:r>
              <a:rPr lang="fr-FR" sz="2000" dirty="0">
                <a:latin typeface="Century Gothic" panose="020B0502020202020204" pitchFamily="34" charset="0"/>
              </a:rPr>
              <a:t>Examen pédiatrique complet</a:t>
            </a:r>
          </a:p>
          <a:p>
            <a:pPr marL="285750" indent="-285750">
              <a:buFontTx/>
              <a:buChar char="-"/>
            </a:pPr>
            <a:endParaRPr lang="fr-FR" dirty="0">
              <a:latin typeface="Century Gothic" panose="020B0502020202020204" pitchFamily="34" charset="0"/>
            </a:endParaRPr>
          </a:p>
        </p:txBody>
      </p:sp>
      <p:sp>
        <p:nvSpPr>
          <p:cNvPr id="6" name="Flèche : angle droit 5">
            <a:extLst>
              <a:ext uri="{FF2B5EF4-FFF2-40B4-BE49-F238E27FC236}">
                <a16:creationId xmlns:a16="http://schemas.microsoft.com/office/drawing/2014/main" id="{3280B9BF-C77C-3718-9925-6B4744C33C7E}"/>
              </a:ext>
            </a:extLst>
          </p:cNvPr>
          <p:cNvSpPr/>
          <p:nvPr/>
        </p:nvSpPr>
        <p:spPr>
          <a:xfrm rot="5400000">
            <a:off x="1168088" y="1820433"/>
            <a:ext cx="267631" cy="351262"/>
          </a:xfrm>
          <a:prstGeom prst="bentUpArrow">
            <a:avLst>
              <a:gd name="adj1" fmla="val 13889"/>
              <a:gd name="adj2" fmla="val 25000"/>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96631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296A39-82DA-F2FF-D50E-78FD33A64F4A}"/>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4</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Annonce d’un diagnostic de TND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7DA437E4-5D33-F28C-B407-C09C705871EB}"/>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67810" y="1647540"/>
            <a:ext cx="7456379" cy="3990738"/>
          </a:xfrm>
          <a:prstGeom prst="rect">
            <a:avLst/>
          </a:prstGeom>
        </p:spPr>
      </p:pic>
    </p:spTree>
    <p:extLst>
      <p:ext uri="{BB962C8B-B14F-4D97-AF65-F5344CB8AC3E}">
        <p14:creationId xmlns:p14="http://schemas.microsoft.com/office/powerpoint/2010/main" val="413517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D734BE1-5989-37FF-CF4E-4B98BB33221A}"/>
              </a:ext>
            </a:extLst>
          </p:cNvPr>
          <p:cNvSpPr>
            <a:spLocks noGrp="1"/>
          </p:cNvSpPr>
          <p:nvPr>
            <p:ph idx="1"/>
          </p:nvPr>
        </p:nvSpPr>
        <p:spPr>
          <a:xfrm>
            <a:off x="838200" y="1828799"/>
            <a:ext cx="10515600" cy="4597545"/>
          </a:xfrm>
        </p:spPr>
        <p:txBody>
          <a:bodyPr>
            <a:normAutofit/>
          </a:bodyPr>
          <a:lstStyle/>
          <a:p>
            <a:pPr>
              <a:lnSpc>
                <a:spcPct val="100000"/>
              </a:lnSpc>
              <a:spcBef>
                <a:spcPts val="0"/>
              </a:spcBef>
              <a:spcAft>
                <a:spcPts val="1200"/>
              </a:spcAft>
              <a:buClr>
                <a:srgbClr val="EB6608"/>
              </a:buClr>
            </a:pPr>
            <a:r>
              <a:rPr lang="fr-FR" sz="2000" dirty="0">
                <a:latin typeface="Century Gothic" panose="020B0502020202020204" pitchFamily="34" charset="0"/>
              </a:rPr>
              <a:t>Obligation déontologique </a:t>
            </a:r>
          </a:p>
          <a:p>
            <a:pPr>
              <a:lnSpc>
                <a:spcPct val="100000"/>
              </a:lnSpc>
              <a:spcBef>
                <a:spcPts val="0"/>
              </a:spcBef>
              <a:spcAft>
                <a:spcPts val="1200"/>
              </a:spcAft>
              <a:buClr>
                <a:srgbClr val="EB6608"/>
              </a:buClr>
            </a:pPr>
            <a:r>
              <a:rPr lang="fr-FR" sz="2000" dirty="0">
                <a:latin typeface="Century Gothic" panose="020B0502020202020204" pitchFamily="34" charset="0"/>
              </a:rPr>
              <a:t>En présence des 2 parents</a:t>
            </a:r>
          </a:p>
          <a:p>
            <a:pPr>
              <a:lnSpc>
                <a:spcPct val="100000"/>
              </a:lnSpc>
              <a:spcBef>
                <a:spcPts val="0"/>
              </a:spcBef>
              <a:spcAft>
                <a:spcPts val="1200"/>
              </a:spcAft>
              <a:buClr>
                <a:srgbClr val="EB6608"/>
              </a:buClr>
            </a:pPr>
            <a:r>
              <a:rPr lang="fr-FR" sz="2000" dirty="0">
                <a:latin typeface="Century Gothic" panose="020B0502020202020204" pitchFamily="34" charset="0"/>
              </a:rPr>
              <a:t>Lors d’une consultation dédiée</a:t>
            </a:r>
          </a:p>
          <a:p>
            <a:pPr algn="just">
              <a:lnSpc>
                <a:spcPct val="100000"/>
              </a:lnSpc>
              <a:spcBef>
                <a:spcPts val="0"/>
              </a:spcBef>
              <a:spcAft>
                <a:spcPts val="1200"/>
              </a:spcAft>
              <a:buClr>
                <a:srgbClr val="EB6608"/>
              </a:buClr>
            </a:pPr>
            <a:r>
              <a:rPr lang="fr-FR" sz="2000" dirty="0">
                <a:effectLst/>
                <a:latin typeface="Century Gothic" panose="020B0502020202020204" pitchFamily="34" charset="0"/>
              </a:rPr>
              <a:t>La démarche diagnostique est progressive, graduée, se fait sur une durée variable, s’adaptant aux besoins et à la demande des parents et de l’enfant, pour aboutir à l’annonce du diagnostic</a:t>
            </a:r>
          </a:p>
          <a:p>
            <a:pPr algn="just">
              <a:lnSpc>
                <a:spcPct val="100000"/>
              </a:lnSpc>
              <a:spcBef>
                <a:spcPts val="0"/>
              </a:spcBef>
              <a:spcAft>
                <a:spcPts val="1200"/>
              </a:spcAft>
              <a:buClr>
                <a:srgbClr val="EB6608"/>
              </a:buClr>
            </a:pPr>
            <a:r>
              <a:rPr lang="fr-FR" sz="2000" dirty="0">
                <a:effectLst/>
                <a:latin typeface="Century Gothic" panose="020B0502020202020204" pitchFamily="34" charset="0"/>
              </a:rPr>
              <a:t>La mise en place des interventions peut débuter avant même que l’ensemble des évaluations initiales à visée diagnostique soient terminées, dès lors qu’un trouble du développement est observé</a:t>
            </a:r>
            <a:endParaRPr lang="fr-FR" sz="2000" dirty="0">
              <a:latin typeface="Century Gothic" panose="020B0502020202020204" pitchFamily="34" charset="0"/>
            </a:endParaRPr>
          </a:p>
          <a:p>
            <a:endParaRPr lang="fr-FR" dirty="0"/>
          </a:p>
        </p:txBody>
      </p:sp>
      <p:sp>
        <p:nvSpPr>
          <p:cNvPr id="2" name="Rectangle 1">
            <a:extLst>
              <a:ext uri="{FF2B5EF4-FFF2-40B4-BE49-F238E27FC236}">
                <a16:creationId xmlns:a16="http://schemas.microsoft.com/office/drawing/2014/main" id="{EE37AE35-A66E-C6F5-E660-ED013002AA0B}"/>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4</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Annonce du diagnostic de TND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9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665D0A-7357-4E7C-B970-55174B3B2B03}"/>
              </a:ext>
            </a:extLst>
          </p:cNvPr>
          <p:cNvSpPr>
            <a:spLocks noGrp="1"/>
          </p:cNvSpPr>
          <p:nvPr>
            <p:ph type="pic" idx="14"/>
          </p:nvPr>
        </p:nvSpPr>
        <p:spPr/>
        <p:txBody>
          <a:bodyPr/>
          <a:lstStyle/>
          <a:p>
            <a:endParaRPr lang="fr-FR"/>
          </a:p>
        </p:txBody>
      </p:sp>
      <p:sp>
        <p:nvSpPr>
          <p:cNvPr id="14" name="Rectangle 3">
            <a:extLst>
              <a:ext uri="{FF2B5EF4-FFF2-40B4-BE49-F238E27FC236}">
                <a16:creationId xmlns:a16="http://schemas.microsoft.com/office/drawing/2014/main" id="{22039A14-C7B1-472C-A3E2-384F9703E6A0}"/>
              </a:ext>
            </a:extLst>
          </p:cNvPr>
          <p:cNvSpPr/>
          <p:nvPr/>
        </p:nvSpPr>
        <p:spPr>
          <a:xfrm>
            <a:off x="6443141" y="2366901"/>
            <a:ext cx="1228435" cy="469354"/>
          </a:xfrm>
          <a:custGeom>
            <a:avLst/>
            <a:gdLst/>
            <a:ahLst/>
            <a:cxnLst/>
            <a:rect l="l" t="t" r="r" b="b"/>
            <a:pathLst>
              <a:path w="1228435" h="469354">
                <a:moveTo>
                  <a:pt x="257175" y="0"/>
                </a:moveTo>
                <a:lnTo>
                  <a:pt x="508354" y="0"/>
                </a:lnTo>
                <a:lnTo>
                  <a:pt x="998029" y="0"/>
                </a:lnTo>
                <a:lnTo>
                  <a:pt x="1228435" y="0"/>
                </a:lnTo>
                <a:lnTo>
                  <a:pt x="1018622" y="378693"/>
                </a:lnTo>
                <a:lnTo>
                  <a:pt x="1021491" y="378693"/>
                </a:lnTo>
                <a:lnTo>
                  <a:pt x="971260" y="469354"/>
                </a:lnTo>
                <a:lnTo>
                  <a:pt x="251179" y="469354"/>
                </a:lnTo>
                <a:lnTo>
                  <a:pt x="0" y="469354"/>
                </a:lnTo>
                <a:lnTo>
                  <a:pt x="50231" y="378693"/>
                </a:lnTo>
                <a:lnTo>
                  <a:pt x="47362" y="3786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64330192-5765-4A9F-94B0-F2D31E77CD4B}"/>
              </a:ext>
            </a:extLst>
          </p:cNvPr>
          <p:cNvSpPr txBox="1"/>
          <p:nvPr/>
        </p:nvSpPr>
        <p:spPr>
          <a:xfrm>
            <a:off x="6571877" y="2329710"/>
            <a:ext cx="842524" cy="400110"/>
          </a:xfrm>
          <a:prstGeom prst="rect">
            <a:avLst/>
          </a:prstGeom>
          <a:noFill/>
          <a:ln>
            <a:noFill/>
          </a:ln>
        </p:spPr>
        <p:txBody>
          <a:bodyPr wrap="square" rtlCol="0" anchor="ctr">
            <a:spAutoFit/>
          </a:bodyPr>
          <a:lstStyle/>
          <a:p>
            <a:pPr algn="ctr"/>
            <a:r>
              <a:rPr lang="en-US" altLang="ko-KR" sz="2000" b="1" dirty="0">
                <a:solidFill>
                  <a:schemeClr val="bg1"/>
                </a:solidFill>
                <a:latin typeface="Arial" pitchFamily="34" charset="0"/>
                <a:cs typeface="Arial" pitchFamily="34" charset="0"/>
              </a:rPr>
              <a:t>01</a:t>
            </a:r>
            <a:endParaRPr lang="ko-KR" altLang="en-US" sz="2000" b="1" dirty="0">
              <a:solidFill>
                <a:schemeClr val="bg1"/>
              </a:solidFill>
              <a:latin typeface="Arial" pitchFamily="34" charset="0"/>
              <a:cs typeface="Arial" pitchFamily="34" charset="0"/>
            </a:endParaRPr>
          </a:p>
        </p:txBody>
      </p:sp>
      <p:grpSp>
        <p:nvGrpSpPr>
          <p:cNvPr id="24" name="Group 23">
            <a:extLst>
              <a:ext uri="{FF2B5EF4-FFF2-40B4-BE49-F238E27FC236}">
                <a16:creationId xmlns:a16="http://schemas.microsoft.com/office/drawing/2014/main" id="{968D16CF-EA64-48C2-B264-21C5E4E5E0DE}"/>
              </a:ext>
            </a:extLst>
          </p:cNvPr>
          <p:cNvGrpSpPr/>
          <p:nvPr/>
        </p:nvGrpSpPr>
        <p:grpSpPr>
          <a:xfrm>
            <a:off x="7783929" y="2244688"/>
            <a:ext cx="4097668" cy="646331"/>
            <a:chOff x="3017859" y="4311889"/>
            <a:chExt cx="1890849" cy="646331"/>
          </a:xfrm>
        </p:grpSpPr>
        <p:sp>
          <p:nvSpPr>
            <p:cNvPr id="25" name="TextBox 24">
              <a:extLst>
                <a:ext uri="{FF2B5EF4-FFF2-40B4-BE49-F238E27FC236}">
                  <a16:creationId xmlns:a16="http://schemas.microsoft.com/office/drawing/2014/main" id="{1E7D8872-8C36-4945-8942-AEC479A365C5}"/>
                </a:ext>
              </a:extLst>
            </p:cNvPr>
            <p:cNvSpPr txBox="1"/>
            <p:nvPr/>
          </p:nvSpPr>
          <p:spPr>
            <a:xfrm>
              <a:off x="3021856" y="4560313"/>
              <a:ext cx="1886852" cy="276999"/>
            </a:xfrm>
            <a:prstGeom prst="rect">
              <a:avLst/>
            </a:prstGeom>
            <a:noFill/>
          </p:spPr>
          <p:txBody>
            <a:bodyPr wrap="square" rtlCol="0">
              <a:spAutoFit/>
            </a:bodyPr>
            <a:lstStyle/>
            <a:p>
              <a:endParaRPr lang="ko-KR" altLang="en-US" sz="1200" dirty="0">
                <a:solidFill>
                  <a:schemeClr val="tx1">
                    <a:lumMod val="75000"/>
                    <a:lumOff val="25000"/>
                  </a:schemeClr>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66ED359A-1792-4B56-B4C2-DA9F1728A188}"/>
                </a:ext>
              </a:extLst>
            </p:cNvPr>
            <p:cNvSpPr txBox="1"/>
            <p:nvPr/>
          </p:nvSpPr>
          <p:spPr>
            <a:xfrm>
              <a:off x="3017859" y="4311889"/>
              <a:ext cx="187081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solidFill>
                    <a:srgbClr val="EB6608"/>
                  </a:solidFill>
                  <a:latin typeface="Century Gothic" panose="020B0502020202020204" pitchFamily="34" charset="0"/>
                  <a:ea typeface="+mj-ea"/>
                  <a:cs typeface="+mj-cs"/>
                </a:rPr>
                <a:t>Méthodologie et outils du raisonnement diagnostique</a:t>
              </a:r>
              <a:endParaRPr lang="ko-KR" altLang="en-US" dirty="0">
                <a:solidFill>
                  <a:srgbClr val="EB6608"/>
                </a:solidFill>
                <a:latin typeface="Century Gothic" panose="020B0502020202020204" pitchFamily="34" charset="0"/>
                <a:ea typeface="+mj-ea"/>
                <a:cs typeface="+mj-cs"/>
              </a:endParaRPr>
            </a:p>
          </p:txBody>
        </p:sp>
      </p:grpSp>
      <p:sp>
        <p:nvSpPr>
          <p:cNvPr id="15" name="Rectangle 3">
            <a:extLst>
              <a:ext uri="{FF2B5EF4-FFF2-40B4-BE49-F238E27FC236}">
                <a16:creationId xmlns:a16="http://schemas.microsoft.com/office/drawing/2014/main" id="{3A9537C4-BD4C-4080-B09C-B3D9656262DB}"/>
              </a:ext>
            </a:extLst>
          </p:cNvPr>
          <p:cNvSpPr/>
          <p:nvPr/>
        </p:nvSpPr>
        <p:spPr>
          <a:xfrm>
            <a:off x="5863956" y="3250402"/>
            <a:ext cx="1228435" cy="469354"/>
          </a:xfrm>
          <a:custGeom>
            <a:avLst/>
            <a:gdLst/>
            <a:ahLst/>
            <a:cxnLst/>
            <a:rect l="l" t="t" r="r" b="b"/>
            <a:pathLst>
              <a:path w="1228435" h="469354">
                <a:moveTo>
                  <a:pt x="257175" y="0"/>
                </a:moveTo>
                <a:lnTo>
                  <a:pt x="508354" y="0"/>
                </a:lnTo>
                <a:lnTo>
                  <a:pt x="998029" y="0"/>
                </a:lnTo>
                <a:lnTo>
                  <a:pt x="1228435" y="0"/>
                </a:lnTo>
                <a:lnTo>
                  <a:pt x="1018622" y="378693"/>
                </a:lnTo>
                <a:lnTo>
                  <a:pt x="1021491" y="378693"/>
                </a:lnTo>
                <a:lnTo>
                  <a:pt x="971260" y="469354"/>
                </a:lnTo>
                <a:lnTo>
                  <a:pt x="251179" y="469354"/>
                </a:lnTo>
                <a:lnTo>
                  <a:pt x="0" y="469354"/>
                </a:lnTo>
                <a:lnTo>
                  <a:pt x="50231" y="378693"/>
                </a:lnTo>
                <a:lnTo>
                  <a:pt x="47362" y="37869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F532C237-8D4C-43D4-839C-04F28D4F7592}"/>
              </a:ext>
            </a:extLst>
          </p:cNvPr>
          <p:cNvSpPr txBox="1"/>
          <p:nvPr/>
        </p:nvSpPr>
        <p:spPr>
          <a:xfrm>
            <a:off x="6098254" y="3290852"/>
            <a:ext cx="740787"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02</a:t>
            </a:r>
            <a:endParaRPr lang="ko-KR" altLang="en-US" sz="2000" b="1" dirty="0">
              <a:solidFill>
                <a:schemeClr val="bg1"/>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F557E146-DE9C-4AB9-A0EC-EF4C96274C67}"/>
              </a:ext>
            </a:extLst>
          </p:cNvPr>
          <p:cNvSpPr txBox="1"/>
          <p:nvPr/>
        </p:nvSpPr>
        <p:spPr>
          <a:xfrm>
            <a:off x="7532363" y="3225036"/>
            <a:ext cx="4557377" cy="840230"/>
          </a:xfrm>
          <a:prstGeom prst="rect">
            <a:avLst/>
          </a:prstGeom>
          <a:noFill/>
        </p:spPr>
        <p:txBody>
          <a:bodyPr wrap="square" rtlCol="0">
            <a:sp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fr-FR" b="0" i="0" u="none" strike="noStrike" baseline="0" dirty="0">
                <a:solidFill>
                  <a:srgbClr val="EB6608"/>
                </a:solidFill>
                <a:latin typeface="Century Gothic" panose="020B0502020202020204" pitchFamily="34" charset="0"/>
              </a:rPr>
              <a:t>L’accompagnement et l’explication de la démarche diagnostique et de la prise en charge aux familles</a:t>
            </a:r>
            <a:endParaRPr kumimoji="0" lang="fr-FR" b="0" i="0" u="none" strike="noStrike" kern="1200" cap="none" spc="0" normalizeH="0" baseline="0" noProof="0" dirty="0">
              <a:ln>
                <a:noFill/>
              </a:ln>
              <a:solidFill>
                <a:srgbClr val="EB6608"/>
              </a:solidFill>
              <a:effectLst/>
              <a:uLnTx/>
              <a:uFillTx/>
              <a:latin typeface="Century Gothic" panose="020B0502020202020204" pitchFamily="34" charset="0"/>
              <a:ea typeface="+mj-ea"/>
              <a:cs typeface="+mj-cs"/>
            </a:endParaRPr>
          </a:p>
        </p:txBody>
      </p:sp>
      <p:sp>
        <p:nvSpPr>
          <p:cNvPr id="21" name="TextBox 20">
            <a:extLst>
              <a:ext uri="{FF2B5EF4-FFF2-40B4-BE49-F238E27FC236}">
                <a16:creationId xmlns:a16="http://schemas.microsoft.com/office/drawing/2014/main" id="{5F8C6A8E-B737-4AFA-98CA-DC3291E9F082}"/>
              </a:ext>
            </a:extLst>
          </p:cNvPr>
          <p:cNvSpPr txBox="1"/>
          <p:nvPr/>
        </p:nvSpPr>
        <p:spPr>
          <a:xfrm>
            <a:off x="5473958" y="4758994"/>
            <a:ext cx="740787"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03</a:t>
            </a:r>
            <a:endParaRPr lang="ko-KR" altLang="en-US" sz="2000" b="1" dirty="0">
              <a:solidFill>
                <a:schemeClr val="bg1"/>
              </a:solidFill>
              <a:latin typeface="Arial" pitchFamily="34" charset="0"/>
              <a:cs typeface="Arial" pitchFamily="34" charset="0"/>
            </a:endParaRPr>
          </a:p>
        </p:txBody>
      </p:sp>
      <p:sp>
        <p:nvSpPr>
          <p:cNvPr id="32" name="TextBox 31">
            <a:extLst>
              <a:ext uri="{FF2B5EF4-FFF2-40B4-BE49-F238E27FC236}">
                <a16:creationId xmlns:a16="http://schemas.microsoft.com/office/drawing/2014/main" id="{24578D65-4121-40B0-BA6A-C929130A8370}"/>
              </a:ext>
            </a:extLst>
          </p:cNvPr>
          <p:cNvSpPr txBox="1"/>
          <p:nvPr/>
        </p:nvSpPr>
        <p:spPr>
          <a:xfrm>
            <a:off x="7538416" y="4180181"/>
            <a:ext cx="4551323" cy="3277820"/>
          </a:xfrm>
          <a:prstGeom prst="rect">
            <a:avLst/>
          </a:prstGeom>
          <a:noFill/>
        </p:spPr>
        <p:txBody>
          <a:bodyPr wrap="square" rtlCol="0">
            <a:spAutoFit/>
          </a:bodyPr>
          <a:lstStyle/>
          <a:p>
            <a:pPr marL="342900" indent="-342900" algn="just">
              <a:spcAft>
                <a:spcPts val="300"/>
              </a:spcAft>
              <a:buAutoNum type="arabicPeriod"/>
            </a:pPr>
            <a:r>
              <a:rPr lang="fr-FR" altLang="ko-KR" sz="1600" b="1" dirty="0">
                <a:solidFill>
                  <a:schemeClr val="tx1">
                    <a:lumMod val="85000"/>
                    <a:lumOff val="15000"/>
                  </a:schemeClr>
                </a:solidFill>
                <a:latin typeface="Century Gothic" panose="020B0502020202020204" pitchFamily="34" charset="0"/>
                <a:cs typeface="Arial" pitchFamily="34" charset="0"/>
              </a:rPr>
              <a:t>Impliquer les familles dès le repérage</a:t>
            </a:r>
          </a:p>
          <a:p>
            <a:pPr marL="342900" indent="-342900" algn="just">
              <a:spcAft>
                <a:spcPts val="300"/>
              </a:spcAft>
              <a:buAutoNum type="arabicPeriod"/>
            </a:pPr>
            <a:r>
              <a:rPr lang="fr-FR" altLang="ko-KR" sz="1600" b="1" dirty="0">
                <a:solidFill>
                  <a:schemeClr val="tx1">
                    <a:lumMod val="85000"/>
                    <a:lumOff val="15000"/>
                  </a:schemeClr>
                </a:solidFill>
                <a:latin typeface="Century Gothic" panose="020B0502020202020204" pitchFamily="34" charset="0"/>
                <a:cs typeface="Arial" pitchFamily="34" charset="0"/>
              </a:rPr>
              <a:t>Annonce du résultat du repérage de TND</a:t>
            </a:r>
          </a:p>
          <a:p>
            <a:pPr marL="342900" indent="-342900" algn="just">
              <a:spcAft>
                <a:spcPts val="300"/>
              </a:spcAft>
              <a:buAutoNum type="arabicPeriod"/>
            </a:pPr>
            <a:r>
              <a:rPr lang="fr-FR" altLang="ko-KR" sz="1600" b="1" dirty="0">
                <a:solidFill>
                  <a:schemeClr val="tx1">
                    <a:lumMod val="85000"/>
                    <a:lumOff val="15000"/>
                  </a:schemeClr>
                </a:solidFill>
                <a:latin typeface="Century Gothic" panose="020B0502020202020204" pitchFamily="34" charset="0"/>
                <a:cs typeface="Arial" pitchFamily="34" charset="0"/>
              </a:rPr>
              <a:t>Après le repérage : la consultation spécialisée en développement</a:t>
            </a:r>
          </a:p>
          <a:p>
            <a:pPr marL="342900" indent="-342900" algn="just">
              <a:spcAft>
                <a:spcPts val="300"/>
              </a:spcAft>
              <a:buAutoNum type="arabicPeriod"/>
            </a:pPr>
            <a:r>
              <a:rPr lang="fr-FR" altLang="ko-KR" sz="1600" b="1" dirty="0">
                <a:solidFill>
                  <a:schemeClr val="tx1">
                    <a:lumMod val="85000"/>
                    <a:lumOff val="15000"/>
                  </a:schemeClr>
                </a:solidFill>
                <a:latin typeface="Century Gothic" panose="020B0502020202020204" pitchFamily="34" charset="0"/>
                <a:cs typeface="Arial" pitchFamily="34" charset="0"/>
              </a:rPr>
              <a:t>Annonce du diagnostic de TND</a:t>
            </a:r>
          </a:p>
          <a:p>
            <a:pPr marL="342900" indent="-342900" algn="just">
              <a:spcAft>
                <a:spcPts val="300"/>
              </a:spcAft>
              <a:buAutoNum type="arabicPeriod"/>
            </a:pPr>
            <a:r>
              <a:rPr lang="fr-FR" altLang="ko-KR" sz="1600" b="1" dirty="0">
                <a:solidFill>
                  <a:schemeClr val="tx1">
                    <a:lumMod val="85000"/>
                    <a:lumOff val="15000"/>
                  </a:schemeClr>
                </a:solidFill>
                <a:latin typeface="Century Gothic" panose="020B0502020202020204" pitchFamily="34" charset="0"/>
                <a:cs typeface="Arial" pitchFamily="34" charset="0"/>
              </a:rPr>
              <a:t>Du trouble au handicap</a:t>
            </a:r>
          </a:p>
          <a:p>
            <a:pPr marL="342900" indent="-342900" algn="just">
              <a:spcAft>
                <a:spcPts val="300"/>
              </a:spcAft>
              <a:buAutoNum type="arabicPeriod"/>
            </a:pPr>
            <a:r>
              <a:rPr lang="fr-FR" altLang="ko-KR" sz="1600" b="1" dirty="0">
                <a:solidFill>
                  <a:schemeClr val="tx1">
                    <a:lumMod val="85000"/>
                    <a:lumOff val="15000"/>
                  </a:schemeClr>
                </a:solidFill>
                <a:latin typeface="Century Gothic" panose="020B0502020202020204" pitchFamily="34" charset="0"/>
                <a:cs typeface="Arial" pitchFamily="34" charset="0"/>
              </a:rPr>
              <a:t>Aménagements au quotidien et dans la scolarité </a:t>
            </a:r>
          </a:p>
          <a:p>
            <a:pPr marL="342900" indent="-342900" algn="just">
              <a:buAutoNum type="arabicPeriod"/>
            </a:pPr>
            <a:endParaRPr lang="fr-FR" altLang="ko-KR" sz="1600" b="1" dirty="0">
              <a:solidFill>
                <a:schemeClr val="tx1">
                  <a:lumMod val="85000"/>
                  <a:lumOff val="15000"/>
                </a:schemeClr>
              </a:solidFill>
              <a:latin typeface="Century Gothic" panose="020B0502020202020204" pitchFamily="34" charset="0"/>
              <a:cs typeface="Arial" pitchFamily="34" charset="0"/>
            </a:endParaRPr>
          </a:p>
          <a:p>
            <a:pPr marL="342900" indent="-342900" algn="just">
              <a:buAutoNum type="arabicPeriod"/>
            </a:pPr>
            <a:endParaRPr lang="fr-FR" altLang="ko-KR" sz="1600" b="1" dirty="0">
              <a:solidFill>
                <a:schemeClr val="tx1">
                  <a:lumMod val="85000"/>
                  <a:lumOff val="15000"/>
                </a:schemeClr>
              </a:solidFill>
              <a:latin typeface="Arial" pitchFamily="34" charset="0"/>
              <a:cs typeface="Arial" pitchFamily="34" charset="0"/>
            </a:endParaRPr>
          </a:p>
          <a:p>
            <a:pPr marL="342900" indent="-342900" algn="just">
              <a:buAutoNum type="arabicPeriod"/>
            </a:pPr>
            <a:endParaRPr lang="fr-FR" altLang="ko-KR" sz="1600" b="1" dirty="0">
              <a:solidFill>
                <a:schemeClr val="tx1">
                  <a:lumMod val="85000"/>
                  <a:lumOff val="15000"/>
                </a:schemeClr>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3C56C2B2-76FB-4523-BACF-0095071AAA86}"/>
              </a:ext>
            </a:extLst>
          </p:cNvPr>
          <p:cNvSpPr txBox="1"/>
          <p:nvPr/>
        </p:nvSpPr>
        <p:spPr>
          <a:xfrm>
            <a:off x="4899150" y="5648324"/>
            <a:ext cx="740787"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04</a:t>
            </a:r>
            <a:endParaRPr lang="ko-KR" altLang="en-US" sz="2000" b="1" dirty="0">
              <a:solidFill>
                <a:schemeClr val="bg1"/>
              </a:solidFill>
              <a:latin typeface="Arial" pitchFamily="34" charset="0"/>
              <a:cs typeface="Arial" pitchFamily="34" charset="0"/>
            </a:endParaRPr>
          </a:p>
        </p:txBody>
      </p:sp>
      <p:sp>
        <p:nvSpPr>
          <p:cNvPr id="39" name="Parallelogram 38">
            <a:extLst>
              <a:ext uri="{FF2B5EF4-FFF2-40B4-BE49-F238E27FC236}">
                <a16:creationId xmlns:a16="http://schemas.microsoft.com/office/drawing/2014/main" id="{3C6386F8-5933-46CE-8CBE-00A7BF33875C}"/>
              </a:ext>
            </a:extLst>
          </p:cNvPr>
          <p:cNvSpPr/>
          <p:nvPr/>
        </p:nvSpPr>
        <p:spPr>
          <a:xfrm>
            <a:off x="3156343" y="-19049"/>
            <a:ext cx="4804271" cy="6877049"/>
          </a:xfrm>
          <a:prstGeom prst="parallelogram">
            <a:avLst>
              <a:gd name="adj" fmla="val 881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10">
            <a:extLst>
              <a:ext uri="{FF2B5EF4-FFF2-40B4-BE49-F238E27FC236}">
                <a16:creationId xmlns:a16="http://schemas.microsoft.com/office/drawing/2014/main" id="{05FB2947-CCF9-4323-9ED2-60CD05F68EB0}"/>
              </a:ext>
            </a:extLst>
          </p:cNvPr>
          <p:cNvSpPr txBox="1">
            <a:spLocks/>
          </p:cNvSpPr>
          <p:nvPr/>
        </p:nvSpPr>
        <p:spPr>
          <a:xfrm>
            <a:off x="7960614" y="460339"/>
            <a:ext cx="3769627" cy="130496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400" b="1" dirty="0">
                <a:solidFill>
                  <a:schemeClr val="accent2"/>
                </a:solidFill>
                <a:latin typeface="Century Gothic" panose="020B0502020202020204" pitchFamily="34" charset="0"/>
                <a:cs typeface="Arial" pitchFamily="34" charset="0"/>
              </a:rPr>
              <a:t>Plan</a:t>
            </a:r>
          </a:p>
        </p:txBody>
      </p:sp>
    </p:spTree>
    <p:extLst>
      <p:ext uri="{BB962C8B-B14F-4D97-AF65-F5344CB8AC3E}">
        <p14:creationId xmlns:p14="http://schemas.microsoft.com/office/powerpoint/2010/main" val="41690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15" grpId="0" animBg="1"/>
      <p:bldP spid="20" grpId="0"/>
      <p:bldP spid="29" grpId="0"/>
      <p:bldP spid="32" grpId="0"/>
      <p:bldP spid="39" grpId="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B6F4346-58C6-4B21-33A3-F18C567ED618}"/>
              </a:ext>
            </a:extLst>
          </p:cNvPr>
          <p:cNvSpPr>
            <a:spLocks noGrp="1"/>
          </p:cNvSpPr>
          <p:nvPr>
            <p:ph idx="1"/>
          </p:nvPr>
        </p:nvSpPr>
        <p:spPr>
          <a:xfrm>
            <a:off x="1251572" y="974215"/>
            <a:ext cx="10279652" cy="5593278"/>
          </a:xfrm>
        </p:spPr>
        <p:txBody>
          <a:bodyPr>
            <a:normAutofit fontScale="62500" lnSpcReduction="20000"/>
          </a:bodyPr>
          <a:lstStyle/>
          <a:p>
            <a:pPr algn="just">
              <a:lnSpc>
                <a:spcPct val="120000"/>
              </a:lnSpc>
            </a:pPr>
            <a:r>
              <a:rPr lang="fr-FR" sz="3000" i="1" dirty="0">
                <a:effectLst/>
                <a:latin typeface="Century Gothic" panose="020B0502020202020204" pitchFamily="34" charset="0"/>
              </a:rPr>
              <a:t>Temps d’échanges </a:t>
            </a:r>
            <a:r>
              <a:rPr lang="fr-FR" sz="3000" dirty="0">
                <a:effectLst/>
                <a:latin typeface="Century Gothic" panose="020B0502020202020204" pitchFamily="34" charset="0"/>
              </a:rPr>
              <a:t>entre le médecin, l’enfant et sa</a:t>
            </a:r>
            <a:r>
              <a:rPr lang="fr-FR" sz="3000" dirty="0">
                <a:latin typeface="Century Gothic" panose="020B0502020202020204" pitchFamily="34" charset="0"/>
              </a:rPr>
              <a:t> </a:t>
            </a:r>
            <a:r>
              <a:rPr lang="fr-FR" sz="3000" dirty="0">
                <a:effectLst/>
                <a:latin typeface="Century Gothic" panose="020B0502020202020204" pitchFamily="34" charset="0"/>
              </a:rPr>
              <a:t>famille.</a:t>
            </a:r>
          </a:p>
          <a:p>
            <a:pPr algn="just">
              <a:lnSpc>
                <a:spcPct val="120000"/>
              </a:lnSpc>
            </a:pPr>
            <a:endParaRPr lang="fr-FR" sz="2600" dirty="0">
              <a:latin typeface="Century Gothic" panose="020B0502020202020204" pitchFamily="34" charset="0"/>
            </a:endParaRPr>
          </a:p>
          <a:p>
            <a:pPr algn="just">
              <a:lnSpc>
                <a:spcPct val="120000"/>
              </a:lnSpc>
            </a:pPr>
            <a:r>
              <a:rPr lang="fr-FR" sz="3000" dirty="0">
                <a:effectLst/>
                <a:latin typeface="Century Gothic" panose="020B0502020202020204" pitchFamily="34" charset="0"/>
              </a:rPr>
              <a:t>Les </a:t>
            </a:r>
            <a:r>
              <a:rPr lang="fr-FR" sz="3000" i="1" dirty="0">
                <a:effectLst/>
                <a:latin typeface="Century Gothic" panose="020B0502020202020204" pitchFamily="34" charset="0"/>
              </a:rPr>
              <a:t>projets thérapeutiques</a:t>
            </a:r>
            <a:r>
              <a:rPr lang="fr-FR" sz="3000" dirty="0">
                <a:effectLst/>
                <a:latin typeface="Century Gothic" panose="020B0502020202020204" pitchFamily="34" charset="0"/>
              </a:rPr>
              <a:t>, discutés avec les parents, sont établis à partir de l’analyse quantitative et qualitative des résultats obtenus lors des évaluations, en fonction de l’âge de l’enfant, de la nature et de l’intensité du trouble.</a:t>
            </a:r>
          </a:p>
          <a:p>
            <a:pPr algn="just">
              <a:lnSpc>
                <a:spcPct val="120000"/>
              </a:lnSpc>
            </a:pPr>
            <a:endParaRPr lang="fr-FR" sz="2600" dirty="0">
              <a:effectLst/>
              <a:latin typeface="Century Gothic" panose="020B0502020202020204" pitchFamily="34" charset="0"/>
            </a:endParaRPr>
          </a:p>
          <a:p>
            <a:pPr algn="just">
              <a:lnSpc>
                <a:spcPct val="120000"/>
              </a:lnSpc>
            </a:pPr>
            <a:r>
              <a:rPr lang="fr-FR" sz="3000" dirty="0">
                <a:latin typeface="Century Gothic" panose="020B0502020202020204" pitchFamily="34" charset="0"/>
              </a:rPr>
              <a:t>L</a:t>
            </a:r>
            <a:r>
              <a:rPr lang="fr-FR" sz="3000" dirty="0">
                <a:effectLst/>
                <a:latin typeface="Century Gothic" panose="020B0502020202020204" pitchFamily="34" charset="0"/>
              </a:rPr>
              <a:t>es </a:t>
            </a:r>
            <a:r>
              <a:rPr lang="fr-FR" sz="3000" i="1" dirty="0">
                <a:effectLst/>
                <a:latin typeface="Century Gothic" panose="020B0502020202020204" pitchFamily="34" charset="0"/>
              </a:rPr>
              <a:t>préconisations</a:t>
            </a:r>
            <a:r>
              <a:rPr lang="fr-FR" sz="3000" dirty="0">
                <a:effectLst/>
                <a:latin typeface="Century Gothic" panose="020B0502020202020204" pitchFamily="34" charset="0"/>
              </a:rPr>
              <a:t> prennent en compte les ressources territoriales mais aussi les priorités et choix des parents. Pour favoriser des choix éclairés par les familles, il est recommandé de leur proposer des séances d’information ou de guidance parentale sous forme de programme de psychoéducation ou d’éducation thérapeutique.</a:t>
            </a:r>
            <a:endParaRPr lang="fr-FR" sz="3000" dirty="0">
              <a:latin typeface="Century Gothic" panose="020B0502020202020204" pitchFamily="34" charset="0"/>
            </a:endParaRPr>
          </a:p>
          <a:p>
            <a:pPr algn="just">
              <a:lnSpc>
                <a:spcPct val="120000"/>
              </a:lnSpc>
            </a:pPr>
            <a:endParaRPr lang="fr-FR" sz="2600" dirty="0">
              <a:effectLst/>
              <a:latin typeface="Century Gothic" panose="020B0502020202020204" pitchFamily="34" charset="0"/>
            </a:endParaRPr>
          </a:p>
          <a:p>
            <a:pPr algn="just">
              <a:lnSpc>
                <a:spcPct val="120000"/>
              </a:lnSpc>
            </a:pPr>
            <a:r>
              <a:rPr lang="fr-FR" sz="3000" dirty="0">
                <a:effectLst/>
                <a:latin typeface="Century Gothic" panose="020B0502020202020204" pitchFamily="34" charset="0"/>
              </a:rPr>
              <a:t>Les </a:t>
            </a:r>
            <a:r>
              <a:rPr lang="fr-FR" sz="3000" i="1" dirty="0">
                <a:effectLst/>
                <a:latin typeface="Century Gothic" panose="020B0502020202020204" pitchFamily="34" charset="0"/>
              </a:rPr>
              <a:t>points à surveiller </a:t>
            </a:r>
            <a:r>
              <a:rPr lang="fr-FR" sz="3000" dirty="0">
                <a:effectLst/>
                <a:latin typeface="Century Gothic" panose="020B0502020202020204" pitchFamily="34" charset="0"/>
              </a:rPr>
              <a:t>(évolution de l’enfant : évolution des troubles, des besoins d’adaptations pédagogiques, retentissement dans les apprentissages, dans les actes de la vie quotidienne et sur le plan psychologique…) sont évoqués, ainsi que la </a:t>
            </a:r>
            <a:r>
              <a:rPr lang="fr-FR" sz="3000" i="1" dirty="0">
                <a:effectLst/>
                <a:latin typeface="Century Gothic" panose="020B0502020202020204" pitchFamily="34" charset="0"/>
              </a:rPr>
              <a:t>période conseillée</a:t>
            </a:r>
            <a:r>
              <a:rPr lang="fr-FR" sz="3000" dirty="0">
                <a:effectLst/>
                <a:latin typeface="Century Gothic" panose="020B0502020202020204" pitchFamily="34" charset="0"/>
              </a:rPr>
              <a:t> pour réévaluer la situation.</a:t>
            </a:r>
            <a:endParaRPr lang="fr-FR" sz="3000" dirty="0">
              <a:latin typeface="Century Gothic" panose="020B0502020202020204" pitchFamily="34" charset="0"/>
            </a:endParaRPr>
          </a:p>
          <a:p>
            <a:pPr algn="just"/>
            <a:endParaRPr lang="fr-FR" dirty="0">
              <a:latin typeface="Arial" panose="020B0604020202020204" pitchFamily="34" charset="0"/>
            </a:endParaRPr>
          </a:p>
          <a:p>
            <a:pPr algn="just"/>
            <a:endParaRPr lang="fr-FR" dirty="0"/>
          </a:p>
        </p:txBody>
      </p:sp>
      <p:sp>
        <p:nvSpPr>
          <p:cNvPr id="2" name="Rectangle 1">
            <a:extLst>
              <a:ext uri="{FF2B5EF4-FFF2-40B4-BE49-F238E27FC236}">
                <a16:creationId xmlns:a16="http://schemas.microsoft.com/office/drawing/2014/main" id="{5DF08A35-269B-8DAA-E843-B2DC8B0687E6}"/>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4</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Annonce du diagnostic de TND</a:t>
            </a:r>
          </a:p>
        </p:txBody>
      </p:sp>
      <p:pic>
        <p:nvPicPr>
          <p:cNvPr id="5" name="Graphique 4" descr="Chat contour">
            <a:extLst>
              <a:ext uri="{FF2B5EF4-FFF2-40B4-BE49-F238E27FC236}">
                <a16:creationId xmlns:a16="http://schemas.microsoft.com/office/drawing/2014/main" id="{2513BA9D-AE3E-17D6-0F9A-AB06C03FB0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748" y="728271"/>
            <a:ext cx="914400" cy="914400"/>
          </a:xfrm>
          <a:prstGeom prst="rect">
            <a:avLst/>
          </a:prstGeom>
        </p:spPr>
      </p:pic>
      <p:pic>
        <p:nvPicPr>
          <p:cNvPr id="9" name="Graphique 8" descr="Yeux avec un remplissage uni">
            <a:extLst>
              <a:ext uri="{FF2B5EF4-FFF2-40B4-BE49-F238E27FC236}">
                <a16:creationId xmlns:a16="http://schemas.microsoft.com/office/drawing/2014/main" id="{AFD3353F-51B2-84FF-2944-3807793DD7F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153" y="5183216"/>
            <a:ext cx="914400" cy="914400"/>
          </a:xfrm>
          <a:prstGeom prst="rect">
            <a:avLst/>
          </a:prstGeom>
        </p:spPr>
      </p:pic>
      <p:pic>
        <p:nvPicPr>
          <p:cNvPr id="11" name="Graphique 10" descr="Tableau décisionnel contour">
            <a:extLst>
              <a:ext uri="{FF2B5EF4-FFF2-40B4-BE49-F238E27FC236}">
                <a16:creationId xmlns:a16="http://schemas.microsoft.com/office/drawing/2014/main" id="{AA8D9FDE-4B5D-18DB-AA3B-F4B46532B9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1153" y="1875652"/>
            <a:ext cx="914400" cy="914400"/>
          </a:xfrm>
          <a:prstGeom prst="rect">
            <a:avLst/>
          </a:prstGeom>
        </p:spPr>
      </p:pic>
      <p:pic>
        <p:nvPicPr>
          <p:cNvPr id="13" name="Graphique 12" descr="Panneau de signalisation contour">
            <a:extLst>
              <a:ext uri="{FF2B5EF4-FFF2-40B4-BE49-F238E27FC236}">
                <a16:creationId xmlns:a16="http://schemas.microsoft.com/office/drawing/2014/main" id="{8E589244-74A7-AA20-2907-C8EEA006AC4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1208" y="3390406"/>
            <a:ext cx="914400" cy="914400"/>
          </a:xfrm>
          <a:prstGeom prst="rect">
            <a:avLst/>
          </a:prstGeom>
        </p:spPr>
      </p:pic>
    </p:spTree>
    <p:extLst>
      <p:ext uri="{BB962C8B-B14F-4D97-AF65-F5344CB8AC3E}">
        <p14:creationId xmlns:p14="http://schemas.microsoft.com/office/powerpoint/2010/main" val="38945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Google Shape;1766;p43"/>
          <p:cNvSpPr txBox="1">
            <a:spLocks noGrp="1"/>
          </p:cNvSpPr>
          <p:nvPr>
            <p:ph type="body" idx="1"/>
          </p:nvPr>
        </p:nvSpPr>
        <p:spPr>
          <a:xfrm>
            <a:off x="323529" y="191461"/>
            <a:ext cx="11573197" cy="7242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lt1"/>
              </a:buClr>
              <a:buSzPts val="4995"/>
              <a:buNone/>
            </a:pPr>
            <a:r>
              <a:rPr lang="en-US" sz="4995"/>
              <a:t>Infographic Style</a:t>
            </a:r>
            <a:endParaRPr/>
          </a:p>
        </p:txBody>
      </p:sp>
      <p:sp>
        <p:nvSpPr>
          <p:cNvPr id="1769" name="Google Shape;1769;p43"/>
          <p:cNvSpPr/>
          <p:nvPr/>
        </p:nvSpPr>
        <p:spPr>
          <a:xfrm rot="2526480" flipH="1">
            <a:off x="7839312" y="2571078"/>
            <a:ext cx="405522" cy="438042"/>
          </a:xfrm>
          <a:prstGeom prst="up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70" name="Google Shape;1770;p43"/>
          <p:cNvSpPr/>
          <p:nvPr/>
        </p:nvSpPr>
        <p:spPr>
          <a:xfrm rot="4800000" flipH="1">
            <a:off x="8288906" y="3504419"/>
            <a:ext cx="405523" cy="438041"/>
          </a:xfrm>
          <a:prstGeom prst="up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71" name="Google Shape;1771;p43"/>
          <p:cNvSpPr/>
          <p:nvPr/>
        </p:nvSpPr>
        <p:spPr>
          <a:xfrm rot="9000000">
            <a:off x="7640399" y="5707514"/>
            <a:ext cx="405522" cy="438042"/>
          </a:xfrm>
          <a:prstGeom prst="up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72" name="Google Shape;1772;p43"/>
          <p:cNvSpPr/>
          <p:nvPr/>
        </p:nvSpPr>
        <p:spPr>
          <a:xfrm rot="6000000">
            <a:off x="8230325" y="4749351"/>
            <a:ext cx="405523" cy="438041"/>
          </a:xfrm>
          <a:prstGeom prst="up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75" name="Google Shape;1775;p43"/>
          <p:cNvSpPr txBox="1"/>
          <p:nvPr/>
        </p:nvSpPr>
        <p:spPr>
          <a:xfrm>
            <a:off x="8757284" y="4680348"/>
            <a:ext cx="3495675" cy="9232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Ressources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membres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la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famille</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pour faire face au stress</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78" name="Google Shape;1778;p43"/>
          <p:cNvSpPr txBox="1"/>
          <p:nvPr/>
        </p:nvSpPr>
        <p:spPr>
          <a:xfrm>
            <a:off x="8302781" y="2177652"/>
            <a:ext cx="390525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Connaissances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et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compétences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des parents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concernant</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les TND</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81" name="Google Shape;1781;p43"/>
          <p:cNvSpPr txBox="1"/>
          <p:nvPr/>
        </p:nvSpPr>
        <p:spPr>
          <a:xfrm>
            <a:off x="8835522" y="3221949"/>
            <a:ext cx="3339200" cy="9232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Besoins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et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ressources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l’ensemble</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membres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la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famille</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84" name="Google Shape;1784;p43"/>
          <p:cNvSpPr txBox="1"/>
          <p:nvPr/>
        </p:nvSpPr>
        <p:spPr>
          <a:xfrm>
            <a:off x="8077689" y="5900739"/>
            <a:ext cx="4130342"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Situation financière et démarches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sociales</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mises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en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oeuvre</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87" name="Google Shape;1787;p43"/>
          <p:cNvSpPr/>
          <p:nvPr/>
        </p:nvSpPr>
        <p:spPr>
          <a:xfrm rot="18978038">
            <a:off x="3788857" y="2628434"/>
            <a:ext cx="405522" cy="438042"/>
          </a:xfrm>
          <a:prstGeom prst="upArrow">
            <a:avLst>
              <a:gd name="adj1" fmla="val 50000"/>
              <a:gd name="adj2" fmla="val 50000"/>
            </a:avLst>
          </a:prstGeo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88" name="Google Shape;1788;p43"/>
          <p:cNvSpPr/>
          <p:nvPr/>
        </p:nvSpPr>
        <p:spPr>
          <a:xfrm rot="16800000">
            <a:off x="3294178" y="3625912"/>
            <a:ext cx="405522" cy="438041"/>
          </a:xfrm>
          <a:prstGeom prst="upArrow">
            <a:avLst>
              <a:gd name="adj1" fmla="val 50000"/>
              <a:gd name="adj2" fmla="val 50000"/>
            </a:avLst>
          </a:prstGeo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89" name="Google Shape;1789;p43"/>
          <p:cNvSpPr/>
          <p:nvPr/>
        </p:nvSpPr>
        <p:spPr>
          <a:xfrm rot="13349475" flipH="1">
            <a:off x="4017720" y="5795132"/>
            <a:ext cx="405522" cy="438042"/>
          </a:xfrm>
          <a:prstGeom prst="upArrow">
            <a:avLst>
              <a:gd name="adj1" fmla="val 50000"/>
              <a:gd name="adj2" fmla="val 50000"/>
            </a:avLst>
          </a:prstGeo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90" name="Google Shape;1790;p43"/>
          <p:cNvSpPr/>
          <p:nvPr/>
        </p:nvSpPr>
        <p:spPr>
          <a:xfrm rot="15600000" flipH="1">
            <a:off x="3391878" y="4836970"/>
            <a:ext cx="405522" cy="438041"/>
          </a:xfrm>
          <a:prstGeom prst="upArrow">
            <a:avLst>
              <a:gd name="adj1" fmla="val 50000"/>
              <a:gd name="adj2" fmla="val 50000"/>
            </a:avLst>
          </a:prstGeo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793" name="Google Shape;1793;p43"/>
          <p:cNvSpPr txBox="1"/>
          <p:nvPr/>
        </p:nvSpPr>
        <p:spPr>
          <a:xfrm>
            <a:off x="334978" y="2163742"/>
            <a:ext cx="4298378" cy="646290"/>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Composition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familiale</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organisation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et relations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intrafamiliales</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96" name="Google Shape;1796;p43"/>
          <p:cNvSpPr txBox="1"/>
          <p:nvPr/>
        </p:nvSpPr>
        <p:spPr>
          <a:xfrm>
            <a:off x="363273" y="6058633"/>
            <a:ext cx="3482269" cy="369291"/>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Soutien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social</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799" name="Google Shape;1799;p43"/>
          <p:cNvSpPr txBox="1"/>
          <p:nvPr/>
        </p:nvSpPr>
        <p:spPr>
          <a:xfrm>
            <a:off x="79134" y="3295319"/>
            <a:ext cx="3322968"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Compréhension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du diagnostic et de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l’évolution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du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développement</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l’enfant</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/adolescent</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802" name="Google Shape;1802;p43"/>
          <p:cNvSpPr txBox="1"/>
          <p:nvPr/>
        </p:nvSpPr>
        <p:spPr>
          <a:xfrm>
            <a:off x="90739" y="4927056"/>
            <a:ext cx="3465878" cy="9232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Préservation</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l’équilibre</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et de la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qualité</a:t>
            </a:r>
            <a:r>
              <a:rPr kumimoji="0" lang="en-US" altLang="ko-KR"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 de vie de la </a:t>
            </a:r>
            <a:r>
              <a:rPr kumimoji="0" lang="en-US" altLang="ko-KR" b="0" i="0" u="none" strike="noStrike" kern="1200" cap="none" spc="0" normalizeH="0" baseline="0" noProof="0" dirty="0" err="1">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rPr>
              <a:t>famille</a:t>
            </a:r>
            <a:endParaRPr kumimoji="0" lang="ko-KR" altLang="en-US"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57" name="Google Shape;1098;p25">
            <a:extLst>
              <a:ext uri="{FF2B5EF4-FFF2-40B4-BE49-F238E27FC236}">
                <a16:creationId xmlns:a16="http://schemas.microsoft.com/office/drawing/2014/main" id="{B7696472-1151-2C0C-570B-F599894C95A3}"/>
              </a:ext>
            </a:extLst>
          </p:cNvPr>
          <p:cNvSpPr/>
          <p:nvPr/>
        </p:nvSpPr>
        <p:spPr>
          <a:xfrm>
            <a:off x="0" y="410933"/>
            <a:ext cx="12192000" cy="142956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2701"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52" name="Google Shape;870;p20">
            <a:extLst>
              <a:ext uri="{FF2B5EF4-FFF2-40B4-BE49-F238E27FC236}">
                <a16:creationId xmlns:a16="http://schemas.microsoft.com/office/drawing/2014/main" id="{9A82F26A-0C4B-F98D-92CB-6B7F5F55A882}"/>
              </a:ext>
            </a:extLst>
          </p:cNvPr>
          <p:cNvSpPr txBox="1">
            <a:spLocks/>
          </p:cNvSpPr>
          <p:nvPr/>
        </p:nvSpPr>
        <p:spPr>
          <a:xfrm>
            <a:off x="309401" y="449994"/>
            <a:ext cx="11573197" cy="1379684"/>
          </a:xfrm>
          <a:prstGeom prst="rect">
            <a:avLst/>
          </a:prstGeom>
          <a:noFill/>
          <a:ln>
            <a:noFill/>
          </a:ln>
        </p:spPr>
        <p:txBody>
          <a:bodyPr spcFirstLastPara="1" vert="horz" wrap="square" lIns="91425" tIns="45700" rIns="91425" bIns="45700" rtlCol="0" anchor="ctr" anchorCtr="0">
            <a:normAutofit fontScale="92500" lnSpcReduction="10000"/>
          </a:bodyPr>
          <a:lstStyle>
            <a:lvl1pPr marL="457200" lvl="0" indent="-228600" algn="ctr" defTabSz="914400" rtl="0" eaLnBrk="1" latinLnBrk="0" hangingPunct="1">
              <a:lnSpc>
                <a:spcPct val="90000"/>
              </a:lnSpc>
              <a:spcBef>
                <a:spcPts val="1000"/>
              </a:spcBef>
              <a:spcAft>
                <a:spcPts val="0"/>
              </a:spcAft>
              <a:buClr>
                <a:schemeClr val="lt1"/>
              </a:buClr>
              <a:buSzPts val="5400"/>
              <a:buFont typeface="Arial" panose="020B0604020202020204" pitchFamily="34" charset="0"/>
              <a:buNone/>
              <a:defRPr sz="5400" b="0" kern="1200">
                <a:solidFill>
                  <a:schemeClr val="lt1"/>
                </a:solidFill>
                <a:latin typeface="Calibri"/>
                <a:ea typeface="Calibri"/>
                <a:cs typeface="Calibri"/>
                <a:sym typeface="Calibri"/>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prstClr val="white"/>
              </a:buClr>
              <a:buSzPts val="4995"/>
              <a:buFont typeface="Arial" panose="020B0604020202020204" pitchFamily="34" charset="0"/>
              <a:buNone/>
              <a:tabLst/>
              <a:defRPr/>
            </a:pPr>
            <a:r>
              <a:rPr kumimoji="0" lang="en-US" sz="4995" b="0" i="0" u="none" strike="noStrike" kern="1200" cap="none" spc="0" normalizeH="0" baseline="0" noProof="0" dirty="0">
                <a:ln>
                  <a:noFill/>
                </a:ln>
                <a:solidFill>
                  <a:prstClr val="white"/>
                </a:solidFill>
                <a:effectLst/>
                <a:uLnTx/>
                <a:uFillTx/>
                <a:latin typeface="Century Gothic" panose="020B0502020202020204" pitchFamily="34" charset="0"/>
                <a:sym typeface="Calibri"/>
              </a:rPr>
              <a:t>Evaluations complémentaires : </a:t>
            </a:r>
          </a:p>
          <a:p>
            <a:pPr marL="0" marR="0" lvl="0" indent="0" algn="ctr" defTabSz="914400" rtl="0" eaLnBrk="1" fontAlgn="auto" latinLnBrk="0" hangingPunct="1">
              <a:lnSpc>
                <a:spcPct val="100000"/>
              </a:lnSpc>
              <a:spcBef>
                <a:spcPts val="0"/>
              </a:spcBef>
              <a:spcAft>
                <a:spcPts val="0"/>
              </a:spcAft>
              <a:buClr>
                <a:prstClr val="white"/>
              </a:buClr>
              <a:buSzPts val="4995"/>
              <a:buFont typeface="Arial" panose="020B0604020202020204" pitchFamily="34" charset="0"/>
              <a:buNone/>
              <a:tabLst/>
              <a:defRPr/>
            </a:pPr>
            <a:r>
              <a:rPr kumimoji="0" lang="en-US" sz="4995" b="0" i="0" u="none" strike="noStrike" kern="1200" cap="none" spc="0" normalizeH="0" baseline="0" noProof="0" dirty="0">
                <a:ln>
                  <a:noFill/>
                </a:ln>
                <a:solidFill>
                  <a:prstClr val="white"/>
                </a:solidFill>
                <a:effectLst/>
                <a:uLnTx/>
                <a:uFillTx/>
                <a:latin typeface="Century Gothic" panose="020B0502020202020204" pitchFamily="34" charset="0"/>
                <a:sym typeface="Calibri"/>
              </a:rPr>
              <a:t>Environnement familial</a:t>
            </a:r>
            <a:endParaRPr kumimoji="0" lang="en-US" sz="5400" b="0" i="0" u="none" strike="noStrike" kern="1200" cap="none" spc="0" normalizeH="0" baseline="0" noProof="0" dirty="0">
              <a:ln>
                <a:noFill/>
              </a:ln>
              <a:solidFill>
                <a:prstClr val="white"/>
              </a:solidFill>
              <a:effectLst/>
              <a:uLnTx/>
              <a:uFillTx/>
              <a:latin typeface="Century Gothic" panose="020B0502020202020204" pitchFamily="34" charset="0"/>
              <a:sym typeface="Calibri"/>
            </a:endParaRPr>
          </a:p>
        </p:txBody>
      </p:sp>
      <p:pic>
        <p:nvPicPr>
          <p:cNvPr id="28" name="Espace réservé pour une image  24">
            <a:extLst>
              <a:ext uri="{FF2B5EF4-FFF2-40B4-BE49-F238E27FC236}">
                <a16:creationId xmlns:a16="http://schemas.microsoft.com/office/drawing/2014/main" id="{4A61398C-0954-F307-9221-52EFFDF89F4E}"/>
              </a:ext>
            </a:extLst>
          </p:cNvPr>
          <p:cNvPicPr>
            <a:picLocks noChangeAspect="1"/>
          </p:cNvPicPr>
          <p:nvPr/>
        </p:nvPicPr>
        <p:blipFill rotWithShape="1">
          <a:blip r:embed="rId4">
            <a:extLst>
              <a:ext uri="{28A0092B-C50C-407E-A947-70E740481C1C}">
                <a14:useLocalDpi xmlns:a14="http://schemas.microsoft.com/office/drawing/2010/main" val="0"/>
              </a:ext>
            </a:extLst>
          </a:blip>
          <a:srcRect l="17237" t="-1335" r="16217" b="1335"/>
          <a:stretch/>
        </p:blipFill>
        <p:spPr>
          <a:xfrm>
            <a:off x="4266275" y="2569170"/>
            <a:ext cx="3495675" cy="3502025"/>
          </a:xfrm>
          <a:prstGeom prst="ellipse">
            <a:avLst/>
          </a:prstGeom>
        </p:spPr>
      </p:pic>
    </p:spTree>
    <p:custDataLst>
      <p:tags r:id="rId1"/>
    </p:custDataLst>
    <p:extLst>
      <p:ext uri="{BB962C8B-B14F-4D97-AF65-F5344CB8AC3E}">
        <p14:creationId xmlns:p14="http://schemas.microsoft.com/office/powerpoint/2010/main" val="3501406449"/>
      </p:ext>
    </p:extLst>
  </p:cSld>
  <p:clrMapOvr>
    <a:masterClrMapping/>
  </p:clrMapOvr>
  <mc:AlternateContent xmlns:mc="http://schemas.openxmlformats.org/markup-compatibility/2006" xmlns:p14="http://schemas.microsoft.com/office/powerpoint/2010/main">
    <mc:Choice Requires="p14">
      <p:transition spd="slow" p14:dur="2000" advTm="50262"/>
    </mc:Choice>
    <mc:Fallback xmlns="">
      <p:transition spd="slow" advTm="502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1+#ppt_w/2"/>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787"/>
                                        </p:tgtEl>
                                        <p:attrNameLst>
                                          <p:attrName>style.visibility</p:attrName>
                                        </p:attrNameLst>
                                      </p:cBhvr>
                                      <p:to>
                                        <p:strVal val="visible"/>
                                      </p:to>
                                    </p:set>
                                    <p:anim calcmode="lin" valueType="num">
                                      <p:cBhvr additive="base">
                                        <p:cTn id="11" dur="500" fill="hold"/>
                                        <p:tgtEl>
                                          <p:spTgt spid="1787"/>
                                        </p:tgtEl>
                                        <p:attrNameLst>
                                          <p:attrName>ppt_x</p:attrName>
                                        </p:attrNameLst>
                                      </p:cBhvr>
                                      <p:tavLst>
                                        <p:tav tm="0">
                                          <p:val>
                                            <p:strVal val="1+#ppt_w/2"/>
                                          </p:val>
                                        </p:tav>
                                        <p:tav tm="100000">
                                          <p:val>
                                            <p:strVal val="#ppt_x"/>
                                          </p:val>
                                        </p:tav>
                                      </p:tavLst>
                                    </p:anim>
                                    <p:anim calcmode="lin" valueType="num">
                                      <p:cBhvr additive="base">
                                        <p:cTn id="12" dur="500" fill="hold"/>
                                        <p:tgtEl>
                                          <p:spTgt spid="178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1769"/>
                                        </p:tgtEl>
                                        <p:attrNameLst>
                                          <p:attrName>style.visibility</p:attrName>
                                        </p:attrNameLst>
                                      </p:cBhvr>
                                      <p:to>
                                        <p:strVal val="visible"/>
                                      </p:to>
                                    </p:set>
                                    <p:anim calcmode="lin" valueType="num">
                                      <p:cBhvr additive="base">
                                        <p:cTn id="17" dur="500" fill="hold"/>
                                        <p:tgtEl>
                                          <p:spTgt spid="1769"/>
                                        </p:tgtEl>
                                        <p:attrNameLst>
                                          <p:attrName>ppt_x</p:attrName>
                                        </p:attrNameLst>
                                      </p:cBhvr>
                                      <p:tavLst>
                                        <p:tav tm="0">
                                          <p:val>
                                            <p:strVal val="0-#ppt_w/2"/>
                                          </p:val>
                                        </p:tav>
                                        <p:tav tm="100000">
                                          <p:val>
                                            <p:strVal val="#ppt_x"/>
                                          </p:val>
                                        </p:tav>
                                      </p:tavLst>
                                    </p:anim>
                                    <p:anim calcmode="lin" valueType="num">
                                      <p:cBhvr additive="base">
                                        <p:cTn id="18" dur="500" fill="hold"/>
                                        <p:tgtEl>
                                          <p:spTgt spid="1769"/>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1778"/>
                                        </p:tgtEl>
                                        <p:attrNameLst>
                                          <p:attrName>style.visibility</p:attrName>
                                        </p:attrNameLst>
                                      </p:cBhvr>
                                      <p:to>
                                        <p:strVal val="visible"/>
                                      </p:to>
                                    </p:set>
                                    <p:anim calcmode="lin" valueType="num">
                                      <p:cBhvr additive="base">
                                        <p:cTn id="21" dur="500" fill="hold"/>
                                        <p:tgtEl>
                                          <p:spTgt spid="1778"/>
                                        </p:tgtEl>
                                        <p:attrNameLst>
                                          <p:attrName>ppt_x</p:attrName>
                                        </p:attrNameLst>
                                      </p:cBhvr>
                                      <p:tavLst>
                                        <p:tav tm="0">
                                          <p:val>
                                            <p:strVal val="0-#ppt_w/2"/>
                                          </p:val>
                                        </p:tav>
                                        <p:tav tm="100000">
                                          <p:val>
                                            <p:strVal val="#ppt_x"/>
                                          </p:val>
                                        </p:tav>
                                      </p:tavLst>
                                    </p:anim>
                                    <p:anim calcmode="lin" valueType="num">
                                      <p:cBhvr additive="base">
                                        <p:cTn id="22" dur="500" fill="hold"/>
                                        <p:tgtEl>
                                          <p:spTgt spid="177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1799"/>
                                        </p:tgtEl>
                                        <p:attrNameLst>
                                          <p:attrName>style.visibility</p:attrName>
                                        </p:attrNameLst>
                                      </p:cBhvr>
                                      <p:to>
                                        <p:strVal val="visible"/>
                                      </p:to>
                                    </p:set>
                                    <p:anim calcmode="lin" valueType="num">
                                      <p:cBhvr additive="base">
                                        <p:cTn id="27" dur="500" fill="hold"/>
                                        <p:tgtEl>
                                          <p:spTgt spid="1799"/>
                                        </p:tgtEl>
                                        <p:attrNameLst>
                                          <p:attrName>ppt_x</p:attrName>
                                        </p:attrNameLst>
                                      </p:cBhvr>
                                      <p:tavLst>
                                        <p:tav tm="0">
                                          <p:val>
                                            <p:strVal val="1+#ppt_w/2"/>
                                          </p:val>
                                        </p:tav>
                                        <p:tav tm="100000">
                                          <p:val>
                                            <p:strVal val="#ppt_x"/>
                                          </p:val>
                                        </p:tav>
                                      </p:tavLst>
                                    </p:anim>
                                    <p:anim calcmode="lin" valueType="num">
                                      <p:cBhvr additive="base">
                                        <p:cTn id="28" dur="500" fill="hold"/>
                                        <p:tgtEl>
                                          <p:spTgt spid="1799"/>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788"/>
                                        </p:tgtEl>
                                        <p:attrNameLst>
                                          <p:attrName>style.visibility</p:attrName>
                                        </p:attrNameLst>
                                      </p:cBhvr>
                                      <p:to>
                                        <p:strVal val="visible"/>
                                      </p:to>
                                    </p:set>
                                    <p:anim calcmode="lin" valueType="num">
                                      <p:cBhvr additive="base">
                                        <p:cTn id="31" dur="500" fill="hold"/>
                                        <p:tgtEl>
                                          <p:spTgt spid="1788"/>
                                        </p:tgtEl>
                                        <p:attrNameLst>
                                          <p:attrName>ppt_x</p:attrName>
                                        </p:attrNameLst>
                                      </p:cBhvr>
                                      <p:tavLst>
                                        <p:tav tm="0">
                                          <p:val>
                                            <p:strVal val="1+#ppt_w/2"/>
                                          </p:val>
                                        </p:tav>
                                        <p:tav tm="100000">
                                          <p:val>
                                            <p:strVal val="#ppt_x"/>
                                          </p:val>
                                        </p:tav>
                                      </p:tavLst>
                                    </p:anim>
                                    <p:anim calcmode="lin" valueType="num">
                                      <p:cBhvr additive="base">
                                        <p:cTn id="32" dur="500" fill="hold"/>
                                        <p:tgtEl>
                                          <p:spTgt spid="178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770"/>
                                        </p:tgtEl>
                                        <p:attrNameLst>
                                          <p:attrName>style.visibility</p:attrName>
                                        </p:attrNameLst>
                                      </p:cBhvr>
                                      <p:to>
                                        <p:strVal val="visible"/>
                                      </p:to>
                                    </p:set>
                                    <p:anim calcmode="lin" valueType="num">
                                      <p:cBhvr additive="base">
                                        <p:cTn id="37" dur="500" fill="hold"/>
                                        <p:tgtEl>
                                          <p:spTgt spid="1770"/>
                                        </p:tgtEl>
                                        <p:attrNameLst>
                                          <p:attrName>ppt_x</p:attrName>
                                        </p:attrNameLst>
                                      </p:cBhvr>
                                      <p:tavLst>
                                        <p:tav tm="0">
                                          <p:val>
                                            <p:strVal val="0-#ppt_w/2"/>
                                          </p:val>
                                        </p:tav>
                                        <p:tav tm="100000">
                                          <p:val>
                                            <p:strVal val="#ppt_x"/>
                                          </p:val>
                                        </p:tav>
                                      </p:tavLst>
                                    </p:anim>
                                    <p:anim calcmode="lin" valueType="num">
                                      <p:cBhvr additive="base">
                                        <p:cTn id="38" dur="500" fill="hold"/>
                                        <p:tgtEl>
                                          <p:spTgt spid="1770"/>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1781"/>
                                        </p:tgtEl>
                                        <p:attrNameLst>
                                          <p:attrName>style.visibility</p:attrName>
                                        </p:attrNameLst>
                                      </p:cBhvr>
                                      <p:to>
                                        <p:strVal val="visible"/>
                                      </p:to>
                                    </p:set>
                                    <p:anim calcmode="lin" valueType="num">
                                      <p:cBhvr additive="base">
                                        <p:cTn id="41" dur="500" fill="hold"/>
                                        <p:tgtEl>
                                          <p:spTgt spid="1781"/>
                                        </p:tgtEl>
                                        <p:attrNameLst>
                                          <p:attrName>ppt_x</p:attrName>
                                        </p:attrNameLst>
                                      </p:cBhvr>
                                      <p:tavLst>
                                        <p:tav tm="0">
                                          <p:val>
                                            <p:strVal val="0-#ppt_w/2"/>
                                          </p:val>
                                        </p:tav>
                                        <p:tav tm="100000">
                                          <p:val>
                                            <p:strVal val="#ppt_x"/>
                                          </p:val>
                                        </p:tav>
                                      </p:tavLst>
                                    </p:anim>
                                    <p:anim calcmode="lin" valueType="num">
                                      <p:cBhvr additive="base">
                                        <p:cTn id="42" dur="500" fill="hold"/>
                                        <p:tgtEl>
                                          <p:spTgt spid="178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grpId="0" nodeType="clickEffect">
                                  <p:stCondLst>
                                    <p:cond delay="0"/>
                                  </p:stCondLst>
                                  <p:childTnLst>
                                    <p:set>
                                      <p:cBhvr>
                                        <p:cTn id="46" dur="1" fill="hold">
                                          <p:stCondLst>
                                            <p:cond delay="0"/>
                                          </p:stCondLst>
                                        </p:cTn>
                                        <p:tgtEl>
                                          <p:spTgt spid="1802"/>
                                        </p:tgtEl>
                                        <p:attrNameLst>
                                          <p:attrName>style.visibility</p:attrName>
                                        </p:attrNameLst>
                                      </p:cBhvr>
                                      <p:to>
                                        <p:strVal val="visible"/>
                                      </p:to>
                                    </p:set>
                                    <p:anim calcmode="lin" valueType="num">
                                      <p:cBhvr additive="base">
                                        <p:cTn id="47" dur="500" fill="hold"/>
                                        <p:tgtEl>
                                          <p:spTgt spid="1802"/>
                                        </p:tgtEl>
                                        <p:attrNameLst>
                                          <p:attrName>ppt_x</p:attrName>
                                        </p:attrNameLst>
                                      </p:cBhvr>
                                      <p:tavLst>
                                        <p:tav tm="0">
                                          <p:val>
                                            <p:strVal val="1+#ppt_w/2"/>
                                          </p:val>
                                        </p:tav>
                                        <p:tav tm="100000">
                                          <p:val>
                                            <p:strVal val="#ppt_x"/>
                                          </p:val>
                                        </p:tav>
                                      </p:tavLst>
                                    </p:anim>
                                    <p:anim calcmode="lin" valueType="num">
                                      <p:cBhvr additive="base">
                                        <p:cTn id="48" dur="500" fill="hold"/>
                                        <p:tgtEl>
                                          <p:spTgt spid="1802"/>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1790"/>
                                        </p:tgtEl>
                                        <p:attrNameLst>
                                          <p:attrName>style.visibility</p:attrName>
                                        </p:attrNameLst>
                                      </p:cBhvr>
                                      <p:to>
                                        <p:strVal val="visible"/>
                                      </p:to>
                                    </p:set>
                                    <p:anim calcmode="lin" valueType="num">
                                      <p:cBhvr additive="base">
                                        <p:cTn id="51" dur="500" fill="hold"/>
                                        <p:tgtEl>
                                          <p:spTgt spid="1790"/>
                                        </p:tgtEl>
                                        <p:attrNameLst>
                                          <p:attrName>ppt_x</p:attrName>
                                        </p:attrNameLst>
                                      </p:cBhvr>
                                      <p:tavLst>
                                        <p:tav tm="0">
                                          <p:val>
                                            <p:strVal val="1+#ppt_w/2"/>
                                          </p:val>
                                        </p:tav>
                                        <p:tav tm="100000">
                                          <p:val>
                                            <p:strVal val="#ppt_x"/>
                                          </p:val>
                                        </p:tav>
                                      </p:tavLst>
                                    </p:anim>
                                    <p:anim calcmode="lin" valueType="num">
                                      <p:cBhvr additive="base">
                                        <p:cTn id="52" dur="500" fill="hold"/>
                                        <p:tgtEl>
                                          <p:spTgt spid="1790"/>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1772"/>
                                        </p:tgtEl>
                                        <p:attrNameLst>
                                          <p:attrName>style.visibility</p:attrName>
                                        </p:attrNameLst>
                                      </p:cBhvr>
                                      <p:to>
                                        <p:strVal val="visible"/>
                                      </p:to>
                                    </p:set>
                                    <p:anim calcmode="lin" valueType="num">
                                      <p:cBhvr additive="base">
                                        <p:cTn id="57" dur="500" fill="hold"/>
                                        <p:tgtEl>
                                          <p:spTgt spid="1772"/>
                                        </p:tgtEl>
                                        <p:attrNameLst>
                                          <p:attrName>ppt_x</p:attrName>
                                        </p:attrNameLst>
                                      </p:cBhvr>
                                      <p:tavLst>
                                        <p:tav tm="0">
                                          <p:val>
                                            <p:strVal val="0-#ppt_w/2"/>
                                          </p:val>
                                        </p:tav>
                                        <p:tav tm="100000">
                                          <p:val>
                                            <p:strVal val="#ppt_x"/>
                                          </p:val>
                                        </p:tav>
                                      </p:tavLst>
                                    </p:anim>
                                    <p:anim calcmode="lin" valueType="num">
                                      <p:cBhvr additive="base">
                                        <p:cTn id="58" dur="500" fill="hold"/>
                                        <p:tgtEl>
                                          <p:spTgt spid="1772"/>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1775"/>
                                        </p:tgtEl>
                                        <p:attrNameLst>
                                          <p:attrName>style.visibility</p:attrName>
                                        </p:attrNameLst>
                                      </p:cBhvr>
                                      <p:to>
                                        <p:strVal val="visible"/>
                                      </p:to>
                                    </p:set>
                                    <p:anim calcmode="lin" valueType="num">
                                      <p:cBhvr additive="base">
                                        <p:cTn id="61" dur="500" fill="hold"/>
                                        <p:tgtEl>
                                          <p:spTgt spid="1775"/>
                                        </p:tgtEl>
                                        <p:attrNameLst>
                                          <p:attrName>ppt_x</p:attrName>
                                        </p:attrNameLst>
                                      </p:cBhvr>
                                      <p:tavLst>
                                        <p:tav tm="0">
                                          <p:val>
                                            <p:strVal val="0-#ppt_w/2"/>
                                          </p:val>
                                        </p:tav>
                                        <p:tav tm="100000">
                                          <p:val>
                                            <p:strVal val="#ppt_x"/>
                                          </p:val>
                                        </p:tav>
                                      </p:tavLst>
                                    </p:anim>
                                    <p:anim calcmode="lin" valueType="num">
                                      <p:cBhvr additive="base">
                                        <p:cTn id="62" dur="500" fill="hold"/>
                                        <p:tgtEl>
                                          <p:spTgt spid="1775"/>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childTnLst>
                                    <p:set>
                                      <p:cBhvr>
                                        <p:cTn id="66" dur="1" fill="hold">
                                          <p:stCondLst>
                                            <p:cond delay="0"/>
                                          </p:stCondLst>
                                        </p:cTn>
                                        <p:tgtEl>
                                          <p:spTgt spid="1796"/>
                                        </p:tgtEl>
                                        <p:attrNameLst>
                                          <p:attrName>style.visibility</p:attrName>
                                        </p:attrNameLst>
                                      </p:cBhvr>
                                      <p:to>
                                        <p:strVal val="visible"/>
                                      </p:to>
                                    </p:set>
                                    <p:anim calcmode="lin" valueType="num">
                                      <p:cBhvr additive="base">
                                        <p:cTn id="67" dur="500" fill="hold"/>
                                        <p:tgtEl>
                                          <p:spTgt spid="1796"/>
                                        </p:tgtEl>
                                        <p:attrNameLst>
                                          <p:attrName>ppt_x</p:attrName>
                                        </p:attrNameLst>
                                      </p:cBhvr>
                                      <p:tavLst>
                                        <p:tav tm="0">
                                          <p:val>
                                            <p:strVal val="1+#ppt_w/2"/>
                                          </p:val>
                                        </p:tav>
                                        <p:tav tm="100000">
                                          <p:val>
                                            <p:strVal val="#ppt_x"/>
                                          </p:val>
                                        </p:tav>
                                      </p:tavLst>
                                    </p:anim>
                                    <p:anim calcmode="lin" valueType="num">
                                      <p:cBhvr additive="base">
                                        <p:cTn id="68" dur="500" fill="hold"/>
                                        <p:tgtEl>
                                          <p:spTgt spid="1796"/>
                                        </p:tgtEl>
                                        <p:attrNameLst>
                                          <p:attrName>ppt_y</p:attrName>
                                        </p:attrNameLst>
                                      </p:cBhvr>
                                      <p:tavLst>
                                        <p:tav tm="0">
                                          <p:val>
                                            <p:strVal val="0-#ppt_h/2"/>
                                          </p:val>
                                        </p:tav>
                                        <p:tav tm="100000">
                                          <p:val>
                                            <p:strVal val="#ppt_y"/>
                                          </p:val>
                                        </p:tav>
                                      </p:tavLst>
                                    </p:anim>
                                  </p:childTnLst>
                                </p:cTn>
                              </p:par>
                              <p:par>
                                <p:cTn id="69" presetID="2" presetClass="entr" presetSubtype="3" fill="hold" grpId="0" nodeType="withEffect">
                                  <p:stCondLst>
                                    <p:cond delay="0"/>
                                  </p:stCondLst>
                                  <p:childTnLst>
                                    <p:set>
                                      <p:cBhvr>
                                        <p:cTn id="70" dur="1" fill="hold">
                                          <p:stCondLst>
                                            <p:cond delay="0"/>
                                          </p:stCondLst>
                                        </p:cTn>
                                        <p:tgtEl>
                                          <p:spTgt spid="1789"/>
                                        </p:tgtEl>
                                        <p:attrNameLst>
                                          <p:attrName>style.visibility</p:attrName>
                                        </p:attrNameLst>
                                      </p:cBhvr>
                                      <p:to>
                                        <p:strVal val="visible"/>
                                      </p:to>
                                    </p:set>
                                    <p:anim calcmode="lin" valueType="num">
                                      <p:cBhvr additive="base">
                                        <p:cTn id="71" dur="500" fill="hold"/>
                                        <p:tgtEl>
                                          <p:spTgt spid="1789"/>
                                        </p:tgtEl>
                                        <p:attrNameLst>
                                          <p:attrName>ppt_x</p:attrName>
                                        </p:attrNameLst>
                                      </p:cBhvr>
                                      <p:tavLst>
                                        <p:tav tm="0">
                                          <p:val>
                                            <p:strVal val="1+#ppt_w/2"/>
                                          </p:val>
                                        </p:tav>
                                        <p:tav tm="100000">
                                          <p:val>
                                            <p:strVal val="#ppt_x"/>
                                          </p:val>
                                        </p:tav>
                                      </p:tavLst>
                                    </p:anim>
                                    <p:anim calcmode="lin" valueType="num">
                                      <p:cBhvr additive="base">
                                        <p:cTn id="72" dur="500" fill="hold"/>
                                        <p:tgtEl>
                                          <p:spTgt spid="1789"/>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grpId="0" nodeType="clickEffect">
                                  <p:stCondLst>
                                    <p:cond delay="0"/>
                                  </p:stCondLst>
                                  <p:childTnLst>
                                    <p:set>
                                      <p:cBhvr>
                                        <p:cTn id="76" dur="1" fill="hold">
                                          <p:stCondLst>
                                            <p:cond delay="0"/>
                                          </p:stCondLst>
                                        </p:cTn>
                                        <p:tgtEl>
                                          <p:spTgt spid="1771"/>
                                        </p:tgtEl>
                                        <p:attrNameLst>
                                          <p:attrName>style.visibility</p:attrName>
                                        </p:attrNameLst>
                                      </p:cBhvr>
                                      <p:to>
                                        <p:strVal val="visible"/>
                                      </p:to>
                                    </p:set>
                                    <p:anim calcmode="lin" valueType="num">
                                      <p:cBhvr additive="base">
                                        <p:cTn id="77" dur="500" fill="hold"/>
                                        <p:tgtEl>
                                          <p:spTgt spid="1771"/>
                                        </p:tgtEl>
                                        <p:attrNameLst>
                                          <p:attrName>ppt_x</p:attrName>
                                        </p:attrNameLst>
                                      </p:cBhvr>
                                      <p:tavLst>
                                        <p:tav tm="0">
                                          <p:val>
                                            <p:strVal val="0-#ppt_w/2"/>
                                          </p:val>
                                        </p:tav>
                                        <p:tav tm="100000">
                                          <p:val>
                                            <p:strVal val="#ppt_x"/>
                                          </p:val>
                                        </p:tav>
                                      </p:tavLst>
                                    </p:anim>
                                    <p:anim calcmode="lin" valueType="num">
                                      <p:cBhvr additive="base">
                                        <p:cTn id="78" dur="500" fill="hold"/>
                                        <p:tgtEl>
                                          <p:spTgt spid="1771"/>
                                        </p:tgtEl>
                                        <p:attrNameLst>
                                          <p:attrName>ppt_y</p:attrName>
                                        </p:attrNameLst>
                                      </p:cBhvr>
                                      <p:tavLst>
                                        <p:tav tm="0">
                                          <p:val>
                                            <p:strVal val="0-#ppt_h/2"/>
                                          </p:val>
                                        </p:tav>
                                        <p:tav tm="100000">
                                          <p:val>
                                            <p:strVal val="#ppt_y"/>
                                          </p:val>
                                        </p:tav>
                                      </p:tavLst>
                                    </p:anim>
                                  </p:childTnLst>
                                </p:cTn>
                              </p:par>
                              <p:par>
                                <p:cTn id="79" presetID="2" presetClass="entr" presetSubtype="9" fill="hold" grpId="0" nodeType="withEffect">
                                  <p:stCondLst>
                                    <p:cond delay="0"/>
                                  </p:stCondLst>
                                  <p:childTnLst>
                                    <p:set>
                                      <p:cBhvr>
                                        <p:cTn id="80" dur="1" fill="hold">
                                          <p:stCondLst>
                                            <p:cond delay="0"/>
                                          </p:stCondLst>
                                        </p:cTn>
                                        <p:tgtEl>
                                          <p:spTgt spid="1784"/>
                                        </p:tgtEl>
                                        <p:attrNameLst>
                                          <p:attrName>style.visibility</p:attrName>
                                        </p:attrNameLst>
                                      </p:cBhvr>
                                      <p:to>
                                        <p:strVal val="visible"/>
                                      </p:to>
                                    </p:set>
                                    <p:anim calcmode="lin" valueType="num">
                                      <p:cBhvr additive="base">
                                        <p:cTn id="81" dur="500" fill="hold"/>
                                        <p:tgtEl>
                                          <p:spTgt spid="1784"/>
                                        </p:tgtEl>
                                        <p:attrNameLst>
                                          <p:attrName>ppt_x</p:attrName>
                                        </p:attrNameLst>
                                      </p:cBhvr>
                                      <p:tavLst>
                                        <p:tav tm="0">
                                          <p:val>
                                            <p:strVal val="0-#ppt_w/2"/>
                                          </p:val>
                                        </p:tav>
                                        <p:tav tm="100000">
                                          <p:val>
                                            <p:strVal val="#ppt_x"/>
                                          </p:val>
                                        </p:tav>
                                      </p:tavLst>
                                    </p:anim>
                                    <p:anim calcmode="lin" valueType="num">
                                      <p:cBhvr additive="base">
                                        <p:cTn id="82" dur="500" fill="hold"/>
                                        <p:tgtEl>
                                          <p:spTgt spid="17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9" grpId="0" animBg="1"/>
      <p:bldP spid="1770" grpId="0" animBg="1"/>
      <p:bldP spid="1771" grpId="0" animBg="1"/>
      <p:bldP spid="1772" grpId="0" animBg="1"/>
      <p:bldP spid="1775" grpId="0"/>
      <p:bldP spid="1778" grpId="0"/>
      <p:bldP spid="1781" grpId="0"/>
      <p:bldP spid="1784" grpId="0"/>
      <p:bldP spid="1787" grpId="0" animBg="1"/>
      <p:bldP spid="1788" grpId="0" animBg="1"/>
      <p:bldP spid="1789" grpId="0" animBg="1"/>
      <p:bldP spid="1790" grpId="0" animBg="1"/>
      <p:bldP spid="1793" grpId="0"/>
      <p:bldP spid="1796" grpId="0"/>
      <p:bldP spid="1799" grpId="0"/>
      <p:bldP spid="18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96500-BE24-6969-7E87-05F84DEA6AC1}"/>
              </a:ext>
            </a:extLst>
          </p:cNvPr>
          <p:cNvSpPr>
            <a:spLocks noGrp="1"/>
          </p:cNvSpPr>
          <p:nvPr>
            <p:ph type="title"/>
          </p:nvPr>
        </p:nvSpPr>
        <p:spPr>
          <a:xfrm>
            <a:off x="0" y="1220092"/>
            <a:ext cx="12192000" cy="1325563"/>
          </a:xfrm>
        </p:spPr>
        <p:txBody>
          <a:bodyPr/>
          <a:lstStyle/>
          <a:p>
            <a:pPr algn="ctr"/>
            <a:r>
              <a:rPr lang="fr-FR" sz="3000" dirty="0">
                <a:solidFill>
                  <a:srgbClr val="EB6608"/>
                </a:solidFill>
                <a:latin typeface="Century Gothic" panose="020B0502020202020204" pitchFamily="34" charset="0"/>
                <a:sym typeface="Wingdings" panose="05000000000000000000" pitchFamily="2" charset="2"/>
              </a:rPr>
              <a:t>Soutenir la parentalité</a:t>
            </a:r>
            <a:br>
              <a:rPr lang="fr-FR" dirty="0">
                <a:sym typeface="Wingdings" panose="05000000000000000000" pitchFamily="2" charset="2"/>
              </a:rPr>
            </a:br>
            <a:endParaRPr lang="fr-FR" dirty="0"/>
          </a:p>
        </p:txBody>
      </p:sp>
      <p:sp>
        <p:nvSpPr>
          <p:cNvPr id="3" name="Espace réservé du contenu 2">
            <a:extLst>
              <a:ext uri="{FF2B5EF4-FFF2-40B4-BE49-F238E27FC236}">
                <a16:creationId xmlns:a16="http://schemas.microsoft.com/office/drawing/2014/main" id="{7D9EEA50-6CA2-3516-E5E6-253E3D49112E}"/>
              </a:ext>
            </a:extLst>
          </p:cNvPr>
          <p:cNvSpPr>
            <a:spLocks noGrp="1"/>
          </p:cNvSpPr>
          <p:nvPr>
            <p:ph idx="1"/>
          </p:nvPr>
        </p:nvSpPr>
        <p:spPr>
          <a:xfrm>
            <a:off x="838200" y="1882873"/>
            <a:ext cx="10515600" cy="3821256"/>
          </a:xfrm>
        </p:spPr>
        <p:txBody>
          <a:bodyPr/>
          <a:lstStyle/>
          <a:p>
            <a:pPr marL="638175" lvl="2" indent="-180975"/>
            <a:endParaRPr lang="fr-FR" sz="2400" dirty="0">
              <a:sym typeface="Wingdings" panose="05000000000000000000" pitchFamily="2" charset="2"/>
            </a:endParaRPr>
          </a:p>
          <a:p>
            <a:pPr marL="263525" indent="-263525">
              <a:buClr>
                <a:srgbClr val="EB6608"/>
              </a:buClr>
              <a:buFont typeface="Wingdings" panose="05000000000000000000" pitchFamily="2" charset="2"/>
              <a:buChar char="Ø"/>
            </a:pPr>
            <a:r>
              <a:rPr lang="fr-FR" sz="2000" dirty="0">
                <a:latin typeface="Century Gothic" panose="020B0502020202020204" pitchFamily="34" charset="0"/>
              </a:rPr>
              <a:t>Action des REAAP (CAF) </a:t>
            </a:r>
          </a:p>
          <a:p>
            <a:pPr marL="263525" indent="-263525">
              <a:buClr>
                <a:srgbClr val="EB6608"/>
              </a:buClr>
              <a:buFont typeface="Wingdings" panose="05000000000000000000" pitchFamily="2" charset="2"/>
              <a:buChar char="Ø"/>
            </a:pPr>
            <a:r>
              <a:rPr lang="fr-FR" sz="2000" dirty="0">
                <a:latin typeface="Century Gothic" panose="020B0502020202020204" pitchFamily="34" charset="0"/>
              </a:rPr>
              <a:t>Guidance parentale / Programmes d’entrainement aux habiletés parentales</a:t>
            </a:r>
          </a:p>
          <a:p>
            <a:pPr marL="263525" indent="-263525">
              <a:buClr>
                <a:srgbClr val="EB6608"/>
              </a:buClr>
              <a:buFont typeface="Wingdings" panose="05000000000000000000" pitchFamily="2" charset="2"/>
              <a:buChar char="Ø"/>
            </a:pPr>
            <a:r>
              <a:rPr lang="fr-FR" sz="2000" dirty="0">
                <a:latin typeface="Century Gothic" panose="020B0502020202020204" pitchFamily="34" charset="0"/>
              </a:rPr>
              <a:t>Education thérapeutique</a:t>
            </a:r>
          </a:p>
          <a:p>
            <a:pPr marL="263525" indent="-263525">
              <a:buClr>
                <a:srgbClr val="EB6608"/>
              </a:buClr>
              <a:buFont typeface="Wingdings" panose="05000000000000000000" pitchFamily="2" charset="2"/>
              <a:buChar char="Ø"/>
            </a:pPr>
            <a:r>
              <a:rPr lang="fr-FR" sz="2000" dirty="0">
                <a:latin typeface="Century Gothic" panose="020B0502020202020204" pitchFamily="34" charset="0"/>
              </a:rPr>
              <a:t>Accompagnement social…</a:t>
            </a:r>
          </a:p>
        </p:txBody>
      </p:sp>
      <p:sp>
        <p:nvSpPr>
          <p:cNvPr id="4" name="Rectangle 3">
            <a:extLst>
              <a:ext uri="{FF2B5EF4-FFF2-40B4-BE49-F238E27FC236}">
                <a16:creationId xmlns:a16="http://schemas.microsoft.com/office/drawing/2014/main" id="{0B05B04C-3282-5216-135F-139C071D3E53}"/>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sz="2000" b="1" dirty="0">
                <a:solidFill>
                  <a:prstClr val="white"/>
                </a:solidFill>
                <a:latin typeface="Century Gothic" panose="020B0502020202020204" pitchFamily="34" charset="0"/>
              </a:rPr>
              <a:t>4. Annonce du diagnostic de TND</a:t>
            </a:r>
          </a:p>
        </p:txBody>
      </p:sp>
    </p:spTree>
    <p:extLst>
      <p:ext uri="{BB962C8B-B14F-4D97-AF65-F5344CB8AC3E}">
        <p14:creationId xmlns:p14="http://schemas.microsoft.com/office/powerpoint/2010/main" val="486874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7C84BA-D350-6A3B-5378-B361F41AB8B3}"/>
              </a:ext>
            </a:extLst>
          </p:cNvPr>
          <p:cNvSpPr>
            <a:spLocks noGrp="1"/>
          </p:cNvSpPr>
          <p:nvPr>
            <p:ph idx="1"/>
          </p:nvPr>
        </p:nvSpPr>
        <p:spPr>
          <a:xfrm>
            <a:off x="838200" y="1306286"/>
            <a:ext cx="10515600" cy="5415147"/>
          </a:xfrm>
        </p:spPr>
        <p:txBody>
          <a:bodyPr>
            <a:normAutofit/>
          </a:bodyPr>
          <a:lstStyle/>
          <a:p>
            <a:pPr marL="0" indent="0" algn="just">
              <a:lnSpc>
                <a:spcPts val="2300"/>
              </a:lnSpc>
              <a:spcAft>
                <a:spcPts val="1200"/>
              </a:spcAft>
              <a:buNone/>
            </a:pPr>
            <a:r>
              <a:rPr lang="fr-FR" sz="2200" dirty="0">
                <a:effectLst/>
                <a:latin typeface="Century Gothic" panose="020B0502020202020204" pitchFamily="34" charset="0"/>
              </a:rPr>
              <a:t>En cas de </a:t>
            </a:r>
            <a:r>
              <a:rPr lang="fr-FR" sz="2200" i="1" dirty="0">
                <a:effectLst/>
                <a:latin typeface="Century Gothic" panose="020B0502020202020204" pitchFamily="34" charset="0"/>
              </a:rPr>
              <a:t>situation complexe</a:t>
            </a:r>
            <a:r>
              <a:rPr lang="fr-FR" sz="2200" dirty="0">
                <a:effectLst/>
                <a:latin typeface="Century Gothic" panose="020B0502020202020204" pitchFamily="34" charset="0"/>
              </a:rPr>
              <a:t>, possibilité d’orientation de l’enfant vers une équipe de niveau 2 :</a:t>
            </a:r>
          </a:p>
          <a:p>
            <a:pPr>
              <a:lnSpc>
                <a:spcPts val="2300"/>
              </a:lnSpc>
              <a:spcAft>
                <a:spcPts val="1200"/>
              </a:spcAft>
              <a:buClr>
                <a:srgbClr val="EB6608"/>
              </a:buClr>
              <a:buFont typeface="Courier New" panose="02070309020205020404" pitchFamily="49" charset="0"/>
              <a:buChar char="o"/>
            </a:pPr>
            <a:r>
              <a:rPr lang="fr-FR" sz="2000" dirty="0">
                <a:latin typeface="Century Gothic" panose="020B0502020202020204" pitchFamily="34" charset="0"/>
              </a:rPr>
              <a:t>Difficulté de diagnostic (symptomatologie atypique rendant l’analyse complexe)</a:t>
            </a:r>
          </a:p>
          <a:p>
            <a:pPr>
              <a:lnSpc>
                <a:spcPts val="2300"/>
              </a:lnSpc>
              <a:spcAft>
                <a:spcPts val="1200"/>
              </a:spcAft>
              <a:buClr>
                <a:srgbClr val="EB6608"/>
              </a:buClr>
              <a:buFont typeface="Courier New" panose="02070309020205020404" pitchFamily="49" charset="0"/>
              <a:buChar char="o"/>
            </a:pPr>
            <a:r>
              <a:rPr lang="fr-FR" sz="2000" dirty="0">
                <a:effectLst/>
                <a:latin typeface="Century Gothic" panose="020B0502020202020204" pitchFamily="34" charset="0"/>
              </a:rPr>
              <a:t>Besoin de coordination important (pluridisciplinarité et gradation des aides avec besoin de synthèse, de priorisation des prises en charge, définition d’objectifs partagés) en rapport avec la complexité des troubles (cognitifs, psycho-affectifs) </a:t>
            </a:r>
            <a:endParaRPr lang="fr-FR" sz="2000" dirty="0">
              <a:latin typeface="Century Gothic" panose="020B0502020202020204" pitchFamily="34" charset="0"/>
            </a:endParaRPr>
          </a:p>
          <a:p>
            <a:pPr>
              <a:lnSpc>
                <a:spcPts val="2300"/>
              </a:lnSpc>
              <a:spcAft>
                <a:spcPts val="1200"/>
              </a:spcAft>
              <a:buClr>
                <a:srgbClr val="EB6608"/>
              </a:buClr>
              <a:buFont typeface="Courier New" panose="02070309020205020404" pitchFamily="49" charset="0"/>
              <a:buChar char="o"/>
            </a:pPr>
            <a:r>
              <a:rPr lang="fr-FR" sz="2000" dirty="0">
                <a:effectLst/>
                <a:latin typeface="Century Gothic" panose="020B0502020202020204" pitchFamily="34" charset="0"/>
              </a:rPr>
              <a:t>Suspicion de comorbidités (association de TSLA, déficits cognitifs associés à des troubles de la sphère émotionnelle et/ou comportementale, à un déficit sensoriel, ou tout autre déficit d’autre nature) </a:t>
            </a:r>
            <a:endParaRPr lang="fr-FR" sz="2000" dirty="0">
              <a:latin typeface="Century Gothic" panose="020B0502020202020204" pitchFamily="34" charset="0"/>
            </a:endParaRPr>
          </a:p>
          <a:p>
            <a:pPr>
              <a:lnSpc>
                <a:spcPts val="2300"/>
              </a:lnSpc>
              <a:spcAft>
                <a:spcPts val="1200"/>
              </a:spcAft>
              <a:buClr>
                <a:srgbClr val="EB6608"/>
              </a:buClr>
              <a:buFont typeface="Courier New" panose="02070309020205020404" pitchFamily="49" charset="0"/>
              <a:buChar char="o"/>
            </a:pPr>
            <a:r>
              <a:rPr lang="fr-FR" sz="2000" dirty="0">
                <a:effectLst/>
                <a:latin typeface="Century Gothic" panose="020B0502020202020204" pitchFamily="34" charset="0"/>
              </a:rPr>
              <a:t>Réponse insuffisante à la prise en charge de première intention.</a:t>
            </a:r>
            <a:endParaRPr lang="fr-FR" sz="2000" dirty="0">
              <a:latin typeface="Century Gothic" panose="020B0502020202020204" pitchFamily="34" charset="0"/>
            </a:endParaRPr>
          </a:p>
        </p:txBody>
      </p:sp>
      <p:sp>
        <p:nvSpPr>
          <p:cNvPr id="2" name="Rectangle 1">
            <a:extLst>
              <a:ext uri="{FF2B5EF4-FFF2-40B4-BE49-F238E27FC236}">
                <a16:creationId xmlns:a16="http://schemas.microsoft.com/office/drawing/2014/main" id="{F93C68E1-8580-AC3D-0834-3835E220B64E}"/>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4</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Annonce du diagnostic de TND</a:t>
            </a:r>
          </a:p>
        </p:txBody>
      </p:sp>
    </p:spTree>
    <p:extLst>
      <p:ext uri="{BB962C8B-B14F-4D97-AF65-F5344CB8AC3E}">
        <p14:creationId xmlns:p14="http://schemas.microsoft.com/office/powerpoint/2010/main" val="14008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0AA812-819D-FA31-83CE-5815E11D343F}"/>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5</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Du trouble au handicap</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633" y="1999092"/>
            <a:ext cx="4784733" cy="27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5C79A883-D6E2-8B19-5D7B-0ABD4D063407}"/>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67810" y="1647540"/>
            <a:ext cx="7456379" cy="3990738"/>
          </a:xfrm>
          <a:prstGeom prst="rect">
            <a:avLst/>
          </a:prstGeom>
        </p:spPr>
      </p:pic>
    </p:spTree>
    <p:extLst>
      <p:ext uri="{BB962C8B-B14F-4D97-AF65-F5344CB8AC3E}">
        <p14:creationId xmlns:p14="http://schemas.microsoft.com/office/powerpoint/2010/main" val="1672865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Google Shape;1381;p33">
            <a:extLst>
              <a:ext uri="{FF2B5EF4-FFF2-40B4-BE49-F238E27FC236}">
                <a16:creationId xmlns:a16="http://schemas.microsoft.com/office/drawing/2014/main" id="{20F251B4-7A19-4C69-D0AD-96BA344795A4}"/>
              </a:ext>
            </a:extLst>
          </p:cNvPr>
          <p:cNvSpPr/>
          <p:nvPr/>
        </p:nvSpPr>
        <p:spPr>
          <a:xfrm>
            <a:off x="6580273" y="1824035"/>
            <a:ext cx="4941268" cy="480000"/>
          </a:xfrm>
          <a:prstGeom prst="rect">
            <a:avLst/>
          </a:prstGeom>
          <a:solidFill>
            <a:srgbClr val="FFCB00"/>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nvGrpSpPr>
          <p:cNvPr id="68" name="Google Shape;1386;p33">
            <a:extLst>
              <a:ext uri="{FF2B5EF4-FFF2-40B4-BE49-F238E27FC236}">
                <a16:creationId xmlns:a16="http://schemas.microsoft.com/office/drawing/2014/main" id="{134BAC7D-5488-E41C-8724-D5E0C170AF99}"/>
              </a:ext>
            </a:extLst>
          </p:cNvPr>
          <p:cNvGrpSpPr/>
          <p:nvPr/>
        </p:nvGrpSpPr>
        <p:grpSpPr>
          <a:xfrm>
            <a:off x="5778364" y="1678581"/>
            <a:ext cx="811950" cy="3723752"/>
            <a:chOff x="4271427" y="1891296"/>
            <a:chExt cx="608962" cy="2792814"/>
          </a:xfrm>
        </p:grpSpPr>
        <p:sp>
          <p:nvSpPr>
            <p:cNvPr id="69" name="Google Shape;1387;p33">
              <a:extLst>
                <a:ext uri="{FF2B5EF4-FFF2-40B4-BE49-F238E27FC236}">
                  <a16:creationId xmlns:a16="http://schemas.microsoft.com/office/drawing/2014/main" id="{9ACDCC41-0942-BE0B-4334-9DA550BB3D26}"/>
                </a:ext>
              </a:extLst>
            </p:cNvPr>
            <p:cNvSpPr/>
            <p:nvPr/>
          </p:nvSpPr>
          <p:spPr>
            <a:xfrm rot="36931">
              <a:off x="4276045" y="3801165"/>
              <a:ext cx="592195" cy="863021"/>
            </a:xfrm>
            <a:custGeom>
              <a:avLst/>
              <a:gdLst/>
              <a:ahLst/>
              <a:cxnLst/>
              <a:rect l="l" t="t" r="r" b="b"/>
              <a:pathLst>
                <a:path w="1802378" h="1800199" extrusionOk="0">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FDA4B"/>
                </a:gs>
                <a:gs pos="100000">
                  <a:srgbClr val="FFDA4B"/>
                </a:gs>
              </a:gsLst>
              <a:lin ang="19799999" scaled="0"/>
            </a:gra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70" name="Google Shape;1388;p33">
              <a:extLst>
                <a:ext uri="{FF2B5EF4-FFF2-40B4-BE49-F238E27FC236}">
                  <a16:creationId xmlns:a16="http://schemas.microsoft.com/office/drawing/2014/main" id="{9EAF4F41-6B52-5AA2-37D6-E97D3F5899AA}"/>
                </a:ext>
              </a:extLst>
            </p:cNvPr>
            <p:cNvSpPr/>
            <p:nvPr/>
          </p:nvSpPr>
          <p:spPr>
            <a:xfrm>
              <a:off x="4468857" y="3793500"/>
              <a:ext cx="200342" cy="872829"/>
            </a:xfrm>
            <a:custGeom>
              <a:avLst/>
              <a:gdLst/>
              <a:ahLst/>
              <a:cxnLst/>
              <a:rect l="l" t="t" r="r" b="b"/>
              <a:pathLst>
                <a:path w="1359043" h="1820658" extrusionOk="0">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FE47F"/>
                </a:gs>
                <a:gs pos="100000">
                  <a:srgbClr val="FFE47F"/>
                </a:gs>
              </a:gsLst>
              <a:lin ang="19799999" scaled="0"/>
            </a:gra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71" name="Google Shape;1389;p33">
              <a:extLst>
                <a:ext uri="{FF2B5EF4-FFF2-40B4-BE49-F238E27FC236}">
                  <a16:creationId xmlns:a16="http://schemas.microsoft.com/office/drawing/2014/main" id="{C7D28DC0-C9AD-1484-FD8A-6149B3BC784E}"/>
                </a:ext>
              </a:extLst>
            </p:cNvPr>
            <p:cNvSpPr/>
            <p:nvPr/>
          </p:nvSpPr>
          <p:spPr>
            <a:xfrm>
              <a:off x="4291066" y="1891296"/>
              <a:ext cx="196906" cy="2011393"/>
            </a:xfrm>
            <a:custGeom>
              <a:avLst/>
              <a:gdLst/>
              <a:ahLst/>
              <a:cxnLst/>
              <a:rect l="l" t="t" r="r" b="b"/>
              <a:pathLst>
                <a:path w="196906" h="2011393" extrusionOk="0">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FCCFB0"/>
                </a:gs>
                <a:gs pos="100000">
                  <a:srgbClr val="FCCFB0"/>
                </a:gs>
              </a:gsLst>
              <a:lin ang="19799999" scaled="0"/>
            </a:gra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72" name="Google Shape;1390;p33">
              <a:extLst>
                <a:ext uri="{FF2B5EF4-FFF2-40B4-BE49-F238E27FC236}">
                  <a16:creationId xmlns:a16="http://schemas.microsoft.com/office/drawing/2014/main" id="{BEA3AF88-1E67-2077-B96E-EF59B71E3179}"/>
                </a:ext>
              </a:extLst>
            </p:cNvPr>
            <p:cNvSpPr/>
            <p:nvPr/>
          </p:nvSpPr>
          <p:spPr>
            <a:xfrm>
              <a:off x="4486591" y="1953886"/>
              <a:ext cx="196906" cy="1950905"/>
            </a:xfrm>
            <a:custGeom>
              <a:avLst/>
              <a:gdLst/>
              <a:ahLst/>
              <a:cxnLst/>
              <a:rect l="l" t="t" r="r" b="b"/>
              <a:pathLst>
                <a:path w="196906" h="1950905" extrusionOk="0">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FBB17B"/>
                </a:gs>
                <a:gs pos="100000">
                  <a:srgbClr val="FBB17B"/>
                </a:gs>
              </a:gsLst>
              <a:lin ang="19799999" scaled="0"/>
            </a:gra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73" name="Google Shape;1391;p33">
              <a:extLst>
                <a:ext uri="{FF2B5EF4-FFF2-40B4-BE49-F238E27FC236}">
                  <a16:creationId xmlns:a16="http://schemas.microsoft.com/office/drawing/2014/main" id="{0D35D3B0-8863-1A12-665D-A0EE41E2BAD8}"/>
                </a:ext>
              </a:extLst>
            </p:cNvPr>
            <p:cNvSpPr/>
            <p:nvPr/>
          </p:nvSpPr>
          <p:spPr>
            <a:xfrm>
              <a:off x="4683483" y="1895514"/>
              <a:ext cx="196906" cy="2011393"/>
            </a:xfrm>
            <a:custGeom>
              <a:avLst/>
              <a:gdLst/>
              <a:ahLst/>
              <a:cxnLst/>
              <a:rect l="l" t="t" r="r" b="b"/>
              <a:pathLst>
                <a:path w="196906" h="2011393" extrusionOk="0">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EB6608"/>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74" name="Google Shape;1392;p33">
              <a:extLst>
                <a:ext uri="{FF2B5EF4-FFF2-40B4-BE49-F238E27FC236}">
                  <a16:creationId xmlns:a16="http://schemas.microsoft.com/office/drawing/2014/main" id="{23EB0658-2D60-4727-012E-7C6D83B886DF}"/>
                </a:ext>
              </a:extLst>
            </p:cNvPr>
            <p:cNvSpPr/>
            <p:nvPr/>
          </p:nvSpPr>
          <p:spPr>
            <a:xfrm rot="10800000">
              <a:off x="4468813" y="4423239"/>
              <a:ext cx="196906" cy="260871"/>
            </a:xfrm>
            <a:prstGeom prst="triangle">
              <a:avLst>
                <a:gd name="adj" fmla="val 50000"/>
              </a:avLst>
            </a:prstGeom>
            <a:solidFill>
              <a:srgbClr val="3F3F3F"/>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grpSp>
      <p:sp>
        <p:nvSpPr>
          <p:cNvPr id="75" name="Google Shape;1393;p33">
            <a:extLst>
              <a:ext uri="{FF2B5EF4-FFF2-40B4-BE49-F238E27FC236}">
                <a16:creationId xmlns:a16="http://schemas.microsoft.com/office/drawing/2014/main" id="{9AB34E55-76CD-2AC0-557D-12FBA46B9CCB}"/>
              </a:ext>
            </a:extLst>
          </p:cNvPr>
          <p:cNvSpPr/>
          <p:nvPr/>
        </p:nvSpPr>
        <p:spPr>
          <a:xfrm>
            <a:off x="994552" y="1841949"/>
            <a:ext cx="4941268" cy="480000"/>
          </a:xfrm>
          <a:prstGeom prst="rect">
            <a:avLst/>
          </a:prstGeom>
          <a:solidFill>
            <a:srgbClr val="EB6608"/>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2400" b="0"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Difficultés</a:t>
            </a:r>
            <a:endParaRPr kumimoji="0" sz="2400" b="0"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78" name="Google Shape;1396;p33">
            <a:extLst>
              <a:ext uri="{FF2B5EF4-FFF2-40B4-BE49-F238E27FC236}">
                <a16:creationId xmlns:a16="http://schemas.microsoft.com/office/drawing/2014/main" id="{13B87B27-CE4F-B473-2587-1BC697189692}"/>
              </a:ext>
            </a:extLst>
          </p:cNvPr>
          <p:cNvSpPr txBox="1"/>
          <p:nvPr/>
        </p:nvSpPr>
        <p:spPr>
          <a:xfrm>
            <a:off x="6590314" y="1829306"/>
            <a:ext cx="4931227" cy="461624"/>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sz="2400" kern="0" dirty="0">
                <a:solidFill>
                  <a:srgbClr val="FFFFFF"/>
                </a:solidFill>
                <a:latin typeface="Century Gothic" panose="020B0502020202020204" pitchFamily="34" charset="0"/>
                <a:ea typeface="Calibri"/>
                <a:cs typeface="Calibri"/>
                <a:sym typeface="Calibri"/>
              </a:rPr>
              <a:t>Troubles</a:t>
            </a:r>
            <a:endParaRPr sz="2400" kern="0" dirty="0">
              <a:solidFill>
                <a:srgbClr val="FFFFFF"/>
              </a:solidFill>
              <a:latin typeface="Century Gothic" panose="020B0502020202020204" pitchFamily="34" charset="0"/>
              <a:ea typeface="Calibri"/>
              <a:cs typeface="Calibri"/>
              <a:sym typeface="Calibri"/>
            </a:endParaRPr>
          </a:p>
        </p:txBody>
      </p:sp>
      <p:sp>
        <p:nvSpPr>
          <p:cNvPr id="80" name="Google Shape;1398;p33">
            <a:extLst>
              <a:ext uri="{FF2B5EF4-FFF2-40B4-BE49-F238E27FC236}">
                <a16:creationId xmlns:a16="http://schemas.microsoft.com/office/drawing/2014/main" id="{37F47EE6-55AF-F922-ACE6-EDD7DB965362}"/>
              </a:ext>
            </a:extLst>
          </p:cNvPr>
          <p:cNvSpPr txBox="1"/>
          <p:nvPr/>
        </p:nvSpPr>
        <p:spPr>
          <a:xfrm>
            <a:off x="6858694" y="3855017"/>
            <a:ext cx="3162392" cy="379656"/>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1867" b="1" kern="0">
                <a:solidFill>
                  <a:srgbClr val="FFFFFF"/>
                </a:solidFill>
                <a:ea typeface="Calibri"/>
                <a:cs typeface="Calibri"/>
                <a:sym typeface="Calibri"/>
              </a:rPr>
              <a:t>Add Contents Title</a:t>
            </a:r>
            <a:endParaRPr sz="1867" b="1" kern="0">
              <a:solidFill>
                <a:srgbClr val="FFFFFF"/>
              </a:solidFill>
              <a:ea typeface="Calibri"/>
              <a:cs typeface="Calibri"/>
              <a:sym typeface="Calibri"/>
            </a:endParaRPr>
          </a:p>
        </p:txBody>
      </p:sp>
      <p:sp>
        <p:nvSpPr>
          <p:cNvPr id="81" name="Google Shape;1402;p33">
            <a:extLst>
              <a:ext uri="{FF2B5EF4-FFF2-40B4-BE49-F238E27FC236}">
                <a16:creationId xmlns:a16="http://schemas.microsoft.com/office/drawing/2014/main" id="{18289A99-B1F2-77D1-011E-A89ECB9509CC}"/>
              </a:ext>
            </a:extLst>
          </p:cNvPr>
          <p:cNvSpPr txBox="1"/>
          <p:nvPr/>
        </p:nvSpPr>
        <p:spPr>
          <a:xfrm>
            <a:off x="6590314" y="2430246"/>
            <a:ext cx="4931227" cy="1200288"/>
          </a:xfrm>
          <a:prstGeom prst="rect">
            <a:avLst/>
          </a:prstGeom>
          <a:noFill/>
          <a:ln>
            <a:noFill/>
          </a:ln>
        </p:spPr>
        <p:txBody>
          <a:bodyPr spcFirstLastPara="1" wrap="square" lIns="91425" tIns="45700" rIns="91425" bIns="45700" anchor="t" anchorCtr="0">
            <a:spAutoFit/>
          </a:bodyPr>
          <a:lstStyle/>
          <a:p>
            <a:pPr algn="just">
              <a:buFont typeface="Arial" panose="020B0604020202020204" pitchFamily="34" charset="0"/>
              <a:buChar char="•"/>
            </a:pPr>
            <a:r>
              <a:rPr lang="fr-FR" sz="1600" dirty="0">
                <a:latin typeface="Century Gothic" panose="020B0502020202020204" pitchFamily="34" charset="0"/>
              </a:rPr>
              <a:t> </a:t>
            </a:r>
            <a:r>
              <a:rPr lang="fr-FR" dirty="0">
                <a:latin typeface="Century Gothic" panose="020B0502020202020204" pitchFamily="34" charset="0"/>
              </a:rPr>
              <a:t>Persistants malgré les interventions</a:t>
            </a:r>
          </a:p>
          <a:p>
            <a:pPr>
              <a:buFont typeface="Arial" panose="020B0604020202020204" pitchFamily="34" charset="0"/>
              <a:buChar char="•"/>
            </a:pPr>
            <a:endParaRPr lang="fr-FR" dirty="0">
              <a:latin typeface="Century Gothic" panose="020B0502020202020204" pitchFamily="34" charset="0"/>
            </a:endParaRPr>
          </a:p>
          <a:p>
            <a:pPr algn="just">
              <a:buFont typeface="Arial" panose="020B0604020202020204" pitchFamily="34" charset="0"/>
              <a:buChar char="•"/>
            </a:pPr>
            <a:r>
              <a:rPr lang="fr-FR" dirty="0">
                <a:latin typeface="Century Gothic" panose="020B0502020202020204" pitchFamily="34" charset="0"/>
              </a:rPr>
              <a:t> Difficultés qui nécessitent la mise en place de mesures compensatoires</a:t>
            </a:r>
          </a:p>
        </p:txBody>
      </p:sp>
      <p:sp>
        <p:nvSpPr>
          <p:cNvPr id="84" name="Google Shape;1405;p33">
            <a:extLst>
              <a:ext uri="{FF2B5EF4-FFF2-40B4-BE49-F238E27FC236}">
                <a16:creationId xmlns:a16="http://schemas.microsoft.com/office/drawing/2014/main" id="{5A6FD78C-AE75-2A97-FF33-DAD104A5891D}"/>
              </a:ext>
            </a:extLst>
          </p:cNvPr>
          <p:cNvSpPr txBox="1"/>
          <p:nvPr/>
        </p:nvSpPr>
        <p:spPr>
          <a:xfrm>
            <a:off x="1131498" y="2407835"/>
            <a:ext cx="4646865" cy="1723508"/>
          </a:xfrm>
          <a:prstGeom prst="rect">
            <a:avLst/>
          </a:prstGeom>
          <a:noFill/>
          <a:ln>
            <a:noFill/>
          </a:ln>
        </p:spPr>
        <p:txBody>
          <a:bodyPr spcFirstLastPara="1" wrap="square" lIns="91425" tIns="45700" rIns="91425" bIns="45700" anchor="t" anchorCtr="0">
            <a:spAutoFit/>
          </a:bodyPr>
          <a:lstStyle/>
          <a:p>
            <a:pPr>
              <a:buFont typeface="Arial" panose="020B0604020202020204" pitchFamily="34" charset="0"/>
              <a:buChar char="•"/>
            </a:pPr>
            <a:r>
              <a:rPr lang="fr-FR" sz="1600" dirty="0">
                <a:latin typeface="Century Gothic" panose="020B0502020202020204" pitchFamily="34" charset="0"/>
              </a:rPr>
              <a:t> </a:t>
            </a:r>
            <a:r>
              <a:rPr lang="fr-FR" dirty="0">
                <a:latin typeface="Century Gothic" panose="020B0502020202020204" pitchFamily="34" charset="0"/>
              </a:rPr>
              <a:t>Généralement temporaires et circonstancielles</a:t>
            </a:r>
          </a:p>
          <a:p>
            <a:pPr>
              <a:buFont typeface="Arial" panose="020B0604020202020204" pitchFamily="34" charset="0"/>
              <a:buChar char="•"/>
            </a:pPr>
            <a:endParaRPr lang="fr-FR" dirty="0">
              <a:latin typeface="Century Gothic" panose="020B0502020202020204" pitchFamily="34" charset="0"/>
            </a:endParaRPr>
          </a:p>
          <a:p>
            <a:pPr>
              <a:buFont typeface="Arial" panose="020B0604020202020204" pitchFamily="34" charset="0"/>
              <a:buChar char="•"/>
            </a:pPr>
            <a:r>
              <a:rPr lang="fr-FR" dirty="0">
                <a:latin typeface="Century Gothic" panose="020B0502020202020204" pitchFamily="34" charset="0"/>
              </a:rPr>
              <a:t> Peuvent être corrigées avec des interventions adaptées</a:t>
            </a:r>
          </a:p>
          <a:p>
            <a:pPr algn="just"/>
            <a:endParaRPr lang="fr-FR" sz="1600" dirty="0">
              <a:latin typeface="Century Gothic" panose="020B0502020202020204" pitchFamily="34" charset="0"/>
            </a:endParaRPr>
          </a:p>
        </p:txBody>
      </p:sp>
      <p:sp>
        <p:nvSpPr>
          <p:cNvPr id="87" name="Flèche : bas 86">
            <a:extLst>
              <a:ext uri="{FF2B5EF4-FFF2-40B4-BE49-F238E27FC236}">
                <a16:creationId xmlns:a16="http://schemas.microsoft.com/office/drawing/2014/main" id="{5368492A-966E-C5BD-947B-250E052157E2}"/>
              </a:ext>
            </a:extLst>
          </p:cNvPr>
          <p:cNvSpPr/>
          <p:nvPr/>
        </p:nvSpPr>
        <p:spPr>
          <a:xfrm>
            <a:off x="9015260" y="3711846"/>
            <a:ext cx="593766" cy="76221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2"/>
                </a:solidFill>
              </a:ln>
              <a:solidFill>
                <a:schemeClr val="accent2"/>
              </a:solidFill>
            </a:endParaRPr>
          </a:p>
        </p:txBody>
      </p:sp>
      <p:sp>
        <p:nvSpPr>
          <p:cNvPr id="88" name="ZoneTexte 87">
            <a:extLst>
              <a:ext uri="{FF2B5EF4-FFF2-40B4-BE49-F238E27FC236}">
                <a16:creationId xmlns:a16="http://schemas.microsoft.com/office/drawing/2014/main" id="{A6D59301-72B0-88B7-E0DA-F2B95A2780D0}"/>
              </a:ext>
            </a:extLst>
          </p:cNvPr>
          <p:cNvSpPr txBox="1"/>
          <p:nvPr/>
        </p:nvSpPr>
        <p:spPr>
          <a:xfrm>
            <a:off x="7988302" y="5997382"/>
            <a:ext cx="2731652" cy="369332"/>
          </a:xfrm>
          <a:prstGeom prst="rect">
            <a:avLst/>
          </a:prstGeom>
          <a:noFill/>
        </p:spPr>
        <p:txBody>
          <a:bodyPr wrap="square" rtlCol="0">
            <a:spAutoFit/>
          </a:bodyPr>
          <a:lstStyle/>
          <a:p>
            <a:pPr algn="ctr"/>
            <a:r>
              <a:rPr lang="fr-FR" dirty="0">
                <a:latin typeface="Century Gothic" panose="020B0502020202020204" pitchFamily="34" charset="0"/>
              </a:rPr>
              <a:t>Dossier MDPH ?</a:t>
            </a:r>
          </a:p>
        </p:txBody>
      </p:sp>
      <p:sp>
        <p:nvSpPr>
          <p:cNvPr id="2" name="Rectangle 1">
            <a:extLst>
              <a:ext uri="{FF2B5EF4-FFF2-40B4-BE49-F238E27FC236}">
                <a16:creationId xmlns:a16="http://schemas.microsoft.com/office/drawing/2014/main" id="{23C7FEF8-DDA7-8899-3EE6-83D91DCF0F8F}"/>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5</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Du trouble au handicap</a:t>
            </a:r>
          </a:p>
        </p:txBody>
      </p:sp>
      <p:sp>
        <p:nvSpPr>
          <p:cNvPr id="3" name="ZoneTexte 2">
            <a:extLst>
              <a:ext uri="{FF2B5EF4-FFF2-40B4-BE49-F238E27FC236}">
                <a16:creationId xmlns:a16="http://schemas.microsoft.com/office/drawing/2014/main" id="{EF7DF6D0-0FE6-D236-468E-12CD18D013AC}"/>
              </a:ext>
            </a:extLst>
          </p:cNvPr>
          <p:cNvSpPr txBox="1"/>
          <p:nvPr/>
        </p:nvSpPr>
        <p:spPr>
          <a:xfrm>
            <a:off x="7988301" y="4552217"/>
            <a:ext cx="2731652" cy="369332"/>
          </a:xfrm>
          <a:prstGeom prst="rect">
            <a:avLst/>
          </a:prstGeom>
          <a:noFill/>
        </p:spPr>
        <p:txBody>
          <a:bodyPr wrap="square" rtlCol="0">
            <a:spAutoFit/>
          </a:bodyPr>
          <a:lstStyle/>
          <a:p>
            <a:r>
              <a:rPr lang="fr-FR" dirty="0">
                <a:latin typeface="Century Gothic" panose="020B0502020202020204" pitchFamily="34" charset="0"/>
              </a:rPr>
              <a:t>Situation de handicap</a:t>
            </a:r>
          </a:p>
        </p:txBody>
      </p:sp>
      <p:sp>
        <p:nvSpPr>
          <p:cNvPr id="4" name="Flèche : bas 3">
            <a:extLst>
              <a:ext uri="{FF2B5EF4-FFF2-40B4-BE49-F238E27FC236}">
                <a16:creationId xmlns:a16="http://schemas.microsoft.com/office/drawing/2014/main" id="{E65D52AF-84D6-3036-0265-BF1D354FCA38}"/>
              </a:ext>
            </a:extLst>
          </p:cNvPr>
          <p:cNvSpPr/>
          <p:nvPr/>
        </p:nvSpPr>
        <p:spPr>
          <a:xfrm>
            <a:off x="9015260" y="5078358"/>
            <a:ext cx="593766" cy="76221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2"/>
                </a:solidFill>
              </a:ln>
              <a:solidFill>
                <a:schemeClr val="accent2"/>
              </a:solidFill>
            </a:endParaRPr>
          </a:p>
        </p:txBody>
      </p:sp>
    </p:spTree>
    <p:extLst>
      <p:ext uri="{BB962C8B-B14F-4D97-AF65-F5344CB8AC3E}">
        <p14:creationId xmlns:p14="http://schemas.microsoft.com/office/powerpoint/2010/main" val="6432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5" grpId="0" animBg="1"/>
      <p:bldP spid="81" grpId="0"/>
      <p:bldP spid="84" grpId="0"/>
      <p:bldP spid="87" grpId="0" animBg="1"/>
      <p:bldP spid="88" grpId="0"/>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30A974-0B60-D065-F0F3-C18C1A4CB0A7}"/>
              </a:ext>
            </a:extLst>
          </p:cNvPr>
          <p:cNvSpPr>
            <a:spLocks noGrp="1"/>
          </p:cNvSpPr>
          <p:nvPr>
            <p:ph idx="1"/>
          </p:nvPr>
        </p:nvSpPr>
        <p:spPr>
          <a:xfrm>
            <a:off x="838200" y="2298699"/>
            <a:ext cx="10515600" cy="3878263"/>
          </a:xfrm>
        </p:spPr>
        <p:txBody>
          <a:bodyPr>
            <a:normAutofit/>
          </a:bodyPr>
          <a:lstStyle/>
          <a:p>
            <a:pPr marL="0" indent="0" algn="just">
              <a:lnSpc>
                <a:spcPct val="100000"/>
              </a:lnSpc>
              <a:buNone/>
            </a:pPr>
            <a:r>
              <a:rPr lang="fr-FR" sz="2200" dirty="0">
                <a:latin typeface="Century Gothic" panose="020B0502020202020204" pitchFamily="34" charset="0"/>
              </a:rPr>
              <a:t>« Constitue un Handicap, toute </a:t>
            </a:r>
            <a:r>
              <a:rPr lang="fr-FR" sz="2200" b="1" dirty="0">
                <a:latin typeface="Century Gothic" panose="020B0502020202020204" pitchFamily="34" charset="0"/>
              </a:rPr>
              <a:t>limitation d'activité ou restriction </a:t>
            </a:r>
            <a:r>
              <a:rPr lang="fr-FR" sz="2200" dirty="0">
                <a:latin typeface="Century Gothic" panose="020B0502020202020204" pitchFamily="34" charset="0"/>
              </a:rPr>
              <a:t>de participation à la vie en société subie dans son environnement par une personne en raison d’une</a:t>
            </a:r>
            <a:r>
              <a:rPr lang="fr-FR" sz="2200" b="1" dirty="0">
                <a:latin typeface="Century Gothic" panose="020B0502020202020204" pitchFamily="34" charset="0"/>
              </a:rPr>
              <a:t> altération</a:t>
            </a:r>
            <a:r>
              <a:rPr lang="fr-FR" sz="2200" dirty="0">
                <a:latin typeface="Century Gothic" panose="020B0502020202020204" pitchFamily="34" charset="0"/>
              </a:rPr>
              <a:t> substantielle, durable ou définitive d’une ou plusieurs fonctions physiques, sensorielles, mentales, cognitives ou psychiques, d'un polyhandicap ou d'un trouble de santé invalidant. » </a:t>
            </a:r>
          </a:p>
        </p:txBody>
      </p:sp>
      <p:sp>
        <p:nvSpPr>
          <p:cNvPr id="4" name="ZoneTexte 3">
            <a:extLst>
              <a:ext uri="{FF2B5EF4-FFF2-40B4-BE49-F238E27FC236}">
                <a16:creationId xmlns:a16="http://schemas.microsoft.com/office/drawing/2014/main" id="{F4721611-EC8F-EB42-34E0-5E0C75F6F91B}"/>
              </a:ext>
            </a:extLst>
          </p:cNvPr>
          <p:cNvSpPr txBox="1"/>
          <p:nvPr/>
        </p:nvSpPr>
        <p:spPr>
          <a:xfrm>
            <a:off x="4810497" y="4237830"/>
            <a:ext cx="6543303" cy="584775"/>
          </a:xfrm>
          <a:prstGeom prst="rect">
            <a:avLst/>
          </a:prstGeom>
          <a:noFill/>
        </p:spPr>
        <p:txBody>
          <a:bodyPr wrap="square" rtlCol="0">
            <a:spAutoFit/>
          </a:bodyPr>
          <a:lstStyle/>
          <a:p>
            <a:pPr algn="just"/>
            <a:r>
              <a:rPr lang="fr-FR" sz="1600" i="1" dirty="0">
                <a:latin typeface="Century Gothic" panose="020B0502020202020204" pitchFamily="34" charset="0"/>
              </a:rPr>
              <a:t>Loi pour l’égalité des droits et des chances, la participation et la citoyenneté des personnes handicapées du 11 février 2005 </a:t>
            </a:r>
          </a:p>
        </p:txBody>
      </p:sp>
      <p:sp>
        <p:nvSpPr>
          <p:cNvPr id="2" name="Rectangle 1">
            <a:extLst>
              <a:ext uri="{FF2B5EF4-FFF2-40B4-BE49-F238E27FC236}">
                <a16:creationId xmlns:a16="http://schemas.microsoft.com/office/drawing/2014/main" id="{3692AA57-ED42-96C7-F35D-39C5A0FBFEA1}"/>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5</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Du trouble</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au handicap</a:t>
            </a:r>
            <a:endPar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6" name="Graphique 5" descr="Balance de la justice contour">
            <a:extLst>
              <a:ext uri="{FF2B5EF4-FFF2-40B4-BE49-F238E27FC236}">
                <a16:creationId xmlns:a16="http://schemas.microsoft.com/office/drawing/2014/main" id="{D6858B36-EC61-4B94-CCAD-32AB990865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500" y="859374"/>
            <a:ext cx="914400" cy="914400"/>
          </a:xfrm>
          <a:prstGeom prst="rect">
            <a:avLst/>
          </a:prstGeom>
        </p:spPr>
      </p:pic>
    </p:spTree>
    <p:extLst>
      <p:ext uri="{BB962C8B-B14F-4D97-AF65-F5344CB8AC3E}">
        <p14:creationId xmlns:p14="http://schemas.microsoft.com/office/powerpoint/2010/main" val="4286766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45456-5AF4-35D4-D2CF-F207D5FF2630}"/>
              </a:ext>
            </a:extLst>
          </p:cNvPr>
          <p:cNvSpPr>
            <a:spLocks noGrp="1"/>
          </p:cNvSpPr>
          <p:nvPr>
            <p:ph type="title"/>
          </p:nvPr>
        </p:nvSpPr>
        <p:spPr>
          <a:xfrm>
            <a:off x="0" y="1397514"/>
            <a:ext cx="12192000" cy="807523"/>
          </a:xfrm>
        </p:spPr>
        <p:txBody>
          <a:bodyPr>
            <a:noAutofit/>
          </a:bodyPr>
          <a:lstStyle/>
          <a:p>
            <a:pPr algn="ctr"/>
            <a:r>
              <a:rPr lang="fr-FR" sz="2800" dirty="0">
                <a:solidFill>
                  <a:srgbClr val="EB6608"/>
                </a:solidFill>
                <a:latin typeface="Century Gothic" panose="020B0502020202020204" pitchFamily="34" charset="0"/>
              </a:rPr>
              <a:t>Reconnaissance MDPH</a:t>
            </a:r>
            <a:r>
              <a:rPr lang="fr-FR" sz="2800" dirty="0">
                <a:effectLst/>
                <a:latin typeface="Century Gothic" panose="020B0502020202020204" pitchFamily="34" charset="0"/>
              </a:rPr>
              <a:t> </a:t>
            </a:r>
            <a:br>
              <a:rPr lang="fr-FR" sz="2400" dirty="0">
                <a:effectLst/>
                <a:latin typeface="Century Gothic" panose="020B0502020202020204" pitchFamily="34" charset="0"/>
              </a:rPr>
            </a:br>
            <a:r>
              <a:rPr lang="fr-FR" sz="1600" i="1" dirty="0">
                <a:effectLst/>
                <a:latin typeface="Century Gothic" panose="020B0502020202020204" pitchFamily="34" charset="0"/>
              </a:rPr>
              <a:t>Maison départementale des personnes handicapées </a:t>
            </a:r>
            <a:br>
              <a:rPr lang="fr-FR" sz="2400" dirty="0">
                <a:solidFill>
                  <a:srgbClr val="EB6608"/>
                </a:solidFill>
                <a:latin typeface="Century Gothic" panose="020B0502020202020204" pitchFamily="34" charset="0"/>
              </a:rPr>
            </a:br>
            <a:endParaRPr lang="fr-FR" sz="2400" dirty="0">
              <a:solidFill>
                <a:srgbClr val="EB6608"/>
              </a:solidFill>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1E795C3C-A67D-3A59-0655-9EB5DD5D4A0E}"/>
              </a:ext>
            </a:extLst>
          </p:cNvPr>
          <p:cNvSpPr>
            <a:spLocks noGrp="1"/>
          </p:cNvSpPr>
          <p:nvPr>
            <p:ph idx="1"/>
          </p:nvPr>
        </p:nvSpPr>
        <p:spPr>
          <a:xfrm>
            <a:off x="838200" y="2590800"/>
            <a:ext cx="10134600" cy="3987799"/>
          </a:xfrm>
        </p:spPr>
        <p:txBody>
          <a:bodyPr>
            <a:normAutofit/>
          </a:bodyPr>
          <a:lstStyle/>
          <a:p>
            <a:pPr marL="0" indent="0" algn="just">
              <a:lnSpc>
                <a:spcPct val="100000"/>
              </a:lnSpc>
              <a:buNone/>
            </a:pPr>
            <a:r>
              <a:rPr lang="fr-FR" sz="2200" dirty="0">
                <a:effectLst/>
                <a:latin typeface="Century Gothic" panose="020B0502020202020204" pitchFamily="34" charset="0"/>
              </a:rPr>
              <a:t>Si l’enfant a une limitation d’activité ou restriction de participation à la vie en société, et si les besoins pour sa scolarisation ne peuvent pas être couverts (ou sont partiellement couverts ou insuffisamment couverts) par des réponses de droit commun (mobilisables sans recourir à la MDPH), la famille peut saisir cette dernière.</a:t>
            </a:r>
          </a:p>
          <a:p>
            <a:pPr algn="just"/>
            <a:endParaRPr lang="fr-FR" sz="2400" dirty="0">
              <a:latin typeface="Century Gothic" panose="020B0502020202020204" pitchFamily="34" charset="0"/>
            </a:endParaRPr>
          </a:p>
        </p:txBody>
      </p:sp>
      <p:sp>
        <p:nvSpPr>
          <p:cNvPr id="4" name="Rectangle 3">
            <a:extLst>
              <a:ext uri="{FF2B5EF4-FFF2-40B4-BE49-F238E27FC236}">
                <a16:creationId xmlns:a16="http://schemas.microsoft.com/office/drawing/2014/main" id="{3EE8E1C1-2CE7-4ECF-8D25-6762C029D3D3}"/>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5</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Du trouble au handicap</a:t>
            </a:r>
          </a:p>
        </p:txBody>
      </p:sp>
      <p:pic>
        <p:nvPicPr>
          <p:cNvPr id="6" name="Graphique 5" descr="Conseil d’administration contour">
            <a:extLst>
              <a:ext uri="{FF2B5EF4-FFF2-40B4-BE49-F238E27FC236}">
                <a16:creationId xmlns:a16="http://schemas.microsoft.com/office/drawing/2014/main" id="{A8E2D2BB-66B6-E2EE-41E1-B0E3836181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4400" y="940314"/>
            <a:ext cx="914400" cy="914400"/>
          </a:xfrm>
          <a:prstGeom prst="rect">
            <a:avLst/>
          </a:prstGeom>
        </p:spPr>
      </p:pic>
    </p:spTree>
    <p:extLst>
      <p:ext uri="{BB962C8B-B14F-4D97-AF65-F5344CB8AC3E}">
        <p14:creationId xmlns:p14="http://schemas.microsoft.com/office/powerpoint/2010/main" val="3128746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818344-5E3C-0854-BF21-4BD4F581F0CC}"/>
              </a:ext>
            </a:extLst>
          </p:cNvPr>
          <p:cNvSpPr>
            <a:spLocks noGrp="1"/>
          </p:cNvSpPr>
          <p:nvPr>
            <p:ph idx="1"/>
          </p:nvPr>
        </p:nvSpPr>
        <p:spPr>
          <a:xfrm>
            <a:off x="518615" y="1523132"/>
            <a:ext cx="10835185" cy="4941929"/>
          </a:xfrm>
        </p:spPr>
        <p:txBody>
          <a:bodyPr>
            <a:normAutofit fontScale="77500" lnSpcReduction="20000"/>
          </a:bodyPr>
          <a:lstStyle/>
          <a:p>
            <a:pPr marL="0" indent="0" algn="just">
              <a:lnSpc>
                <a:spcPct val="120000"/>
              </a:lnSpc>
              <a:spcAft>
                <a:spcPts val="1200"/>
              </a:spcAft>
              <a:buNone/>
            </a:pPr>
            <a:r>
              <a:rPr lang="fr-FR" dirty="0">
                <a:latin typeface="Century Gothic" panose="020B0502020202020204" pitchFamily="34" charset="0"/>
                <a:sym typeface="Wingdings" panose="05000000000000000000" pitchFamily="2" charset="2"/>
              </a:rPr>
              <a:t></a:t>
            </a:r>
            <a:r>
              <a:rPr lang="fr-FR" dirty="0">
                <a:latin typeface="Century Gothic" panose="020B0502020202020204" pitchFamily="34" charset="0"/>
              </a:rPr>
              <a:t>   Il s’agit de documenter </a:t>
            </a:r>
            <a:r>
              <a:rPr lang="fr-FR" u="sng" dirty="0">
                <a:latin typeface="Century Gothic" panose="020B0502020202020204" pitchFamily="34" charset="0"/>
              </a:rPr>
              <a:t>les répercussions en vie quotidienne</a:t>
            </a:r>
          </a:p>
          <a:p>
            <a:pPr marL="900113" indent="-368300" algn="just">
              <a:lnSpc>
                <a:spcPct val="120000"/>
              </a:lnSpc>
              <a:buClr>
                <a:srgbClr val="EB6608"/>
              </a:buClr>
            </a:pPr>
            <a:r>
              <a:rPr lang="fr-FR" dirty="0">
                <a:latin typeface="Century Gothic" panose="020B0502020202020204" pitchFamily="34" charset="0"/>
              </a:rPr>
              <a:t>Dans tous les environnements fréquentés par l’enfant</a:t>
            </a:r>
          </a:p>
          <a:p>
            <a:pPr marL="900113" indent="-368300" algn="just">
              <a:lnSpc>
                <a:spcPct val="120000"/>
              </a:lnSpc>
              <a:buClr>
                <a:srgbClr val="EB6608"/>
              </a:buClr>
            </a:pPr>
            <a:r>
              <a:rPr lang="fr-FR" dirty="0">
                <a:latin typeface="Century Gothic" panose="020B0502020202020204" pitchFamily="34" charset="0"/>
              </a:rPr>
              <a:t>Sur l’autonomie (propreté, alimentation…) </a:t>
            </a:r>
          </a:p>
          <a:p>
            <a:pPr marL="900113" indent="-368300" algn="just">
              <a:lnSpc>
                <a:spcPct val="120000"/>
              </a:lnSpc>
              <a:buClr>
                <a:srgbClr val="EB6608"/>
              </a:buClr>
            </a:pPr>
            <a:r>
              <a:rPr lang="fr-FR" dirty="0">
                <a:latin typeface="Century Gothic" panose="020B0502020202020204" pitchFamily="34" charset="0"/>
              </a:rPr>
              <a:t>En lien avec la sensorialité </a:t>
            </a:r>
          </a:p>
          <a:p>
            <a:pPr marL="900113" indent="-368300" algn="just">
              <a:lnSpc>
                <a:spcPct val="120000"/>
              </a:lnSpc>
              <a:buClr>
                <a:srgbClr val="EB6608"/>
              </a:buClr>
            </a:pPr>
            <a:r>
              <a:rPr lang="fr-FR" dirty="0">
                <a:latin typeface="Century Gothic" panose="020B0502020202020204" pitchFamily="34" charset="0"/>
              </a:rPr>
              <a:t>Sur la vie familiale (</a:t>
            </a:r>
            <a:r>
              <a:rPr lang="fr-FR" i="1" dirty="0">
                <a:latin typeface="Century Gothic" panose="020B0502020202020204" pitchFamily="34" charset="0"/>
              </a:rPr>
              <a:t>ex. : l’un des parents ne peut pas retourner travailler)</a:t>
            </a:r>
          </a:p>
          <a:p>
            <a:pPr marL="900113" indent="-368300" algn="just">
              <a:lnSpc>
                <a:spcPct val="120000"/>
              </a:lnSpc>
              <a:buClr>
                <a:srgbClr val="EB6608"/>
              </a:buClr>
            </a:pPr>
            <a:r>
              <a:rPr lang="fr-FR" dirty="0">
                <a:latin typeface="Century Gothic" panose="020B0502020202020204" pitchFamily="34" charset="0"/>
              </a:rPr>
              <a:t>Sur l’accès à la socialisation (</a:t>
            </a:r>
            <a:r>
              <a:rPr lang="fr-FR" i="1" dirty="0">
                <a:latin typeface="Century Gothic" panose="020B0502020202020204" pitchFamily="34" charset="0"/>
              </a:rPr>
              <a:t>ex. : crèche/ALSH ne peut pas accueillir l’enfant, mise en danger de lui et des autres, isolement …)</a:t>
            </a:r>
          </a:p>
          <a:p>
            <a:pPr marL="900113" indent="-368300" algn="just">
              <a:lnSpc>
                <a:spcPct val="120000"/>
              </a:lnSpc>
              <a:buClr>
                <a:srgbClr val="EB6608"/>
              </a:buClr>
            </a:pPr>
            <a:r>
              <a:rPr lang="fr-FR" dirty="0">
                <a:latin typeface="Century Gothic" panose="020B0502020202020204" pitchFamily="34" charset="0"/>
              </a:rPr>
              <a:t>Sur l’accès aux apprentissages (</a:t>
            </a:r>
            <a:r>
              <a:rPr lang="fr-FR" i="1" dirty="0">
                <a:latin typeface="Century Gothic" panose="020B0502020202020204" pitchFamily="34" charset="0"/>
              </a:rPr>
              <a:t>ex. : pas/peu d’école, besoin d’aide humaine…)</a:t>
            </a:r>
            <a:endParaRPr lang="fr-FR" dirty="0">
              <a:latin typeface="Century Gothic" panose="020B0502020202020204" pitchFamily="34" charset="0"/>
            </a:endParaRPr>
          </a:p>
          <a:p>
            <a:pPr marL="900113" indent="-368300" algn="just">
              <a:lnSpc>
                <a:spcPct val="120000"/>
              </a:lnSpc>
              <a:buClr>
                <a:srgbClr val="EB6608"/>
              </a:buClr>
            </a:pPr>
            <a:r>
              <a:rPr lang="fr-FR" dirty="0">
                <a:latin typeface="Century Gothic" panose="020B0502020202020204" pitchFamily="34" charset="0"/>
              </a:rPr>
              <a:t>Sur l’accès aux loisirs (</a:t>
            </a:r>
            <a:r>
              <a:rPr lang="fr-FR" i="1" dirty="0">
                <a:latin typeface="Century Gothic" panose="020B0502020202020204" pitchFamily="34" charset="0"/>
              </a:rPr>
              <a:t>ex. : activités sportives…)</a:t>
            </a:r>
          </a:p>
        </p:txBody>
      </p:sp>
      <p:sp>
        <p:nvSpPr>
          <p:cNvPr id="2" name="Rectangle 1">
            <a:extLst>
              <a:ext uri="{FF2B5EF4-FFF2-40B4-BE49-F238E27FC236}">
                <a16:creationId xmlns:a16="http://schemas.microsoft.com/office/drawing/2014/main" id="{597F34F2-BFC6-E02D-CC62-38211FA7AD0F}"/>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5</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Du trouble au handicap</a:t>
            </a:r>
          </a:p>
        </p:txBody>
      </p:sp>
    </p:spTree>
    <p:extLst>
      <p:ext uri="{BB962C8B-B14F-4D97-AF65-F5344CB8AC3E}">
        <p14:creationId xmlns:p14="http://schemas.microsoft.com/office/powerpoint/2010/main" val="31193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2077B2-EA5A-D23B-3CD6-443CD654DA0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005ACAD-E0B0-4F81-CEB2-24D16121BD1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7353F598-63DB-8D6B-E6E5-028B6F0E2FBD}"/>
              </a:ext>
            </a:extLst>
          </p:cNvPr>
          <p:cNvPicPr>
            <a:picLocks noChangeAspect="1"/>
          </p:cNvPicPr>
          <p:nvPr/>
        </p:nvPicPr>
        <p:blipFill>
          <a:blip r:embed="rId3"/>
          <a:stretch>
            <a:fillRect/>
          </a:stretch>
        </p:blipFill>
        <p:spPr>
          <a:xfrm>
            <a:off x="1638300" y="1471351"/>
            <a:ext cx="8915400" cy="4867275"/>
          </a:xfrm>
          <a:prstGeom prst="rect">
            <a:avLst/>
          </a:prstGeom>
        </p:spPr>
      </p:pic>
      <p:sp>
        <p:nvSpPr>
          <p:cNvPr id="4" name="Rectangle 3">
            <a:extLst>
              <a:ext uri="{FF2B5EF4-FFF2-40B4-BE49-F238E27FC236}">
                <a16:creationId xmlns:a16="http://schemas.microsoft.com/office/drawing/2014/main" id="{29EFEFDC-E351-541B-B75F-3C95A17E9410}"/>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5</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Du trouble au handicap</a:t>
            </a:r>
          </a:p>
        </p:txBody>
      </p:sp>
    </p:spTree>
    <p:extLst>
      <p:ext uri="{BB962C8B-B14F-4D97-AF65-F5344CB8AC3E}">
        <p14:creationId xmlns:p14="http://schemas.microsoft.com/office/powerpoint/2010/main" val="324300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470150"/>
            <a:ext cx="12192000" cy="1917700"/>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1" y="2470150"/>
            <a:ext cx="12192000" cy="1917700"/>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1800"/>
              </a:spcAft>
              <a:buClrTx/>
              <a:buSzTx/>
              <a:buFontTx/>
              <a:buNone/>
              <a:tabLst/>
              <a:defRPr/>
            </a:pPr>
            <a:r>
              <a:rPr lang="fr-FR" sz="4000" b="1" i="1" noProof="0" dirty="0">
                <a:solidFill>
                  <a:prstClr val="white"/>
                </a:solidFill>
                <a:latin typeface="Century Gothic" panose="020B0502020202020204" pitchFamily="34" charset="0"/>
              </a:rPr>
              <a:t>Vos attentes ?</a:t>
            </a:r>
          </a:p>
          <a:p>
            <a:pPr marL="0" marR="0" lvl="0" indent="0" algn="ctr" defTabSz="914400" rtl="0" eaLnBrk="1" fontAlgn="auto" latinLnBrk="0" hangingPunct="1">
              <a:lnSpc>
                <a:spcPct val="90000"/>
              </a:lnSpc>
              <a:spcBef>
                <a:spcPct val="0"/>
              </a:spcBef>
              <a:spcAft>
                <a:spcPts val="0"/>
              </a:spcAft>
              <a:buClrTx/>
              <a:buSzTx/>
              <a:buFontTx/>
              <a:buNone/>
              <a:tabLst/>
              <a:defRPr/>
            </a:pPr>
            <a:r>
              <a:rPr lang="fr-FR" sz="4000" b="1" i="1" dirty="0">
                <a:solidFill>
                  <a:prstClr val="white"/>
                </a:solidFill>
                <a:latin typeface="Century Gothic" panose="020B0502020202020204" pitchFamily="34" charset="0"/>
              </a:rPr>
              <a:t>Vos q</a:t>
            </a:r>
            <a:r>
              <a:rPr kumimoji="0" lang="fr-FR" sz="4000" b="1" i="1" strike="noStrike" kern="1200" cap="none" spc="0" normalizeH="0" baseline="0" dirty="0">
                <a:ln>
                  <a:noFill/>
                </a:ln>
                <a:solidFill>
                  <a:prstClr val="white"/>
                </a:solidFill>
                <a:effectLst/>
                <a:uLnTx/>
                <a:uFillTx/>
                <a:latin typeface="Century Gothic" panose="020B0502020202020204" pitchFamily="34" charset="0"/>
              </a:rPr>
              <a:t>uestions ?</a:t>
            </a:r>
            <a:endParaRPr kumimoji="0" lang="fr-FR" sz="4000" b="0" i="1"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9" name="Image 8">
            <a:extLst>
              <a:ext uri="{FF2B5EF4-FFF2-40B4-BE49-F238E27FC236}">
                <a16:creationId xmlns:a16="http://schemas.microsoft.com/office/drawing/2014/main" id="{E2D9BE8F-1B85-A6FB-3B83-58F459DB0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973" y="5794757"/>
            <a:ext cx="2874054" cy="746618"/>
          </a:xfrm>
          <a:prstGeom prst="rect">
            <a:avLst/>
          </a:prstGeom>
        </p:spPr>
      </p:pic>
    </p:spTree>
    <p:extLst>
      <p:ext uri="{BB962C8B-B14F-4D97-AF65-F5344CB8AC3E}">
        <p14:creationId xmlns:p14="http://schemas.microsoft.com/office/powerpoint/2010/main" val="82398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82EC68-395F-39CC-3A11-C1D40063AB3A}"/>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6</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Aménagements</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au quotidien et dans la scolarité </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633" y="1999092"/>
            <a:ext cx="4784733" cy="27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57DD629E-DA93-64E1-1EF0-A12D69C468B2}"/>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367810" y="1647540"/>
            <a:ext cx="7456379" cy="3990738"/>
          </a:xfrm>
          <a:prstGeom prst="rect">
            <a:avLst/>
          </a:prstGeom>
        </p:spPr>
      </p:pic>
    </p:spTree>
    <p:extLst>
      <p:ext uri="{BB962C8B-B14F-4D97-AF65-F5344CB8AC3E}">
        <p14:creationId xmlns:p14="http://schemas.microsoft.com/office/powerpoint/2010/main" val="3844499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23539-B0E8-6C98-4886-9CC2954F4A2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4A8A635-6B4A-8822-113E-0755E8A11013}"/>
              </a:ext>
            </a:extLst>
          </p:cNvPr>
          <p:cNvSpPr>
            <a:spLocks noGrp="1"/>
          </p:cNvSpPr>
          <p:nvPr>
            <p:ph idx="1"/>
          </p:nvPr>
        </p:nvSpPr>
        <p:spPr/>
        <p:txBody>
          <a:bodyPr/>
          <a:lstStyle/>
          <a:p>
            <a:endParaRPr lang="fr-FR"/>
          </a:p>
        </p:txBody>
      </p:sp>
      <p:pic>
        <p:nvPicPr>
          <p:cNvPr id="4" name="Espace réservé du contenu 12">
            <a:extLst>
              <a:ext uri="{FF2B5EF4-FFF2-40B4-BE49-F238E27FC236}">
                <a16:creationId xmlns:a16="http://schemas.microsoft.com/office/drawing/2014/main" id="{BBEFAA4D-C83B-533B-780F-3F880B7B525B}"/>
              </a:ext>
            </a:extLst>
          </p:cNvPr>
          <p:cNvPicPr>
            <a:picLocks noChangeAspect="1"/>
          </p:cNvPicPr>
          <p:nvPr/>
        </p:nvPicPr>
        <p:blipFill>
          <a:blip r:embed="rId3"/>
          <a:stretch>
            <a:fillRect/>
          </a:stretch>
        </p:blipFill>
        <p:spPr>
          <a:xfrm>
            <a:off x="1219200" y="0"/>
            <a:ext cx="9713574" cy="6858000"/>
          </a:xfrm>
          <a:prstGeom prst="rect">
            <a:avLst/>
          </a:prstGeom>
        </p:spPr>
      </p:pic>
    </p:spTree>
    <p:extLst>
      <p:ext uri="{BB962C8B-B14F-4D97-AF65-F5344CB8AC3E}">
        <p14:creationId xmlns:p14="http://schemas.microsoft.com/office/powerpoint/2010/main" val="2475348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22"/>
          <p:cNvSpPr txBox="1">
            <a:spLocks noGrp="1"/>
          </p:cNvSpPr>
          <p:nvPr>
            <p:ph type="body" idx="1"/>
          </p:nvPr>
        </p:nvSpPr>
        <p:spPr>
          <a:xfrm>
            <a:off x="330169" y="1097011"/>
            <a:ext cx="11573197" cy="724247"/>
          </a:xfrm>
          <a:prstGeom prst="rect">
            <a:avLst/>
          </a:prstGeom>
          <a:noFill/>
          <a:ln>
            <a:noFill/>
          </a:ln>
        </p:spPr>
        <p:txBody>
          <a:bodyPr spcFirstLastPara="1" wrap="square" lIns="91425" tIns="91425" rIns="91425" bIns="45700" anchor="ctr" anchorCtr="0">
            <a:normAutofit/>
          </a:bodyPr>
          <a:lstStyle/>
          <a:p>
            <a:pPr marL="0" lvl="0" indent="0" algn="ctr" rtl="0">
              <a:lnSpc>
                <a:spcPct val="70000"/>
              </a:lnSpc>
              <a:spcBef>
                <a:spcPts val="0"/>
              </a:spcBef>
              <a:spcAft>
                <a:spcPts val="0"/>
              </a:spcAft>
              <a:buClr>
                <a:srgbClr val="262626"/>
              </a:buClr>
              <a:buSzPts val="4995"/>
              <a:buNone/>
            </a:pPr>
            <a:r>
              <a:rPr lang="en-US" sz="4995" dirty="0" err="1">
                <a:solidFill>
                  <a:srgbClr val="EB6608"/>
                </a:solidFill>
                <a:latin typeface="Century Gothic" panose="020B0502020202020204" pitchFamily="34" charset="0"/>
              </a:rPr>
              <a:t>Aménagements</a:t>
            </a:r>
            <a:endParaRPr dirty="0">
              <a:solidFill>
                <a:srgbClr val="EB6608"/>
              </a:solidFill>
              <a:latin typeface="Century Gothic" panose="020B0502020202020204" pitchFamily="34" charset="0"/>
            </a:endParaRPr>
          </a:p>
        </p:txBody>
      </p:sp>
      <p:grpSp>
        <p:nvGrpSpPr>
          <p:cNvPr id="933" name="Google Shape;933;p22"/>
          <p:cNvGrpSpPr/>
          <p:nvPr/>
        </p:nvGrpSpPr>
        <p:grpSpPr>
          <a:xfrm>
            <a:off x="4902945" y="2284482"/>
            <a:ext cx="2131126" cy="3329589"/>
            <a:chOff x="4883895" y="2713107"/>
            <a:chExt cx="2131126" cy="3329589"/>
          </a:xfrm>
        </p:grpSpPr>
        <p:sp>
          <p:nvSpPr>
            <p:cNvPr id="934" name="Google Shape;934;p22"/>
            <p:cNvSpPr/>
            <p:nvPr/>
          </p:nvSpPr>
          <p:spPr>
            <a:xfrm>
              <a:off x="6385748" y="5170700"/>
              <a:ext cx="229689" cy="257624"/>
            </a:xfrm>
            <a:custGeom>
              <a:avLst/>
              <a:gdLst/>
              <a:ahLst/>
              <a:cxnLst/>
              <a:rect l="l" t="t" r="r" b="b"/>
              <a:pathLst>
                <a:path w="329540" h="369619" extrusionOk="0">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5" name="Google Shape;935;p22"/>
            <p:cNvSpPr/>
            <p:nvPr/>
          </p:nvSpPr>
          <p:spPr>
            <a:xfrm>
              <a:off x="5207481" y="2713107"/>
              <a:ext cx="1807540" cy="1739621"/>
            </a:xfrm>
            <a:custGeom>
              <a:avLst/>
              <a:gdLst/>
              <a:ahLst/>
              <a:cxnLst/>
              <a:rect l="l" t="t" r="r" b="b"/>
              <a:pathLst>
                <a:path w="1807540" h="1739621" extrusionOk="0">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6" name="Google Shape;936;p22"/>
            <p:cNvSpPr/>
            <p:nvPr/>
          </p:nvSpPr>
          <p:spPr>
            <a:xfrm>
              <a:off x="4981712" y="4107157"/>
              <a:ext cx="1865446" cy="1669900"/>
            </a:xfrm>
            <a:custGeom>
              <a:avLst/>
              <a:gdLst/>
              <a:ahLst/>
              <a:cxnLst/>
              <a:rect l="l" t="t" r="r" b="b"/>
              <a:pathLst>
                <a:path w="2676401" h="2395846" extrusionOk="0">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37" name="Google Shape;937;p22"/>
            <p:cNvGrpSpPr/>
            <p:nvPr/>
          </p:nvGrpSpPr>
          <p:grpSpPr>
            <a:xfrm>
              <a:off x="5705624" y="5607524"/>
              <a:ext cx="540427" cy="435172"/>
              <a:chOff x="5696247" y="5609818"/>
              <a:chExt cx="540427" cy="435172"/>
            </a:xfrm>
          </p:grpSpPr>
          <p:grpSp>
            <p:nvGrpSpPr>
              <p:cNvPr id="938" name="Google Shape;938;p22"/>
              <p:cNvGrpSpPr/>
              <p:nvPr/>
            </p:nvGrpSpPr>
            <p:grpSpPr>
              <a:xfrm>
                <a:off x="5696247" y="5746751"/>
                <a:ext cx="398438" cy="293123"/>
                <a:chOff x="5696247" y="5746751"/>
                <a:chExt cx="398438" cy="293123"/>
              </a:xfrm>
            </p:grpSpPr>
            <p:grpSp>
              <p:nvGrpSpPr>
                <p:cNvPr id="939" name="Google Shape;939;p22"/>
                <p:cNvGrpSpPr/>
                <p:nvPr/>
              </p:nvGrpSpPr>
              <p:grpSpPr>
                <a:xfrm>
                  <a:off x="5696247" y="5746752"/>
                  <a:ext cx="398438" cy="293122"/>
                  <a:chOff x="5749772" y="5812681"/>
                  <a:chExt cx="294954" cy="216991"/>
                </a:xfrm>
              </p:grpSpPr>
              <p:sp>
                <p:nvSpPr>
                  <p:cNvPr id="940" name="Google Shape;940;p22"/>
                  <p:cNvSpPr/>
                  <p:nvPr/>
                </p:nvSpPr>
                <p:spPr>
                  <a:xfrm>
                    <a:off x="5750026" y="5812681"/>
                    <a:ext cx="294700" cy="215944"/>
                  </a:xfrm>
                  <a:custGeom>
                    <a:avLst/>
                    <a:gdLst/>
                    <a:ahLst/>
                    <a:cxnLst/>
                    <a:rect l="l" t="t" r="r" b="b"/>
                    <a:pathLst>
                      <a:path w="294699" h="215943" extrusionOk="0">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rgbClr val="FBB9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1" name="Google Shape;941;p22"/>
                  <p:cNvSpPr/>
                  <p:nvPr/>
                </p:nvSpPr>
                <p:spPr>
                  <a:xfrm>
                    <a:off x="5749772" y="5948376"/>
                    <a:ext cx="294700" cy="81296"/>
                  </a:xfrm>
                  <a:custGeom>
                    <a:avLst/>
                    <a:gdLst/>
                    <a:ahLst/>
                    <a:cxnLst/>
                    <a:rect l="l" t="t" r="r" b="b"/>
                    <a:pathLst>
                      <a:path w="294699" h="81296" extrusionOk="0">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42" name="Google Shape;942;p22"/>
                <p:cNvSpPr/>
                <p:nvPr/>
              </p:nvSpPr>
              <p:spPr>
                <a:xfrm>
                  <a:off x="5718453" y="5746751"/>
                  <a:ext cx="336799" cy="258278"/>
                </a:xfrm>
                <a:custGeom>
                  <a:avLst/>
                  <a:gdLst/>
                  <a:ahLst/>
                  <a:cxnLst/>
                  <a:rect l="l" t="t" r="r" b="b"/>
                  <a:pathLst>
                    <a:path w="336799" h="258278" extrusionOk="0">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43" name="Google Shape;943;p22"/>
              <p:cNvGrpSpPr/>
              <p:nvPr/>
            </p:nvGrpSpPr>
            <p:grpSpPr>
              <a:xfrm>
                <a:off x="5940772" y="5609818"/>
                <a:ext cx="295902" cy="435172"/>
                <a:chOff x="5930781" y="5711305"/>
                <a:chExt cx="219049" cy="322147"/>
              </a:xfrm>
            </p:grpSpPr>
            <p:sp>
              <p:nvSpPr>
                <p:cNvPr id="944" name="Google Shape;944;p22"/>
                <p:cNvSpPr/>
                <p:nvPr/>
              </p:nvSpPr>
              <p:spPr>
                <a:xfrm>
                  <a:off x="5930781" y="5711305"/>
                  <a:ext cx="218484" cy="320105"/>
                </a:xfrm>
                <a:custGeom>
                  <a:avLst/>
                  <a:gdLst/>
                  <a:ahLst/>
                  <a:cxnLst/>
                  <a:rect l="l" t="t" r="r" b="b"/>
                  <a:pathLst>
                    <a:path w="218484" h="320104" extrusionOk="0">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rgbClr val="FBB9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5" name="Google Shape;945;p22"/>
                <p:cNvSpPr/>
                <p:nvPr/>
              </p:nvSpPr>
              <p:spPr>
                <a:xfrm>
                  <a:off x="5984441" y="5777114"/>
                  <a:ext cx="165389" cy="235760"/>
                </a:xfrm>
                <a:custGeom>
                  <a:avLst/>
                  <a:gdLst/>
                  <a:ahLst/>
                  <a:cxnLst/>
                  <a:rect l="l" t="t" r="r" b="b"/>
                  <a:pathLst>
                    <a:path w="165389" h="235760" extrusionOk="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6" name="Google Shape;946;p22"/>
                <p:cNvSpPr/>
                <p:nvPr/>
              </p:nvSpPr>
              <p:spPr>
                <a:xfrm>
                  <a:off x="5931797" y="5766698"/>
                  <a:ext cx="154971" cy="266754"/>
                </a:xfrm>
                <a:custGeom>
                  <a:avLst/>
                  <a:gdLst/>
                  <a:ahLst/>
                  <a:cxnLst/>
                  <a:rect l="l" t="t" r="r" b="b"/>
                  <a:pathLst>
                    <a:path w="154971" h="266753" extrusionOk="0">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47" name="Google Shape;947;p22"/>
            <p:cNvSpPr/>
            <p:nvPr/>
          </p:nvSpPr>
          <p:spPr>
            <a:xfrm>
              <a:off x="5207481" y="3183857"/>
              <a:ext cx="1807540" cy="1268871"/>
            </a:xfrm>
            <a:custGeom>
              <a:avLst/>
              <a:gdLst/>
              <a:ahLst/>
              <a:cxnLst/>
              <a:rect l="l" t="t" r="r" b="b"/>
              <a:pathLst>
                <a:path w="2593321" h="1820478" extrusionOk="0">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8" name="Google Shape;948;p22"/>
            <p:cNvSpPr/>
            <p:nvPr/>
          </p:nvSpPr>
          <p:spPr>
            <a:xfrm>
              <a:off x="4883895" y="3820111"/>
              <a:ext cx="273145" cy="341429"/>
            </a:xfrm>
            <a:custGeom>
              <a:avLst/>
              <a:gdLst/>
              <a:ahLst/>
              <a:cxnLst/>
              <a:rect l="l" t="t" r="r" b="b"/>
              <a:pathLst>
                <a:path w="391885" h="489857" extrusionOk="0">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9" name="Google Shape;949;p22"/>
            <p:cNvSpPr/>
            <p:nvPr/>
          </p:nvSpPr>
          <p:spPr>
            <a:xfrm>
              <a:off x="5894689" y="3867642"/>
              <a:ext cx="437651" cy="183131"/>
            </a:xfrm>
            <a:custGeom>
              <a:avLst/>
              <a:gdLst/>
              <a:ahLst/>
              <a:cxnLst/>
              <a:rect l="l" t="t" r="r" b="b"/>
              <a:pathLst>
                <a:path w="627907" h="262741" extrusionOk="0">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0" name="Google Shape;950;p22"/>
            <p:cNvSpPr/>
            <p:nvPr/>
          </p:nvSpPr>
          <p:spPr>
            <a:xfrm>
              <a:off x="5638303" y="3481609"/>
              <a:ext cx="953751" cy="327015"/>
            </a:xfrm>
            <a:custGeom>
              <a:avLst/>
              <a:gdLst/>
              <a:ahLst/>
              <a:cxnLst/>
              <a:rect l="l" t="t" r="r" b="b"/>
              <a:pathLst>
                <a:path w="953751" h="327015" extrusionOk="0">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1" name="Google Shape;951;p22"/>
            <p:cNvSpPr/>
            <p:nvPr/>
          </p:nvSpPr>
          <p:spPr>
            <a:xfrm>
              <a:off x="4982307" y="4120813"/>
              <a:ext cx="1862343" cy="1114302"/>
            </a:xfrm>
            <a:custGeom>
              <a:avLst/>
              <a:gdLst/>
              <a:ahLst/>
              <a:cxnLst/>
              <a:rect l="l" t="t" r="r" b="b"/>
              <a:pathLst>
                <a:path w="2671948" h="1598715" extrusionOk="0">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rgbClr val="FBB9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52" name="Google Shape;952;p22"/>
          <p:cNvGrpSpPr/>
          <p:nvPr/>
        </p:nvGrpSpPr>
        <p:grpSpPr>
          <a:xfrm flipH="1">
            <a:off x="3731781" y="1551178"/>
            <a:ext cx="4734219" cy="4623159"/>
            <a:chOff x="924229" y="1606109"/>
            <a:chExt cx="4734219" cy="4623159"/>
          </a:xfrm>
        </p:grpSpPr>
        <p:sp>
          <p:nvSpPr>
            <p:cNvPr id="953" name="Google Shape;953;p22"/>
            <p:cNvSpPr/>
            <p:nvPr/>
          </p:nvSpPr>
          <p:spPr>
            <a:xfrm>
              <a:off x="924229" y="1606109"/>
              <a:ext cx="4623159" cy="4623159"/>
            </a:xfrm>
            <a:prstGeom prst="blockArc">
              <a:avLst>
                <a:gd name="adj1" fmla="val 18816148"/>
                <a:gd name="adj2" fmla="val 2680603"/>
                <a:gd name="adj3" fmla="val 1291"/>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dirty="0">
                <a:solidFill>
                  <a:schemeClr val="dk1"/>
                </a:solidFill>
                <a:latin typeface="Calibri"/>
                <a:ea typeface="Calibri"/>
                <a:cs typeface="Calibri"/>
                <a:sym typeface="Calibri"/>
              </a:endParaRPr>
            </a:p>
          </p:txBody>
        </p:sp>
        <p:sp>
          <p:nvSpPr>
            <p:cNvPr id="954" name="Google Shape;954;p22"/>
            <p:cNvSpPr/>
            <p:nvPr/>
          </p:nvSpPr>
          <p:spPr>
            <a:xfrm>
              <a:off x="4698452" y="2184323"/>
              <a:ext cx="288032" cy="28803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55" name="Google Shape;955;p22"/>
            <p:cNvSpPr/>
            <p:nvPr/>
          </p:nvSpPr>
          <p:spPr>
            <a:xfrm>
              <a:off x="5370416" y="3760400"/>
              <a:ext cx="288032" cy="28803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56" name="Google Shape;956;p22"/>
            <p:cNvSpPr/>
            <p:nvPr/>
          </p:nvSpPr>
          <p:spPr>
            <a:xfrm>
              <a:off x="4698454" y="5441589"/>
              <a:ext cx="288032" cy="28803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dirty="0">
                <a:solidFill>
                  <a:schemeClr val="lt1"/>
                </a:solidFill>
                <a:latin typeface="Calibri"/>
                <a:ea typeface="Calibri"/>
                <a:cs typeface="Calibri"/>
                <a:sym typeface="Calibri"/>
              </a:endParaRPr>
            </a:p>
          </p:txBody>
        </p:sp>
      </p:grpSp>
      <p:sp>
        <p:nvSpPr>
          <p:cNvPr id="959" name="Google Shape;959;p22"/>
          <p:cNvSpPr txBox="1"/>
          <p:nvPr/>
        </p:nvSpPr>
        <p:spPr>
          <a:xfrm>
            <a:off x="8030421" y="2129392"/>
            <a:ext cx="395231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b="1" dirty="0">
                <a:latin typeface="Century Gothic" panose="020B0502020202020204" pitchFamily="34" charset="0"/>
              </a:rPr>
              <a:t>Dispositifs adaptés </a:t>
            </a:r>
            <a:r>
              <a:rPr lang="fr-FR" sz="1600" dirty="0">
                <a:latin typeface="Century Gothic" panose="020B0502020202020204" pitchFamily="34" charset="0"/>
              </a:rPr>
              <a:t>(ULIS, UEMA/UEEA)</a:t>
            </a:r>
            <a:endParaRPr sz="1600" b="1" dirty="0">
              <a:solidFill>
                <a:srgbClr val="3F3F3F"/>
              </a:solidFill>
              <a:latin typeface="Century Gothic" panose="020B0502020202020204" pitchFamily="34" charset="0"/>
              <a:ea typeface="Calibri"/>
              <a:cs typeface="Calibri"/>
              <a:sym typeface="Calibri"/>
            </a:endParaRPr>
          </a:p>
        </p:txBody>
      </p:sp>
      <p:sp>
        <p:nvSpPr>
          <p:cNvPr id="962" name="Google Shape;962;p22"/>
          <p:cNvSpPr txBox="1"/>
          <p:nvPr/>
        </p:nvSpPr>
        <p:spPr>
          <a:xfrm>
            <a:off x="8563817" y="3594925"/>
            <a:ext cx="358235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latin typeface="Century Gothic" panose="020B0502020202020204" pitchFamily="34" charset="0"/>
                <a:ea typeface="Calibri"/>
                <a:cs typeface="Calibri"/>
                <a:sym typeface="Calibri"/>
              </a:rPr>
              <a:t>Orientation </a:t>
            </a:r>
            <a:r>
              <a:rPr lang="en-US" sz="1600" b="1" dirty="0" err="1">
                <a:latin typeface="Century Gothic" panose="020B0502020202020204" pitchFamily="34" charset="0"/>
                <a:ea typeface="Calibri"/>
                <a:cs typeface="Calibri"/>
                <a:sym typeface="Calibri"/>
              </a:rPr>
              <a:t>en</a:t>
            </a:r>
            <a:r>
              <a:rPr lang="en-US" sz="1600" b="1" dirty="0">
                <a:latin typeface="Century Gothic" panose="020B0502020202020204" pitchFamily="34" charset="0"/>
                <a:ea typeface="Calibri"/>
                <a:cs typeface="Calibri"/>
                <a:sym typeface="Calibri"/>
              </a:rPr>
              <a:t> </a:t>
            </a:r>
            <a:r>
              <a:rPr lang="en-US" sz="1600" b="1" dirty="0" err="1">
                <a:latin typeface="Century Gothic" panose="020B0502020202020204" pitchFamily="34" charset="0"/>
                <a:ea typeface="Calibri"/>
                <a:cs typeface="Calibri"/>
                <a:sym typeface="Calibri"/>
              </a:rPr>
              <a:t>établissement</a:t>
            </a:r>
            <a:r>
              <a:rPr lang="en-US" sz="1600" b="1" dirty="0">
                <a:latin typeface="Century Gothic" panose="020B0502020202020204" pitchFamily="34" charset="0"/>
                <a:ea typeface="Calibri"/>
                <a:cs typeface="Calibri"/>
                <a:sym typeface="Calibri"/>
              </a:rPr>
              <a:t> medico-social </a:t>
            </a:r>
            <a:r>
              <a:rPr lang="en-US" sz="1600" dirty="0">
                <a:solidFill>
                  <a:srgbClr val="3F3F3F"/>
                </a:solidFill>
                <a:latin typeface="Century Gothic" panose="020B0502020202020204" pitchFamily="34" charset="0"/>
                <a:ea typeface="Calibri"/>
                <a:cs typeface="Calibri"/>
                <a:sym typeface="Calibri"/>
              </a:rPr>
              <a:t>(IME, ITEP…)</a:t>
            </a:r>
            <a:endParaRPr sz="1600" dirty="0">
              <a:solidFill>
                <a:srgbClr val="3F3F3F"/>
              </a:solidFill>
              <a:latin typeface="Century Gothic" panose="020B0502020202020204" pitchFamily="34" charset="0"/>
              <a:ea typeface="Calibri"/>
              <a:cs typeface="Calibri"/>
              <a:sym typeface="Calibri"/>
            </a:endParaRPr>
          </a:p>
        </p:txBody>
      </p:sp>
      <p:sp>
        <p:nvSpPr>
          <p:cNvPr id="965" name="Google Shape;965;p22"/>
          <p:cNvSpPr txBox="1"/>
          <p:nvPr/>
        </p:nvSpPr>
        <p:spPr>
          <a:xfrm>
            <a:off x="8054184" y="5292455"/>
            <a:ext cx="358235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err="1">
                <a:latin typeface="Century Gothic" panose="020B0502020202020204" pitchFamily="34" charset="0"/>
                <a:ea typeface="Calibri"/>
                <a:cs typeface="Calibri"/>
                <a:sym typeface="Calibri"/>
              </a:rPr>
              <a:t>Dispositif</a:t>
            </a:r>
            <a:r>
              <a:rPr lang="en-US" sz="1600" b="1" dirty="0">
                <a:latin typeface="Century Gothic" panose="020B0502020202020204" pitchFamily="34" charset="0"/>
                <a:ea typeface="Calibri"/>
                <a:cs typeface="Calibri"/>
                <a:sym typeface="Calibri"/>
              </a:rPr>
              <a:t> de </a:t>
            </a:r>
            <a:r>
              <a:rPr lang="en-US" sz="1600" b="1" dirty="0" err="1">
                <a:latin typeface="Century Gothic" panose="020B0502020202020204" pitchFamily="34" charset="0"/>
                <a:ea typeface="Calibri"/>
                <a:cs typeface="Calibri"/>
                <a:sym typeface="Calibri"/>
              </a:rPr>
              <a:t>soutien</a:t>
            </a:r>
            <a:r>
              <a:rPr lang="en-US" sz="1600" b="1" dirty="0">
                <a:latin typeface="Century Gothic" panose="020B0502020202020204" pitchFamily="34" charset="0"/>
                <a:ea typeface="Calibri"/>
                <a:cs typeface="Calibri"/>
                <a:sym typeface="Calibri"/>
              </a:rPr>
              <a:t> </a:t>
            </a:r>
            <a:r>
              <a:rPr lang="en-US" sz="1600" dirty="0">
                <a:latin typeface="Century Gothic" panose="020B0502020202020204" pitchFamily="34" charset="0"/>
                <a:ea typeface="Calibri"/>
                <a:cs typeface="Calibri"/>
                <a:sym typeface="Calibri"/>
              </a:rPr>
              <a:t>(SESSAD, CAMSP, CMP, CMPP…)</a:t>
            </a:r>
            <a:endParaRPr sz="1600" dirty="0">
              <a:latin typeface="Century Gothic" panose="020B0502020202020204" pitchFamily="34" charset="0"/>
              <a:ea typeface="Calibri"/>
              <a:cs typeface="Calibri"/>
              <a:sym typeface="Calibri"/>
            </a:endParaRPr>
          </a:p>
        </p:txBody>
      </p:sp>
      <p:sp>
        <p:nvSpPr>
          <p:cNvPr id="968" name="Google Shape;968;p22"/>
          <p:cNvSpPr txBox="1"/>
          <p:nvPr/>
        </p:nvSpPr>
        <p:spPr>
          <a:xfrm flipH="1">
            <a:off x="1281369" y="5386658"/>
            <a:ext cx="2840856"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1600" b="1" dirty="0">
                <a:latin typeface="Century Gothic" panose="020B0502020202020204" pitchFamily="34" charset="0"/>
              </a:rPr>
              <a:t>Aide humaine</a:t>
            </a:r>
            <a:endParaRPr sz="1600" b="1" dirty="0">
              <a:solidFill>
                <a:srgbClr val="3F3F3F"/>
              </a:solidFill>
              <a:latin typeface="Century Gothic" panose="020B0502020202020204" pitchFamily="34" charset="0"/>
              <a:ea typeface="Calibri"/>
              <a:cs typeface="Calibri"/>
              <a:sym typeface="Calibri"/>
            </a:endParaRPr>
          </a:p>
        </p:txBody>
      </p:sp>
      <p:sp>
        <p:nvSpPr>
          <p:cNvPr id="974" name="Google Shape;974;p22"/>
          <p:cNvSpPr txBox="1"/>
          <p:nvPr/>
        </p:nvSpPr>
        <p:spPr>
          <a:xfrm flipH="1">
            <a:off x="-76364" y="3118751"/>
            <a:ext cx="3720144" cy="2062063"/>
          </a:xfrm>
          <a:prstGeom prst="rect">
            <a:avLst/>
          </a:prstGeom>
          <a:noFill/>
          <a:ln>
            <a:noFill/>
          </a:ln>
        </p:spPr>
        <p:txBody>
          <a:bodyPr spcFirstLastPara="1" wrap="square" lIns="91425" tIns="45700" rIns="91425" bIns="45700" anchor="t" anchorCtr="0">
            <a:spAutoFit/>
          </a:bodyPr>
          <a:lstStyle/>
          <a:p>
            <a:pPr algn="r"/>
            <a:r>
              <a:rPr lang="fr-FR" sz="1600" b="1" dirty="0">
                <a:latin typeface="Century Gothic" panose="020B0502020202020204" pitchFamily="34" charset="0"/>
              </a:rPr>
              <a:t>Aménagements spécifiques </a:t>
            </a:r>
            <a:r>
              <a:rPr lang="fr-FR" sz="1600" dirty="0">
                <a:latin typeface="Century Gothic" panose="020B0502020202020204" pitchFamily="34" charset="0"/>
              </a:rPr>
              <a:t>(dispense de certains cours, privilégier les consignes écrites, documents en caractères agrandis…) </a:t>
            </a:r>
            <a:r>
              <a:rPr lang="en-US" sz="1600" dirty="0">
                <a:latin typeface="Century Gothic" panose="020B0502020202020204" pitchFamily="34" charset="0"/>
                <a:ea typeface="Calibri"/>
                <a:cs typeface="Calibri"/>
                <a:sym typeface="Calibri"/>
              </a:rPr>
              <a:t>/ </a:t>
            </a:r>
            <a:r>
              <a:rPr lang="en-US" sz="1600" b="1" dirty="0" err="1">
                <a:latin typeface="Century Gothic" panose="020B0502020202020204" pitchFamily="34" charset="0"/>
                <a:ea typeface="Calibri"/>
                <a:cs typeface="Calibri"/>
                <a:sym typeface="Calibri"/>
              </a:rPr>
              <a:t>matériels</a:t>
            </a:r>
            <a:r>
              <a:rPr lang="en-US" sz="1600" b="1" dirty="0">
                <a:latin typeface="Century Gothic" panose="020B0502020202020204" pitchFamily="34" charset="0"/>
                <a:ea typeface="Calibri"/>
                <a:cs typeface="Calibri"/>
                <a:sym typeface="Calibri"/>
              </a:rPr>
              <a:t> </a:t>
            </a:r>
            <a:r>
              <a:rPr lang="en-US" sz="1600" b="1" dirty="0" err="1">
                <a:latin typeface="Century Gothic" panose="020B0502020202020204" pitchFamily="34" charset="0"/>
                <a:ea typeface="Calibri"/>
                <a:cs typeface="Calibri"/>
                <a:sym typeface="Calibri"/>
              </a:rPr>
              <a:t>pédagogiques</a:t>
            </a:r>
            <a:r>
              <a:rPr lang="en-US" sz="1600" b="1" dirty="0">
                <a:latin typeface="Century Gothic" panose="020B0502020202020204" pitchFamily="34" charset="0"/>
                <a:ea typeface="Calibri"/>
                <a:cs typeface="Calibri"/>
                <a:sym typeface="Calibri"/>
              </a:rPr>
              <a:t> </a:t>
            </a:r>
            <a:r>
              <a:rPr lang="en-US" sz="1600" b="1" dirty="0" err="1">
                <a:latin typeface="Century Gothic" panose="020B0502020202020204" pitchFamily="34" charset="0"/>
                <a:ea typeface="Calibri"/>
                <a:cs typeface="Calibri"/>
                <a:sym typeface="Calibri"/>
              </a:rPr>
              <a:t>adaptés</a:t>
            </a:r>
            <a:r>
              <a:rPr lang="en-US" sz="1600" b="1" dirty="0">
                <a:latin typeface="Century Gothic" panose="020B0502020202020204" pitchFamily="34" charset="0"/>
                <a:ea typeface="Calibri"/>
                <a:cs typeface="Calibri"/>
                <a:sym typeface="Calibri"/>
              </a:rPr>
              <a:t> </a:t>
            </a:r>
            <a:r>
              <a:rPr lang="en-US" sz="1600" dirty="0">
                <a:latin typeface="Century Gothic" panose="020B0502020202020204" pitchFamily="34" charset="0"/>
                <a:ea typeface="Calibri"/>
                <a:cs typeface="Calibri"/>
                <a:sym typeface="Calibri"/>
              </a:rPr>
              <a:t>(support </a:t>
            </a:r>
            <a:r>
              <a:rPr lang="en-US" sz="1600" dirty="0" err="1">
                <a:latin typeface="Century Gothic" panose="020B0502020202020204" pitchFamily="34" charset="0"/>
                <a:ea typeface="Calibri"/>
                <a:cs typeface="Calibri"/>
                <a:sym typeface="Calibri"/>
              </a:rPr>
              <a:t>visuel</a:t>
            </a:r>
            <a:r>
              <a:rPr lang="en-US" sz="1600" dirty="0">
                <a:latin typeface="Century Gothic" panose="020B0502020202020204" pitchFamily="34" charset="0"/>
                <a:ea typeface="Calibri"/>
                <a:cs typeface="Calibri"/>
                <a:sym typeface="Calibri"/>
              </a:rPr>
              <a:t>, plan </a:t>
            </a:r>
            <a:r>
              <a:rPr lang="en-US" sz="1600" dirty="0" err="1">
                <a:latin typeface="Century Gothic" panose="020B0502020202020204" pitchFamily="34" charset="0"/>
                <a:ea typeface="Calibri"/>
                <a:cs typeface="Calibri"/>
                <a:sym typeface="Calibri"/>
              </a:rPr>
              <a:t>incliné</a:t>
            </a:r>
            <a:r>
              <a:rPr lang="en-US" sz="1600" dirty="0">
                <a:latin typeface="Century Gothic" panose="020B0502020202020204" pitchFamily="34" charset="0"/>
                <a:ea typeface="Calibri"/>
                <a:cs typeface="Calibri"/>
                <a:sym typeface="Calibri"/>
              </a:rPr>
              <a:t>, scanner portable, </a:t>
            </a:r>
            <a:r>
              <a:rPr lang="fr-FR" sz="1600" dirty="0">
                <a:latin typeface="Century Gothic" panose="020B0502020202020204" pitchFamily="34" charset="0"/>
              </a:rPr>
              <a:t>logiciel spécialisé</a:t>
            </a:r>
            <a:r>
              <a:rPr lang="en-US" sz="1600" dirty="0">
                <a:latin typeface="Century Gothic" panose="020B0502020202020204" pitchFamily="34" charset="0"/>
                <a:ea typeface="Calibri"/>
                <a:cs typeface="Calibri"/>
                <a:sym typeface="Calibri"/>
              </a:rPr>
              <a:t>…)</a:t>
            </a:r>
          </a:p>
        </p:txBody>
      </p:sp>
      <p:grpSp>
        <p:nvGrpSpPr>
          <p:cNvPr id="975" name="Google Shape;975;p22"/>
          <p:cNvGrpSpPr/>
          <p:nvPr/>
        </p:nvGrpSpPr>
        <p:grpSpPr>
          <a:xfrm>
            <a:off x="3731781" y="1603930"/>
            <a:ext cx="4734219" cy="4623159"/>
            <a:chOff x="924229" y="1606109"/>
            <a:chExt cx="4734219" cy="4623159"/>
          </a:xfrm>
        </p:grpSpPr>
        <p:sp>
          <p:nvSpPr>
            <p:cNvPr id="976" name="Google Shape;976;p22"/>
            <p:cNvSpPr/>
            <p:nvPr/>
          </p:nvSpPr>
          <p:spPr>
            <a:xfrm>
              <a:off x="924229" y="1606109"/>
              <a:ext cx="4623159" cy="4623159"/>
            </a:xfrm>
            <a:prstGeom prst="blockArc">
              <a:avLst>
                <a:gd name="adj1" fmla="val 18816148"/>
                <a:gd name="adj2" fmla="val 2680603"/>
                <a:gd name="adj3" fmla="val 1291"/>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977" name="Google Shape;977;p22"/>
            <p:cNvSpPr/>
            <p:nvPr/>
          </p:nvSpPr>
          <p:spPr>
            <a:xfrm>
              <a:off x="4698452" y="2184323"/>
              <a:ext cx="288032" cy="28803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78" name="Google Shape;978;p22"/>
            <p:cNvSpPr/>
            <p:nvPr/>
          </p:nvSpPr>
          <p:spPr>
            <a:xfrm>
              <a:off x="5370416" y="3760400"/>
              <a:ext cx="288032" cy="28803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79" name="Google Shape;979;p22"/>
            <p:cNvSpPr/>
            <p:nvPr/>
          </p:nvSpPr>
          <p:spPr>
            <a:xfrm>
              <a:off x="4698454" y="5441589"/>
              <a:ext cx="288032" cy="28803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 name="ZoneTexte 2">
            <a:extLst>
              <a:ext uri="{FF2B5EF4-FFF2-40B4-BE49-F238E27FC236}">
                <a16:creationId xmlns:a16="http://schemas.microsoft.com/office/drawing/2014/main" id="{487DC217-F2E2-B757-13BA-FBDB26988559}"/>
              </a:ext>
            </a:extLst>
          </p:cNvPr>
          <p:cNvSpPr txBox="1"/>
          <p:nvPr/>
        </p:nvSpPr>
        <p:spPr>
          <a:xfrm>
            <a:off x="191067" y="2050395"/>
            <a:ext cx="3930710" cy="830997"/>
          </a:xfrm>
          <a:prstGeom prst="rect">
            <a:avLst/>
          </a:prstGeom>
          <a:noFill/>
        </p:spPr>
        <p:txBody>
          <a:bodyPr wrap="square">
            <a:spAutoFit/>
          </a:bodyPr>
          <a:lstStyle/>
          <a:p>
            <a:pPr algn="r"/>
            <a:r>
              <a:rPr lang="fr-FR" sz="1600" b="1" dirty="0">
                <a:latin typeface="Century Gothic" panose="020B0502020202020204" pitchFamily="34" charset="0"/>
              </a:rPr>
              <a:t>Aides techniques </a:t>
            </a:r>
            <a:r>
              <a:rPr lang="fr-FR" sz="1600" dirty="0">
                <a:latin typeface="Century Gothic" panose="020B0502020202020204" pitchFamily="34" charset="0"/>
              </a:rPr>
              <a:t>(casque anti-bruit, tablette de communication, time </a:t>
            </a:r>
            <a:r>
              <a:rPr lang="fr-FR" sz="1600" dirty="0" err="1">
                <a:latin typeface="Century Gothic" panose="020B0502020202020204" pitchFamily="34" charset="0"/>
              </a:rPr>
              <a:t>timer</a:t>
            </a:r>
            <a:r>
              <a:rPr lang="fr-FR" sz="1600" dirty="0">
                <a:latin typeface="Century Gothic" panose="020B0502020202020204" pitchFamily="34" charset="0"/>
              </a:rPr>
              <a:t>…)</a:t>
            </a:r>
          </a:p>
        </p:txBody>
      </p:sp>
      <p:sp>
        <p:nvSpPr>
          <p:cNvPr id="4" name="Rectangle 3">
            <a:extLst>
              <a:ext uri="{FF2B5EF4-FFF2-40B4-BE49-F238E27FC236}">
                <a16:creationId xmlns:a16="http://schemas.microsoft.com/office/drawing/2014/main" id="{DE6ADC33-C8F2-1A21-282C-791B7B319E18}"/>
              </a:ext>
            </a:extLst>
          </p:cNvPr>
          <p:cNvSpPr/>
          <p:nvPr/>
        </p:nvSpPr>
        <p:spPr>
          <a:xfrm>
            <a:off x="0" y="0"/>
            <a:ext cx="12192000" cy="807523"/>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r-FR" sz="2000" b="1" dirty="0">
                <a:solidFill>
                  <a:prstClr val="white"/>
                </a:solidFill>
                <a:latin typeface="Century Gothic" panose="020B0502020202020204" pitchFamily="34" charset="0"/>
              </a:rPr>
              <a:t>6</a:t>
            </a: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rPr>
              <a:t>. Aménagements au</a:t>
            </a:r>
            <a:r>
              <a:rPr kumimoji="0" lang="fr-FR" sz="2000" b="1" i="0" u="none" strike="noStrike" kern="1200" cap="none" spc="0" normalizeH="0" noProof="0" dirty="0">
                <a:ln>
                  <a:noFill/>
                </a:ln>
                <a:solidFill>
                  <a:prstClr val="white"/>
                </a:solidFill>
                <a:effectLst/>
                <a:uLnTx/>
                <a:uFillTx/>
                <a:latin typeface="Century Gothic" panose="020B0502020202020204" pitchFamily="34" charset="0"/>
              </a:rPr>
              <a:t> quotidien et dans la scolarité </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sp>
        <p:nvSpPr>
          <p:cNvPr id="5" name="ZoneTexte 4">
            <a:extLst>
              <a:ext uri="{FF2B5EF4-FFF2-40B4-BE49-F238E27FC236}">
                <a16:creationId xmlns:a16="http://schemas.microsoft.com/office/drawing/2014/main" id="{B195B322-C9A8-36B3-7095-4A8D7CF7886E}"/>
              </a:ext>
            </a:extLst>
          </p:cNvPr>
          <p:cNvSpPr txBox="1"/>
          <p:nvPr/>
        </p:nvSpPr>
        <p:spPr>
          <a:xfrm>
            <a:off x="10105901" y="6510700"/>
            <a:ext cx="2690990" cy="276999"/>
          </a:xfrm>
          <a:prstGeom prst="rect">
            <a:avLst/>
          </a:prstGeom>
          <a:noFill/>
        </p:spPr>
        <p:txBody>
          <a:bodyPr wrap="square" rtlCol="0">
            <a:spAutoFit/>
          </a:bodyPr>
          <a:lstStyle/>
          <a:p>
            <a:r>
              <a:rPr lang="fr-FR" sz="1200" dirty="0">
                <a:latin typeface="Century Gothic" panose="020B0502020202020204" pitchFamily="34" charset="0"/>
              </a:rPr>
              <a:t>NB : liste non exhaustive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 grpId="0"/>
      <p:bldP spid="962" grpId="0"/>
      <p:bldP spid="965" grpId="0"/>
      <p:bldP spid="974"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rmAutofit fontScale="77500" lnSpcReduction="20000"/>
          </a:bodyPr>
          <a:lstStyle/>
          <a:p>
            <a:endParaRPr lang="fr-FR"/>
          </a:p>
        </p:txBody>
      </p:sp>
      <p:sp>
        <p:nvSpPr>
          <p:cNvPr id="3" name="Rectangle 2"/>
          <p:cNvSpPr/>
          <p:nvPr/>
        </p:nvSpPr>
        <p:spPr>
          <a:xfrm>
            <a:off x="0" y="1929884"/>
            <a:ext cx="12191999" cy="523220"/>
          </a:xfrm>
          <a:prstGeom prst="rect">
            <a:avLst/>
          </a:prstGeom>
        </p:spPr>
        <p:txBody>
          <a:bodyPr wrap="square">
            <a:spAutoFit/>
          </a:bodyPr>
          <a:lstStyle/>
          <a:p>
            <a:pPr algn="ctr"/>
            <a:r>
              <a:rPr lang="fr-FR" sz="2800" dirty="0">
                <a:solidFill>
                  <a:srgbClr val="EB6608"/>
                </a:solidFill>
                <a:latin typeface="Century Gothic" panose="020B0502020202020204" pitchFamily="34" charset="0"/>
              </a:rPr>
              <a:t>Un exemple de certificat médical MDPH</a:t>
            </a:r>
            <a:endParaRPr lang="fr-FR" sz="2800" dirty="0"/>
          </a:p>
        </p:txBody>
      </p:sp>
      <p:pic>
        <p:nvPicPr>
          <p:cNvPr id="5" name="Image 4" descr="Une image contenant texte&#10;&#10;Description générée automatiquement">
            <a:extLst>
              <a:ext uri="{FF2B5EF4-FFF2-40B4-BE49-F238E27FC236}">
                <a16:creationId xmlns:a16="http://schemas.microsoft.com/office/drawing/2014/main" id="{EA9A440A-F300-383B-EAB7-491A51D46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474" y="3450921"/>
            <a:ext cx="9169052" cy="1549459"/>
          </a:xfrm>
          <a:prstGeom prst="rect">
            <a:avLst/>
          </a:prstGeom>
        </p:spPr>
      </p:pic>
    </p:spTree>
    <p:extLst>
      <p:ext uri="{BB962C8B-B14F-4D97-AF65-F5344CB8AC3E}">
        <p14:creationId xmlns:p14="http://schemas.microsoft.com/office/powerpoint/2010/main" val="3333754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E0D07CB-D597-F21F-6AF0-7B414438B1F1}"/>
              </a:ext>
            </a:extLst>
          </p:cNvPr>
          <p:cNvSpPr>
            <a:spLocks noGrp="1"/>
          </p:cNvSpPr>
          <p:nvPr>
            <p:ph type="body" idx="1"/>
          </p:nvPr>
        </p:nvSpPr>
        <p:spPr>
          <a:xfrm>
            <a:off x="0" y="377941"/>
            <a:ext cx="12192000" cy="724247"/>
          </a:xfrm>
        </p:spPr>
        <p:txBody>
          <a:bodyPr>
            <a:normAutofit fontScale="77500" lnSpcReduction="20000"/>
          </a:bodyPr>
          <a:lstStyle/>
          <a:p>
            <a:r>
              <a:rPr lang="fr-FR" dirty="0">
                <a:solidFill>
                  <a:srgbClr val="EB6608"/>
                </a:solidFill>
                <a:latin typeface="Century Gothic" panose="020B0502020202020204" pitchFamily="34" charset="0"/>
              </a:rPr>
              <a:t>Des questions ?</a:t>
            </a:r>
          </a:p>
        </p:txBody>
      </p:sp>
      <p:sp>
        <p:nvSpPr>
          <p:cNvPr id="3" name="AutoShape 2" descr="FAQ - Questions fréque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a:extLst>
              <a:ext uri="{FF2B5EF4-FFF2-40B4-BE49-F238E27FC236}">
                <a16:creationId xmlns:a16="http://schemas.microsoft.com/office/drawing/2014/main" id="{754B672D-4F0B-7784-DCCE-AD9F41DDBF65}"/>
              </a:ext>
            </a:extLst>
          </p:cNvPr>
          <p:cNvPicPr>
            <a:picLocks noChangeAspect="1"/>
          </p:cNvPicPr>
          <p:nvPr/>
        </p:nvPicPr>
        <p:blipFill>
          <a:blip r:embed="rId3"/>
          <a:stretch>
            <a:fillRect/>
          </a:stretch>
        </p:blipFill>
        <p:spPr>
          <a:xfrm>
            <a:off x="1590805" y="1181936"/>
            <a:ext cx="9010390" cy="5030493"/>
          </a:xfrm>
          <a:prstGeom prst="rect">
            <a:avLst/>
          </a:prstGeom>
        </p:spPr>
      </p:pic>
    </p:spTree>
    <p:extLst>
      <p:ext uri="{BB962C8B-B14F-4D97-AF65-F5344CB8AC3E}">
        <p14:creationId xmlns:p14="http://schemas.microsoft.com/office/powerpoint/2010/main" val="1764514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6388B43-A41F-45DA-A998-4EE53BA181D7}"/>
              </a:ext>
            </a:extLst>
          </p:cNvPr>
          <p:cNvPicPr>
            <a:picLocks noChangeAspect="1"/>
          </p:cNvPicPr>
          <p:nvPr/>
        </p:nvPicPr>
        <p:blipFill rotWithShape="1">
          <a:blip r:embed="rId2"/>
          <a:srcRect l="16598" t="2323" r="14565" b="11931"/>
          <a:stretch/>
        </p:blipFill>
        <p:spPr>
          <a:xfrm>
            <a:off x="-66555" y="401992"/>
            <a:ext cx="5772030" cy="5759852"/>
          </a:xfrm>
          <a:prstGeom prst="rect">
            <a:avLst/>
          </a:prstGeom>
        </p:spPr>
      </p:pic>
      <p:pic>
        <p:nvPicPr>
          <p:cNvPr id="6" name="Image 5">
            <a:extLst>
              <a:ext uri="{FF2B5EF4-FFF2-40B4-BE49-F238E27FC236}">
                <a16:creationId xmlns:a16="http://schemas.microsoft.com/office/drawing/2014/main" id="{2A972BBA-D798-4137-A23F-B0A3E0625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123" y="869985"/>
            <a:ext cx="2305050" cy="1145246"/>
          </a:xfrm>
          <a:prstGeom prst="rect">
            <a:avLst/>
          </a:prstGeom>
        </p:spPr>
      </p:pic>
      <p:sp>
        <p:nvSpPr>
          <p:cNvPr id="9" name="ZoneTexte 8">
            <a:extLst>
              <a:ext uri="{FF2B5EF4-FFF2-40B4-BE49-F238E27FC236}">
                <a16:creationId xmlns:a16="http://schemas.microsoft.com/office/drawing/2014/main" id="{F06C0DE4-4683-4F8B-945D-22BEE02D20ED}"/>
              </a:ext>
            </a:extLst>
          </p:cNvPr>
          <p:cNvSpPr txBox="1"/>
          <p:nvPr/>
        </p:nvSpPr>
        <p:spPr>
          <a:xfrm>
            <a:off x="7053770" y="2036490"/>
            <a:ext cx="6013142" cy="830997"/>
          </a:xfrm>
          <a:prstGeom prst="rect">
            <a:avLst/>
          </a:prstGeom>
          <a:noFill/>
        </p:spPr>
        <p:txBody>
          <a:bodyPr wrap="square" rtlCol="0">
            <a:spAutoFit/>
          </a:bodyPr>
          <a:lstStyle/>
          <a:p>
            <a:r>
              <a:rPr lang="fr-FR" sz="1600" b="1" dirty="0">
                <a:solidFill>
                  <a:schemeClr val="accent2"/>
                </a:solidFill>
              </a:rPr>
              <a:t>POUR LE TROUBLE SPÉCIFIQUE DES APPRENTISSAGES</a:t>
            </a:r>
          </a:p>
          <a:p>
            <a:endParaRPr lang="fr-FR" sz="1600" dirty="0"/>
          </a:p>
          <a:p>
            <a:endParaRPr lang="fr-FR" sz="1600" dirty="0"/>
          </a:p>
        </p:txBody>
      </p:sp>
      <p:sp>
        <p:nvSpPr>
          <p:cNvPr id="10" name="Bulle narrative : rectangle 9">
            <a:extLst>
              <a:ext uri="{FF2B5EF4-FFF2-40B4-BE49-F238E27FC236}">
                <a16:creationId xmlns:a16="http://schemas.microsoft.com/office/drawing/2014/main" id="{623227AE-2334-46DD-9B55-D07B54B89006}"/>
              </a:ext>
            </a:extLst>
          </p:cNvPr>
          <p:cNvSpPr/>
          <p:nvPr/>
        </p:nvSpPr>
        <p:spPr>
          <a:xfrm>
            <a:off x="6369386" y="3036163"/>
            <a:ext cx="4594536" cy="1535837"/>
          </a:xfrm>
          <a:prstGeom prst="wedgeRectCallout">
            <a:avLst>
              <a:gd name="adj1" fmla="val -73615"/>
              <a:gd name="adj2" fmla="val 46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Bilans chiffrés, normés, standardisés réalisés par :</a:t>
            </a:r>
          </a:p>
          <a:p>
            <a:r>
              <a:rPr lang="fr-FR" sz="1600" dirty="0"/>
              <a:t> Un </a:t>
            </a:r>
            <a:r>
              <a:rPr lang="fr-FR" sz="1600" b="1" dirty="0"/>
              <a:t>psychologue / neuropsychologue</a:t>
            </a:r>
          </a:p>
          <a:p>
            <a:pPr lvl="1"/>
            <a:r>
              <a:rPr lang="fr-FR" sz="1600" dirty="0"/>
              <a:t>(A minima: Efficience intellectuelle) </a:t>
            </a:r>
          </a:p>
          <a:p>
            <a:r>
              <a:rPr lang="fr-FR" sz="1600" dirty="0"/>
              <a:t>+ </a:t>
            </a:r>
          </a:p>
          <a:p>
            <a:r>
              <a:rPr lang="fr-FR" sz="1600" dirty="0"/>
              <a:t>Un </a:t>
            </a:r>
            <a:r>
              <a:rPr lang="fr-FR" sz="1600" b="1" dirty="0"/>
              <a:t>orthophoniste</a:t>
            </a:r>
            <a:r>
              <a:rPr lang="fr-FR" sz="1600" dirty="0"/>
              <a:t> </a:t>
            </a:r>
          </a:p>
          <a:p>
            <a:pPr lvl="1"/>
            <a:r>
              <a:rPr lang="fr-FR" sz="1600" dirty="0"/>
              <a:t>(Lecture    et/ou     Langage écrit     et/ou Calcul)</a:t>
            </a:r>
          </a:p>
        </p:txBody>
      </p:sp>
      <p:sp>
        <p:nvSpPr>
          <p:cNvPr id="11" name="Bulle narrative : rectangle 10">
            <a:extLst>
              <a:ext uri="{FF2B5EF4-FFF2-40B4-BE49-F238E27FC236}">
                <a16:creationId xmlns:a16="http://schemas.microsoft.com/office/drawing/2014/main" id="{7AEEA04B-6B39-4B4E-8809-05BF08D976BA}"/>
              </a:ext>
            </a:extLst>
          </p:cNvPr>
          <p:cNvSpPr/>
          <p:nvPr/>
        </p:nvSpPr>
        <p:spPr>
          <a:xfrm>
            <a:off x="6001305" y="4909351"/>
            <a:ext cx="6140111" cy="1873187"/>
          </a:xfrm>
          <a:prstGeom prst="wedgeRectCallout">
            <a:avLst>
              <a:gd name="adj1" fmla="val -61784"/>
              <a:gd name="adj2" fmla="val -54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Si : </a:t>
            </a:r>
          </a:p>
          <a:p>
            <a:r>
              <a:rPr lang="fr-FR" sz="1600" dirty="0"/>
              <a:t>Efficience intellectuelle </a:t>
            </a:r>
            <a:r>
              <a:rPr lang="fr-FR" sz="1600" dirty="0">
                <a:sym typeface="Wingdings" panose="05000000000000000000" pitchFamily="2" charset="2"/>
              </a:rPr>
              <a:t> Dans les normes de l’âge</a:t>
            </a:r>
          </a:p>
          <a:p>
            <a:r>
              <a:rPr lang="fr-FR" sz="1600" dirty="0">
                <a:sym typeface="Wingdings" panose="05000000000000000000" pitchFamily="2" charset="2"/>
              </a:rPr>
              <a:t>+</a:t>
            </a:r>
          </a:p>
          <a:p>
            <a:r>
              <a:rPr lang="fr-FR" sz="1600" dirty="0">
                <a:sym typeface="Wingdings" panose="05000000000000000000" pitchFamily="2" charset="2"/>
              </a:rPr>
              <a:t>Bilan Orthophonique  -1,6 écart-type dans au moins 2 domaines OU </a:t>
            </a:r>
          </a:p>
          <a:p>
            <a:r>
              <a:rPr lang="fr-FR" sz="1600" dirty="0">
                <a:sym typeface="Wingdings" panose="05000000000000000000" pitchFamily="2" charset="2"/>
              </a:rPr>
              <a:t>-2 écart-type dans un domaine</a:t>
            </a:r>
          </a:p>
          <a:p>
            <a:r>
              <a:rPr lang="fr-FR" sz="1600" dirty="0">
                <a:sym typeface="Wingdings" panose="05000000000000000000" pitchFamily="2" charset="2"/>
              </a:rPr>
              <a:t>Alors:</a:t>
            </a:r>
          </a:p>
          <a:p>
            <a:r>
              <a:rPr lang="fr-FR" sz="1600" dirty="0">
                <a:sym typeface="Wingdings" panose="05000000000000000000" pitchFamily="2" charset="2"/>
              </a:rPr>
              <a:t>Le diagnostic de </a:t>
            </a:r>
            <a:r>
              <a:rPr lang="fr-FR" sz="1600" b="1" dirty="0">
                <a:sym typeface="Wingdings" panose="05000000000000000000" pitchFamily="2" charset="2"/>
              </a:rPr>
              <a:t>trouble spécifique des apprentissages </a:t>
            </a:r>
            <a:r>
              <a:rPr lang="fr-FR" sz="1600" dirty="0">
                <a:sym typeface="Wingdings" panose="05000000000000000000" pitchFamily="2" charset="2"/>
              </a:rPr>
              <a:t>peut être posé.</a:t>
            </a:r>
          </a:p>
        </p:txBody>
      </p:sp>
    </p:spTree>
    <p:extLst>
      <p:ext uri="{BB962C8B-B14F-4D97-AF65-F5344CB8AC3E}">
        <p14:creationId xmlns:p14="http://schemas.microsoft.com/office/powerpoint/2010/main" val="2275964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6388B43-A41F-45DA-A998-4EE53BA181D7}"/>
              </a:ext>
            </a:extLst>
          </p:cNvPr>
          <p:cNvPicPr>
            <a:picLocks noChangeAspect="1"/>
          </p:cNvPicPr>
          <p:nvPr/>
        </p:nvPicPr>
        <p:blipFill rotWithShape="1">
          <a:blip r:embed="rId2"/>
          <a:srcRect l="16598" t="2323" r="14565" b="11931"/>
          <a:stretch/>
        </p:blipFill>
        <p:spPr>
          <a:xfrm>
            <a:off x="-66555" y="401992"/>
            <a:ext cx="5772030" cy="5759852"/>
          </a:xfrm>
          <a:prstGeom prst="rect">
            <a:avLst/>
          </a:prstGeom>
        </p:spPr>
      </p:pic>
      <p:sp>
        <p:nvSpPr>
          <p:cNvPr id="9" name="ZoneTexte 8">
            <a:extLst>
              <a:ext uri="{FF2B5EF4-FFF2-40B4-BE49-F238E27FC236}">
                <a16:creationId xmlns:a16="http://schemas.microsoft.com/office/drawing/2014/main" id="{F06C0DE4-4683-4F8B-945D-22BEE02D20ED}"/>
              </a:ext>
            </a:extLst>
          </p:cNvPr>
          <p:cNvSpPr txBox="1"/>
          <p:nvPr/>
        </p:nvSpPr>
        <p:spPr>
          <a:xfrm>
            <a:off x="7053770" y="2036490"/>
            <a:ext cx="6013142" cy="830997"/>
          </a:xfrm>
          <a:prstGeom prst="rect">
            <a:avLst/>
          </a:prstGeom>
          <a:noFill/>
        </p:spPr>
        <p:txBody>
          <a:bodyPr wrap="square" rtlCol="0">
            <a:spAutoFit/>
          </a:bodyPr>
          <a:lstStyle/>
          <a:p>
            <a:r>
              <a:rPr lang="fr-FR" sz="1600" b="1" dirty="0">
                <a:solidFill>
                  <a:schemeClr val="accent2"/>
                </a:solidFill>
              </a:rPr>
              <a:t>POUR LE TROUBLE DU LANGAGE</a:t>
            </a:r>
          </a:p>
          <a:p>
            <a:endParaRPr lang="fr-FR" sz="1600" dirty="0"/>
          </a:p>
          <a:p>
            <a:endParaRPr lang="fr-FR" sz="1600" dirty="0"/>
          </a:p>
        </p:txBody>
      </p:sp>
      <p:sp>
        <p:nvSpPr>
          <p:cNvPr id="10" name="Bulle narrative : rectangle 9">
            <a:extLst>
              <a:ext uri="{FF2B5EF4-FFF2-40B4-BE49-F238E27FC236}">
                <a16:creationId xmlns:a16="http://schemas.microsoft.com/office/drawing/2014/main" id="{623227AE-2334-46DD-9B55-D07B54B89006}"/>
              </a:ext>
            </a:extLst>
          </p:cNvPr>
          <p:cNvSpPr/>
          <p:nvPr/>
        </p:nvSpPr>
        <p:spPr>
          <a:xfrm>
            <a:off x="6369386" y="3036163"/>
            <a:ext cx="4594536" cy="1535837"/>
          </a:xfrm>
          <a:prstGeom prst="wedgeRectCallout">
            <a:avLst>
              <a:gd name="adj1" fmla="val -73615"/>
              <a:gd name="adj2" fmla="val 460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Bilans chiffrés, normés, standardisés réalisés par :</a:t>
            </a:r>
          </a:p>
          <a:p>
            <a:r>
              <a:rPr lang="fr-FR" sz="1600" dirty="0"/>
              <a:t> Un </a:t>
            </a:r>
            <a:r>
              <a:rPr lang="fr-FR" sz="1600" b="1" dirty="0"/>
              <a:t>psychologue / neuropsychologue</a:t>
            </a:r>
          </a:p>
          <a:p>
            <a:pPr lvl="1"/>
            <a:r>
              <a:rPr lang="fr-FR" sz="1600" dirty="0"/>
              <a:t>(A minima: Efficience intellectuelle) </a:t>
            </a:r>
          </a:p>
          <a:p>
            <a:r>
              <a:rPr lang="fr-FR" sz="1600" dirty="0"/>
              <a:t>+ </a:t>
            </a:r>
          </a:p>
          <a:p>
            <a:r>
              <a:rPr lang="fr-FR" sz="1600" dirty="0"/>
              <a:t>Un </a:t>
            </a:r>
            <a:r>
              <a:rPr lang="fr-FR" sz="1600" b="1" dirty="0"/>
              <a:t>orthophoniste</a:t>
            </a:r>
            <a:r>
              <a:rPr lang="fr-FR" sz="1600" dirty="0"/>
              <a:t> </a:t>
            </a:r>
          </a:p>
          <a:p>
            <a:pPr lvl="1"/>
            <a:r>
              <a:rPr lang="fr-FR" sz="1600" dirty="0"/>
              <a:t>(langage et communication)</a:t>
            </a:r>
          </a:p>
        </p:txBody>
      </p:sp>
      <p:sp>
        <p:nvSpPr>
          <p:cNvPr id="11" name="Bulle narrative : rectangle 10">
            <a:extLst>
              <a:ext uri="{FF2B5EF4-FFF2-40B4-BE49-F238E27FC236}">
                <a16:creationId xmlns:a16="http://schemas.microsoft.com/office/drawing/2014/main" id="{7AEEA04B-6B39-4B4E-8809-05BF08D976BA}"/>
              </a:ext>
            </a:extLst>
          </p:cNvPr>
          <p:cNvSpPr/>
          <p:nvPr/>
        </p:nvSpPr>
        <p:spPr>
          <a:xfrm>
            <a:off x="6001305" y="4909351"/>
            <a:ext cx="6140111" cy="1873187"/>
          </a:xfrm>
          <a:prstGeom prst="wedgeRectCallout">
            <a:avLst>
              <a:gd name="adj1" fmla="val -61784"/>
              <a:gd name="adj2" fmla="val -54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Si : </a:t>
            </a:r>
          </a:p>
          <a:p>
            <a:r>
              <a:rPr lang="fr-FR" sz="1600" dirty="0"/>
              <a:t>Efficience intellectuelle </a:t>
            </a:r>
            <a:r>
              <a:rPr lang="fr-FR" sz="1600" dirty="0">
                <a:sym typeface="Wingdings" panose="05000000000000000000" pitchFamily="2" charset="2"/>
              </a:rPr>
              <a:t> Dans les normes de l’âge</a:t>
            </a:r>
          </a:p>
          <a:p>
            <a:r>
              <a:rPr lang="fr-FR" sz="1600" dirty="0">
                <a:sym typeface="Wingdings" panose="05000000000000000000" pitchFamily="2" charset="2"/>
              </a:rPr>
              <a:t>+</a:t>
            </a:r>
          </a:p>
          <a:p>
            <a:r>
              <a:rPr lang="fr-FR" sz="1600" dirty="0">
                <a:sym typeface="Wingdings" panose="05000000000000000000" pitchFamily="2" charset="2"/>
              </a:rPr>
              <a:t>Bilan Orthophonique  -1,6 écart-type dans au moins 2 domaines OU </a:t>
            </a:r>
          </a:p>
          <a:p>
            <a:r>
              <a:rPr lang="fr-FR" sz="1600" dirty="0">
                <a:sym typeface="Wingdings" panose="05000000000000000000" pitchFamily="2" charset="2"/>
              </a:rPr>
              <a:t>-2 écart-type dans un domaine</a:t>
            </a:r>
          </a:p>
          <a:p>
            <a:r>
              <a:rPr lang="fr-FR" sz="1600" dirty="0">
                <a:sym typeface="Wingdings" panose="05000000000000000000" pitchFamily="2" charset="2"/>
              </a:rPr>
              <a:t>Alors:</a:t>
            </a:r>
          </a:p>
          <a:p>
            <a:r>
              <a:rPr lang="fr-FR" sz="1600" dirty="0">
                <a:sym typeface="Wingdings" panose="05000000000000000000" pitchFamily="2" charset="2"/>
              </a:rPr>
              <a:t>Le diagnostic de </a:t>
            </a:r>
            <a:r>
              <a:rPr lang="fr-FR" sz="1600" b="1" dirty="0">
                <a:sym typeface="Wingdings" panose="05000000000000000000" pitchFamily="2" charset="2"/>
              </a:rPr>
              <a:t>trouble du langage oral </a:t>
            </a:r>
            <a:r>
              <a:rPr lang="fr-FR" sz="1600" dirty="0">
                <a:sym typeface="Wingdings" panose="05000000000000000000" pitchFamily="2" charset="2"/>
              </a:rPr>
              <a:t>peut être posé.</a:t>
            </a:r>
          </a:p>
        </p:txBody>
      </p:sp>
      <p:pic>
        <p:nvPicPr>
          <p:cNvPr id="7" name="Image 6">
            <a:extLst>
              <a:ext uri="{FF2B5EF4-FFF2-40B4-BE49-F238E27FC236}">
                <a16:creationId xmlns:a16="http://schemas.microsoft.com/office/drawing/2014/main" id="{8234E8E0-15F1-4FCC-AC95-C7E339CD9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654" y="819107"/>
            <a:ext cx="2256952" cy="1133045"/>
          </a:xfrm>
          <a:prstGeom prst="rect">
            <a:avLst/>
          </a:prstGeom>
        </p:spPr>
      </p:pic>
    </p:spTree>
    <p:extLst>
      <p:ext uri="{BB962C8B-B14F-4D97-AF65-F5344CB8AC3E}">
        <p14:creationId xmlns:p14="http://schemas.microsoft.com/office/powerpoint/2010/main" val="995478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70D89-4632-DCA3-2BEC-80875B92DCE3}"/>
              </a:ext>
            </a:extLst>
          </p:cNvPr>
          <p:cNvSpPr>
            <a:spLocks noGrp="1"/>
          </p:cNvSpPr>
          <p:nvPr>
            <p:ph type="title"/>
          </p:nvPr>
        </p:nvSpPr>
        <p:spPr/>
        <p:txBody>
          <a:bodyPr/>
          <a:lstStyle/>
          <a:p>
            <a:endParaRPr lang="fr-FR"/>
          </a:p>
        </p:txBody>
      </p:sp>
      <p:pic>
        <p:nvPicPr>
          <p:cNvPr id="4" name="Espace réservé du contenu 4">
            <a:extLst>
              <a:ext uri="{FF2B5EF4-FFF2-40B4-BE49-F238E27FC236}">
                <a16:creationId xmlns:a16="http://schemas.microsoft.com/office/drawing/2014/main" id="{0D0434F4-A711-4352-0987-8B78B4E455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317" y="-204409"/>
            <a:ext cx="5260201" cy="7266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1718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6388B43-A41F-45DA-A998-4EE53BA181D7}"/>
              </a:ext>
            </a:extLst>
          </p:cNvPr>
          <p:cNvPicPr>
            <a:picLocks noChangeAspect="1"/>
          </p:cNvPicPr>
          <p:nvPr/>
        </p:nvPicPr>
        <p:blipFill rotWithShape="1">
          <a:blip r:embed="rId2"/>
          <a:srcRect l="16598" t="2323" r="14565" b="11931"/>
          <a:stretch/>
        </p:blipFill>
        <p:spPr>
          <a:xfrm>
            <a:off x="-66555" y="401992"/>
            <a:ext cx="5772030" cy="5759852"/>
          </a:xfrm>
          <a:prstGeom prst="rect">
            <a:avLst/>
          </a:prstGeom>
        </p:spPr>
      </p:pic>
      <p:sp>
        <p:nvSpPr>
          <p:cNvPr id="9" name="ZoneTexte 8">
            <a:extLst>
              <a:ext uri="{FF2B5EF4-FFF2-40B4-BE49-F238E27FC236}">
                <a16:creationId xmlns:a16="http://schemas.microsoft.com/office/drawing/2014/main" id="{F06C0DE4-4683-4F8B-945D-22BEE02D20ED}"/>
              </a:ext>
            </a:extLst>
          </p:cNvPr>
          <p:cNvSpPr txBox="1"/>
          <p:nvPr/>
        </p:nvSpPr>
        <p:spPr>
          <a:xfrm>
            <a:off x="6486527" y="1623986"/>
            <a:ext cx="6013142" cy="830997"/>
          </a:xfrm>
          <a:prstGeom prst="rect">
            <a:avLst/>
          </a:prstGeom>
          <a:noFill/>
        </p:spPr>
        <p:txBody>
          <a:bodyPr wrap="square" rtlCol="0">
            <a:spAutoFit/>
          </a:bodyPr>
          <a:lstStyle/>
          <a:p>
            <a:r>
              <a:rPr lang="fr-FR" sz="1600" b="1" dirty="0">
                <a:solidFill>
                  <a:schemeClr val="accent2"/>
                </a:solidFill>
              </a:rPr>
              <a:t>POUR LE TROUBLE DEVELOPPEMENTAL DE LA COORDINATION</a:t>
            </a:r>
          </a:p>
          <a:p>
            <a:endParaRPr lang="fr-FR" sz="1600" dirty="0"/>
          </a:p>
          <a:p>
            <a:endParaRPr lang="fr-FR" sz="1600" dirty="0"/>
          </a:p>
        </p:txBody>
      </p:sp>
      <p:sp>
        <p:nvSpPr>
          <p:cNvPr id="10" name="Bulle narrative : rectangle 9">
            <a:extLst>
              <a:ext uri="{FF2B5EF4-FFF2-40B4-BE49-F238E27FC236}">
                <a16:creationId xmlns:a16="http://schemas.microsoft.com/office/drawing/2014/main" id="{623227AE-2334-46DD-9B55-D07B54B89006}"/>
              </a:ext>
            </a:extLst>
          </p:cNvPr>
          <p:cNvSpPr/>
          <p:nvPr/>
        </p:nvSpPr>
        <p:spPr>
          <a:xfrm>
            <a:off x="6369386" y="2054087"/>
            <a:ext cx="4484144" cy="2213113"/>
          </a:xfrm>
          <a:prstGeom prst="wedgeRectCallout">
            <a:avLst>
              <a:gd name="adj1" fmla="val -70132"/>
              <a:gd name="adj2" fmla="val 5754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Bilans chiffrés, normés, standardisés réalisés par :</a:t>
            </a:r>
          </a:p>
          <a:p>
            <a:r>
              <a:rPr lang="fr-FR" sz="1600" dirty="0"/>
              <a:t>Un </a:t>
            </a:r>
            <a:r>
              <a:rPr lang="fr-FR" sz="1600" b="1" dirty="0"/>
              <a:t>psychologue / neuropsychologue</a:t>
            </a:r>
          </a:p>
          <a:p>
            <a:pPr lvl="1"/>
            <a:r>
              <a:rPr lang="fr-FR" sz="1600" dirty="0"/>
              <a:t>(A minima: Efficience intellectuelle) </a:t>
            </a:r>
          </a:p>
          <a:p>
            <a:r>
              <a:rPr lang="fr-FR" sz="1600" dirty="0"/>
              <a:t>+ </a:t>
            </a:r>
          </a:p>
          <a:p>
            <a:r>
              <a:rPr lang="fr-FR" sz="1600" dirty="0"/>
              <a:t>Un </a:t>
            </a:r>
            <a:r>
              <a:rPr lang="fr-FR" sz="1600" b="1" dirty="0"/>
              <a:t>psychomotricien / ergothérapeute</a:t>
            </a:r>
          </a:p>
          <a:p>
            <a:r>
              <a:rPr lang="fr-FR" sz="1600" b="1" dirty="0"/>
              <a:t>+</a:t>
            </a:r>
          </a:p>
          <a:p>
            <a:r>
              <a:rPr lang="fr-FR" sz="1600" dirty="0"/>
              <a:t>Un </a:t>
            </a:r>
            <a:r>
              <a:rPr lang="fr-FR" sz="1600" b="1" dirty="0"/>
              <a:t>orthoptiste</a:t>
            </a:r>
          </a:p>
          <a:p>
            <a:r>
              <a:rPr lang="fr-FR" sz="1600" b="1" dirty="0"/>
              <a:t>+</a:t>
            </a:r>
            <a:endParaRPr lang="fr-FR" sz="1600" dirty="0"/>
          </a:p>
          <a:p>
            <a:r>
              <a:rPr lang="fr-FR" sz="1600" dirty="0"/>
              <a:t>Un </a:t>
            </a:r>
            <a:r>
              <a:rPr lang="fr-FR" sz="1600" b="1" dirty="0"/>
              <a:t>orthophoniste</a:t>
            </a:r>
            <a:r>
              <a:rPr lang="fr-FR" sz="1600" dirty="0"/>
              <a:t> (</a:t>
            </a:r>
            <a:r>
              <a:rPr lang="fr-FR" sz="1600" i="1" dirty="0"/>
              <a:t>facultatif</a:t>
            </a:r>
            <a:r>
              <a:rPr lang="fr-FR" sz="1600" dirty="0"/>
              <a:t>) </a:t>
            </a:r>
          </a:p>
        </p:txBody>
      </p:sp>
      <p:sp>
        <p:nvSpPr>
          <p:cNvPr id="11" name="Bulle narrative : rectangle 10">
            <a:extLst>
              <a:ext uri="{FF2B5EF4-FFF2-40B4-BE49-F238E27FC236}">
                <a16:creationId xmlns:a16="http://schemas.microsoft.com/office/drawing/2014/main" id="{7AEEA04B-6B39-4B4E-8809-05BF08D976BA}"/>
              </a:ext>
            </a:extLst>
          </p:cNvPr>
          <p:cNvSpPr/>
          <p:nvPr/>
        </p:nvSpPr>
        <p:spPr>
          <a:xfrm>
            <a:off x="5830957" y="4403019"/>
            <a:ext cx="6310459" cy="2379520"/>
          </a:xfrm>
          <a:prstGeom prst="wedgeRectCallout">
            <a:avLst>
              <a:gd name="adj1" fmla="val -56114"/>
              <a:gd name="adj2" fmla="val -2219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450" dirty="0"/>
              <a:t>Si : </a:t>
            </a:r>
          </a:p>
          <a:p>
            <a:r>
              <a:rPr lang="fr-FR" sz="1450" dirty="0"/>
              <a:t>Efficience intellectuelle </a:t>
            </a:r>
            <a:r>
              <a:rPr lang="fr-FR" sz="1450" dirty="0">
                <a:sym typeface="Wingdings" panose="05000000000000000000" pitchFamily="2" charset="2"/>
              </a:rPr>
              <a:t> Dans les normes de l’âge</a:t>
            </a:r>
          </a:p>
          <a:p>
            <a:r>
              <a:rPr lang="fr-FR" sz="1450" dirty="0">
                <a:sym typeface="Wingdings" panose="05000000000000000000" pitchFamily="2" charset="2"/>
              </a:rPr>
              <a:t>+</a:t>
            </a:r>
          </a:p>
          <a:p>
            <a:r>
              <a:rPr lang="fr-FR" sz="1450" dirty="0">
                <a:sym typeface="Wingdings" panose="05000000000000000000" pitchFamily="2" charset="2"/>
              </a:rPr>
              <a:t>Bilan psychomoteur/ergothérapeutique -2 écart-type dans au moins 2 domaines</a:t>
            </a:r>
          </a:p>
          <a:p>
            <a:r>
              <a:rPr lang="fr-FR" sz="1450" dirty="0">
                <a:sym typeface="Wingdings" panose="05000000000000000000" pitchFamily="2" charset="2"/>
              </a:rPr>
              <a:t>+</a:t>
            </a:r>
          </a:p>
          <a:p>
            <a:r>
              <a:rPr lang="fr-FR" sz="1450" dirty="0">
                <a:sym typeface="Wingdings" panose="05000000000000000000" pitchFamily="2" charset="2"/>
              </a:rPr>
              <a:t>Bilan orthophonique (</a:t>
            </a:r>
            <a:r>
              <a:rPr lang="fr-FR" sz="1450" i="1" dirty="0">
                <a:sym typeface="Wingdings" panose="05000000000000000000" pitchFamily="2" charset="2"/>
              </a:rPr>
              <a:t>facultatif</a:t>
            </a:r>
            <a:r>
              <a:rPr lang="fr-FR" sz="1450" dirty="0">
                <a:sym typeface="Wingdings" panose="05000000000000000000" pitchFamily="2" charset="2"/>
              </a:rPr>
              <a:t>)  -1,6 écart-type dans au moins 2 domaines OU -2 écart-type dans un domaine</a:t>
            </a:r>
          </a:p>
          <a:p>
            <a:r>
              <a:rPr lang="fr-FR" sz="1450" dirty="0">
                <a:sym typeface="Wingdings" panose="05000000000000000000" pitchFamily="2" charset="2"/>
              </a:rPr>
              <a:t>Alors:</a:t>
            </a:r>
          </a:p>
          <a:p>
            <a:r>
              <a:rPr lang="fr-FR" sz="1450" dirty="0">
                <a:sym typeface="Wingdings" panose="05000000000000000000" pitchFamily="2" charset="2"/>
              </a:rPr>
              <a:t>Le diagnostic de </a:t>
            </a:r>
            <a:r>
              <a:rPr lang="fr-FR" sz="1450" b="1" dirty="0">
                <a:sym typeface="Wingdings" panose="05000000000000000000" pitchFamily="2" charset="2"/>
              </a:rPr>
              <a:t>trouble développemental de la coordination </a:t>
            </a:r>
            <a:r>
              <a:rPr lang="fr-FR" sz="1450" dirty="0">
                <a:sym typeface="Wingdings" panose="05000000000000000000" pitchFamily="2" charset="2"/>
              </a:rPr>
              <a:t>peut être posé.</a:t>
            </a:r>
          </a:p>
        </p:txBody>
      </p:sp>
      <p:pic>
        <p:nvPicPr>
          <p:cNvPr id="3" name="Image 2">
            <a:extLst>
              <a:ext uri="{FF2B5EF4-FFF2-40B4-BE49-F238E27FC236}">
                <a16:creationId xmlns:a16="http://schemas.microsoft.com/office/drawing/2014/main" id="{46E40176-54A8-4D13-9207-4E9131B6A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762" y="401992"/>
            <a:ext cx="2135160" cy="1133045"/>
          </a:xfrm>
          <a:prstGeom prst="rect">
            <a:avLst/>
          </a:prstGeom>
        </p:spPr>
      </p:pic>
    </p:spTree>
    <p:extLst>
      <p:ext uri="{BB962C8B-B14F-4D97-AF65-F5344CB8AC3E}">
        <p14:creationId xmlns:p14="http://schemas.microsoft.com/office/powerpoint/2010/main" val="2161226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6388B43-A41F-45DA-A998-4EE53BA181D7}"/>
              </a:ext>
            </a:extLst>
          </p:cNvPr>
          <p:cNvPicPr>
            <a:picLocks noChangeAspect="1"/>
          </p:cNvPicPr>
          <p:nvPr/>
        </p:nvPicPr>
        <p:blipFill rotWithShape="1">
          <a:blip r:embed="rId2"/>
          <a:srcRect l="16598" t="2323" r="14565" b="11931"/>
          <a:stretch/>
        </p:blipFill>
        <p:spPr>
          <a:xfrm>
            <a:off x="-66555" y="401992"/>
            <a:ext cx="5772030" cy="5759852"/>
          </a:xfrm>
          <a:prstGeom prst="rect">
            <a:avLst/>
          </a:prstGeom>
        </p:spPr>
      </p:pic>
      <p:sp>
        <p:nvSpPr>
          <p:cNvPr id="9" name="ZoneTexte 8">
            <a:extLst>
              <a:ext uri="{FF2B5EF4-FFF2-40B4-BE49-F238E27FC236}">
                <a16:creationId xmlns:a16="http://schemas.microsoft.com/office/drawing/2014/main" id="{F06C0DE4-4683-4F8B-945D-22BEE02D20ED}"/>
              </a:ext>
            </a:extLst>
          </p:cNvPr>
          <p:cNvSpPr txBox="1"/>
          <p:nvPr/>
        </p:nvSpPr>
        <p:spPr>
          <a:xfrm>
            <a:off x="6486527" y="1623986"/>
            <a:ext cx="6013142" cy="830997"/>
          </a:xfrm>
          <a:prstGeom prst="rect">
            <a:avLst/>
          </a:prstGeom>
          <a:noFill/>
        </p:spPr>
        <p:txBody>
          <a:bodyPr wrap="square" rtlCol="0">
            <a:spAutoFit/>
          </a:bodyPr>
          <a:lstStyle/>
          <a:p>
            <a:r>
              <a:rPr lang="fr-FR" sz="1600" b="1" dirty="0">
                <a:solidFill>
                  <a:schemeClr val="accent2"/>
                </a:solidFill>
              </a:rPr>
              <a:t>POUR LE DEFICIT DE L’ATTENTION / HYPERACTIVITE</a:t>
            </a:r>
          </a:p>
          <a:p>
            <a:endParaRPr lang="fr-FR" sz="1600" dirty="0"/>
          </a:p>
          <a:p>
            <a:endParaRPr lang="fr-FR" sz="1600" dirty="0"/>
          </a:p>
        </p:txBody>
      </p:sp>
      <p:sp>
        <p:nvSpPr>
          <p:cNvPr id="10" name="Bulle narrative : rectangle 9">
            <a:extLst>
              <a:ext uri="{FF2B5EF4-FFF2-40B4-BE49-F238E27FC236}">
                <a16:creationId xmlns:a16="http://schemas.microsoft.com/office/drawing/2014/main" id="{623227AE-2334-46DD-9B55-D07B54B89006}"/>
              </a:ext>
            </a:extLst>
          </p:cNvPr>
          <p:cNvSpPr/>
          <p:nvPr/>
        </p:nvSpPr>
        <p:spPr>
          <a:xfrm>
            <a:off x="6369386" y="2334387"/>
            <a:ext cx="4484144" cy="1895061"/>
          </a:xfrm>
          <a:prstGeom prst="wedgeRectCallout">
            <a:avLst>
              <a:gd name="adj1" fmla="val -70132"/>
              <a:gd name="adj2" fmla="val 5754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600" dirty="0"/>
              <a:t>Bilans chiffrés, normés, standardisés réalisés par :</a:t>
            </a:r>
          </a:p>
          <a:p>
            <a:r>
              <a:rPr lang="fr-FR" sz="1600" dirty="0"/>
              <a:t>Un </a:t>
            </a:r>
            <a:r>
              <a:rPr lang="fr-FR" sz="1600" b="1" dirty="0"/>
              <a:t>psychologue / neuropsychologue</a:t>
            </a:r>
          </a:p>
          <a:p>
            <a:pPr lvl="1"/>
            <a:r>
              <a:rPr lang="fr-FR" sz="1600" dirty="0"/>
              <a:t>(A minima: Efficience intellectuelle) </a:t>
            </a:r>
          </a:p>
          <a:p>
            <a:r>
              <a:rPr lang="fr-FR" sz="1600" dirty="0"/>
              <a:t>+ </a:t>
            </a:r>
          </a:p>
          <a:p>
            <a:r>
              <a:rPr lang="fr-FR" sz="1600" dirty="0"/>
              <a:t>Un </a:t>
            </a:r>
            <a:r>
              <a:rPr lang="fr-FR" sz="1600" b="1" dirty="0"/>
              <a:t>autre professionnel paramédical (orthophoniste, ergothérapeute, psychomotricien)</a:t>
            </a:r>
            <a:endParaRPr lang="fr-FR" sz="1600" dirty="0"/>
          </a:p>
        </p:txBody>
      </p:sp>
      <p:sp>
        <p:nvSpPr>
          <p:cNvPr id="11" name="Bulle narrative : rectangle 10">
            <a:extLst>
              <a:ext uri="{FF2B5EF4-FFF2-40B4-BE49-F238E27FC236}">
                <a16:creationId xmlns:a16="http://schemas.microsoft.com/office/drawing/2014/main" id="{7AEEA04B-6B39-4B4E-8809-05BF08D976BA}"/>
              </a:ext>
            </a:extLst>
          </p:cNvPr>
          <p:cNvSpPr/>
          <p:nvPr/>
        </p:nvSpPr>
        <p:spPr>
          <a:xfrm>
            <a:off x="5830957" y="4668063"/>
            <a:ext cx="6013142" cy="1895061"/>
          </a:xfrm>
          <a:prstGeom prst="wedgeRectCallout">
            <a:avLst>
              <a:gd name="adj1" fmla="val -56775"/>
              <a:gd name="adj2" fmla="val -2779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450" dirty="0"/>
              <a:t>Si : </a:t>
            </a:r>
          </a:p>
          <a:p>
            <a:r>
              <a:rPr lang="fr-FR" sz="1450" dirty="0"/>
              <a:t>Efficience intellectuelle </a:t>
            </a:r>
            <a:r>
              <a:rPr lang="fr-FR" sz="1450" dirty="0">
                <a:sym typeface="Wingdings" panose="05000000000000000000" pitchFamily="2" charset="2"/>
              </a:rPr>
              <a:t> Dans les normes de l’âge</a:t>
            </a:r>
          </a:p>
          <a:p>
            <a:r>
              <a:rPr lang="fr-FR" sz="1450" dirty="0">
                <a:sym typeface="Wingdings" panose="05000000000000000000" pitchFamily="2" charset="2"/>
              </a:rPr>
              <a:t>+</a:t>
            </a:r>
          </a:p>
          <a:p>
            <a:r>
              <a:rPr lang="fr-FR" sz="1450" dirty="0">
                <a:sym typeface="Wingdings" panose="05000000000000000000" pitchFamily="2" charset="2"/>
              </a:rPr>
              <a:t>Bilan cognitif du psychologue -2 écart-type </a:t>
            </a:r>
          </a:p>
          <a:p>
            <a:r>
              <a:rPr lang="fr-FR" sz="1450" dirty="0">
                <a:sym typeface="Wingdings" panose="05000000000000000000" pitchFamily="2" charset="2"/>
              </a:rPr>
              <a:t>+</a:t>
            </a:r>
          </a:p>
          <a:p>
            <a:r>
              <a:rPr lang="fr-FR" sz="1450" dirty="0">
                <a:sym typeface="Wingdings" panose="05000000000000000000" pitchFamily="2" charset="2"/>
              </a:rPr>
              <a:t>Les données scolaires</a:t>
            </a:r>
          </a:p>
          <a:p>
            <a:r>
              <a:rPr lang="fr-FR" sz="1450" dirty="0">
                <a:sym typeface="Wingdings" panose="05000000000000000000" pitchFamily="2" charset="2"/>
              </a:rPr>
              <a:t>Alors:</a:t>
            </a:r>
          </a:p>
          <a:p>
            <a:r>
              <a:rPr lang="fr-FR" sz="1450" dirty="0">
                <a:sym typeface="Wingdings" panose="05000000000000000000" pitchFamily="2" charset="2"/>
              </a:rPr>
              <a:t>Le diagnostic de </a:t>
            </a:r>
            <a:r>
              <a:rPr lang="fr-FR" sz="1450" b="1" dirty="0">
                <a:sym typeface="Wingdings" panose="05000000000000000000" pitchFamily="2" charset="2"/>
              </a:rPr>
              <a:t>déficit de l’attention </a:t>
            </a:r>
            <a:r>
              <a:rPr lang="fr-FR" sz="1450" b="1">
                <a:sym typeface="Wingdings" panose="05000000000000000000" pitchFamily="2" charset="2"/>
              </a:rPr>
              <a:t>/ hyperactivité </a:t>
            </a:r>
            <a:r>
              <a:rPr lang="fr-FR" sz="1450" dirty="0">
                <a:sym typeface="Wingdings" panose="05000000000000000000" pitchFamily="2" charset="2"/>
              </a:rPr>
              <a:t>peut être posé.</a:t>
            </a:r>
          </a:p>
        </p:txBody>
      </p:sp>
      <p:pic>
        <p:nvPicPr>
          <p:cNvPr id="7" name="Image 6">
            <a:extLst>
              <a:ext uri="{FF2B5EF4-FFF2-40B4-BE49-F238E27FC236}">
                <a16:creationId xmlns:a16="http://schemas.microsoft.com/office/drawing/2014/main" id="{41C99CA8-FB9A-410A-AC94-939715DC1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6186" y="401992"/>
            <a:ext cx="2208055" cy="1133045"/>
          </a:xfrm>
          <a:prstGeom prst="rect">
            <a:avLst/>
          </a:prstGeom>
        </p:spPr>
      </p:pic>
    </p:spTree>
    <p:extLst>
      <p:ext uri="{BB962C8B-B14F-4D97-AF65-F5344CB8AC3E}">
        <p14:creationId xmlns:p14="http://schemas.microsoft.com/office/powerpoint/2010/main" val="62898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470150"/>
            <a:ext cx="12192000" cy="1917700"/>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213755" y="3016332"/>
            <a:ext cx="12192000" cy="1064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Méthodologie et outils du raisonnement diagnostique</a:t>
            </a:r>
            <a:endParaRPr kumimoji="0" lang="fr-FR" sz="4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9" name="Image 8">
            <a:extLst>
              <a:ext uri="{FF2B5EF4-FFF2-40B4-BE49-F238E27FC236}">
                <a16:creationId xmlns:a16="http://schemas.microsoft.com/office/drawing/2014/main" id="{E2D9BE8F-1B85-A6FB-3B83-58F459DB0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973" y="5794757"/>
            <a:ext cx="2874054" cy="746618"/>
          </a:xfrm>
          <a:prstGeom prst="rect">
            <a:avLst/>
          </a:prstGeom>
        </p:spPr>
      </p:pic>
    </p:spTree>
    <p:extLst>
      <p:ext uri="{BB962C8B-B14F-4D97-AF65-F5344CB8AC3E}">
        <p14:creationId xmlns:p14="http://schemas.microsoft.com/office/powerpoint/2010/main" val="113724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D5DD71F-9993-9526-6B39-32F5ACA06EB8}"/>
              </a:ext>
            </a:extLst>
          </p:cNvPr>
          <p:cNvSpPr>
            <a:spLocks noGrp="1"/>
          </p:cNvSpPr>
          <p:nvPr>
            <p:ph type="title"/>
          </p:nvPr>
        </p:nvSpPr>
        <p:spPr>
          <a:xfrm>
            <a:off x="686834" y="1153572"/>
            <a:ext cx="3200400" cy="4461163"/>
          </a:xfrm>
        </p:spPr>
        <p:txBody>
          <a:bodyPr>
            <a:normAutofit/>
          </a:bodyPr>
          <a:lstStyle/>
          <a:p>
            <a:r>
              <a:rPr lang="fr-FR" sz="3200">
                <a:solidFill>
                  <a:srgbClr val="FFFFFF"/>
                </a:solidFill>
                <a:latin typeface="Century Gothic" panose="020B0502020202020204" pitchFamily="34" charset="0"/>
              </a:rPr>
              <a:t>Pour évoquer un TND, il faut écarter…</a:t>
            </a:r>
            <a:endParaRPr lang="fr-FR" sz="3200" dirty="0">
              <a:solidFill>
                <a:srgbClr val="FFFFFF"/>
              </a:solidFill>
              <a:latin typeface="Century Gothic" panose="020B0502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D91C85F7-1C87-F1C0-77AB-9E6D03F423C9}"/>
              </a:ext>
            </a:extLst>
          </p:cNvPr>
          <p:cNvSpPr>
            <a:spLocks noGrp="1"/>
          </p:cNvSpPr>
          <p:nvPr>
            <p:ph idx="1"/>
          </p:nvPr>
        </p:nvSpPr>
        <p:spPr>
          <a:xfrm>
            <a:off x="4167272" y="516188"/>
            <a:ext cx="7882766" cy="5585619"/>
          </a:xfrm>
        </p:spPr>
        <p:txBody>
          <a:bodyPr anchor="ctr">
            <a:normAutofit/>
          </a:bodyPr>
          <a:lstStyle/>
          <a:p>
            <a:pPr>
              <a:lnSpc>
                <a:spcPct val="100000"/>
              </a:lnSpc>
            </a:pPr>
            <a:r>
              <a:rPr lang="fr-FR" sz="1800">
                <a:latin typeface="Century Gothic" panose="020B0502020202020204" pitchFamily="34" charset="0"/>
                <a:ea typeface="Calibri" panose="020F0502020204030204" pitchFamily="34" charset="0"/>
                <a:cs typeface="Times New Roman" panose="02020603050405020304" pitchFamily="18" charset="0"/>
              </a:rPr>
              <a:t>Un t</a:t>
            </a:r>
            <a:r>
              <a:rPr lang="fr-FR" sz="1800">
                <a:effectLst/>
                <a:latin typeface="Century Gothic" panose="020B0502020202020204" pitchFamily="34" charset="0"/>
                <a:ea typeface="Calibri" panose="020F0502020204030204" pitchFamily="34" charset="0"/>
                <a:cs typeface="Times New Roman" panose="02020603050405020304" pitchFamily="18" charset="0"/>
              </a:rPr>
              <a:t>rouble du sommeil  </a:t>
            </a:r>
          </a:p>
          <a:p>
            <a:pPr>
              <a:lnSpc>
                <a:spcPct val="100000"/>
              </a:lnSpc>
            </a:pPr>
            <a:r>
              <a:rPr lang="fr-FR" sz="1800">
                <a:latin typeface="Century Gothic" panose="020B0502020202020204" pitchFamily="34" charset="0"/>
                <a:ea typeface="Calibri" panose="020F0502020204030204" pitchFamily="34" charset="0"/>
                <a:cs typeface="Times New Roman" panose="02020603050405020304" pitchFamily="18" charset="0"/>
              </a:rPr>
              <a:t>Des d</a:t>
            </a:r>
            <a:r>
              <a:rPr lang="fr-FR" sz="1800">
                <a:effectLst/>
                <a:latin typeface="Century Gothic" panose="020B0502020202020204" pitchFamily="34" charset="0"/>
                <a:ea typeface="Calibri" panose="020F0502020204030204" pitchFamily="34" charset="0"/>
                <a:cs typeface="Times New Roman" panose="02020603050405020304" pitchFamily="18" charset="0"/>
              </a:rPr>
              <a:t>éficiences sensorielles</a:t>
            </a:r>
          </a:p>
          <a:p>
            <a:pPr>
              <a:lnSpc>
                <a:spcPct val="100000"/>
              </a:lnSpc>
            </a:pPr>
            <a:r>
              <a:rPr lang="fr-FR" sz="1800">
                <a:latin typeface="Century Gothic" panose="020B0502020202020204" pitchFamily="34" charset="0"/>
                <a:ea typeface="Calibri" panose="020F0502020204030204" pitchFamily="34" charset="0"/>
                <a:cs typeface="Times New Roman" panose="02020603050405020304" pitchFamily="18" charset="0"/>
              </a:rPr>
              <a:t>Une affection neurologique (TC, épilepsie…) ou autre affection médicale, génétique...</a:t>
            </a:r>
          </a:p>
          <a:p>
            <a:pPr>
              <a:lnSpc>
                <a:spcPct val="100000"/>
              </a:lnSpc>
            </a:pPr>
            <a:r>
              <a:rPr lang="fr-FR" sz="1800">
                <a:latin typeface="Century Gothic" panose="020B0502020202020204" pitchFamily="34" charset="0"/>
                <a:ea typeface="Calibri" panose="020F0502020204030204" pitchFamily="34" charset="0"/>
                <a:cs typeface="Times New Roman" panose="02020603050405020304" pitchFamily="18" charset="0"/>
              </a:rPr>
              <a:t>Une pathologie psychiatrique primaire (type dépression, anxiété…)</a:t>
            </a:r>
          </a:p>
          <a:p>
            <a:pPr>
              <a:lnSpc>
                <a:spcPct val="100000"/>
              </a:lnSpc>
            </a:pPr>
            <a:r>
              <a:rPr lang="fr-FR" sz="1800">
                <a:latin typeface="Century Gothic" panose="020B0502020202020204" pitchFamily="34" charset="0"/>
                <a:ea typeface="Calibri" panose="020F0502020204030204" pitchFamily="34" charset="0"/>
                <a:cs typeface="Times New Roman" panose="02020603050405020304" pitchFamily="18" charset="0"/>
              </a:rPr>
              <a:t>L’impact du contexte culturel et linguistique de la personne (en particulier pour les enfants qui grandissent dans des environnements bilingues)</a:t>
            </a:r>
          </a:p>
          <a:p>
            <a:pPr>
              <a:lnSpc>
                <a:spcPct val="100000"/>
              </a:lnSpc>
            </a:pPr>
            <a:r>
              <a:rPr lang="fr-FR" sz="1800">
                <a:latin typeface="Century Gothic" panose="020B0502020202020204" pitchFamily="34" charset="0"/>
                <a:ea typeface="Calibri" panose="020F0502020204030204" pitchFamily="34" charset="0"/>
                <a:cs typeface="Times New Roman" panose="02020603050405020304" pitchFamily="18" charset="0"/>
              </a:rPr>
              <a:t>L’impact de carences affectives et sociales</a:t>
            </a:r>
          </a:p>
          <a:p>
            <a:pPr>
              <a:lnSpc>
                <a:spcPct val="100000"/>
              </a:lnSpc>
            </a:pPr>
            <a:r>
              <a:rPr lang="fr-FR" sz="1800">
                <a:latin typeface="Century Gothic" panose="020B0502020202020204" pitchFamily="34" charset="0"/>
                <a:ea typeface="Calibri" panose="020F0502020204030204" pitchFamily="34" charset="0"/>
                <a:cs typeface="Times New Roman" panose="02020603050405020304" pitchFamily="18" charset="0"/>
              </a:rPr>
              <a:t>Pour le diagnostic de certains TND, il faut écarter un Handicap Intellectuel et un Trouble du Spectre de l’Autisme (TSA)</a:t>
            </a:r>
          </a:p>
          <a:p>
            <a:pPr>
              <a:lnSpc>
                <a:spcPct val="100000"/>
              </a:lnSpc>
            </a:pPr>
            <a:r>
              <a:rPr lang="fr-FR" sz="1800">
                <a:latin typeface="Century Gothic" panose="020B0502020202020204" pitchFamily="34" charset="0"/>
                <a:ea typeface="Calibri" panose="020F0502020204030204" pitchFamily="34" charset="0"/>
                <a:cs typeface="Times New Roman" panose="02020603050405020304" pitchFamily="18" charset="0"/>
              </a:rPr>
              <a:t>Des difficultés qui disparaissent rapidement avec la mise en     place de suivis </a:t>
            </a:r>
            <a:endParaRPr lang="fr-FR" sz="18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pPr>
            <a:r>
              <a:rPr lang="fr-FR" sz="1800">
                <a:latin typeface="Century Gothic" panose="020B0502020202020204" pitchFamily="34" charset="0"/>
              </a:rPr>
              <a:t>Etc. </a:t>
            </a:r>
          </a:p>
          <a:p>
            <a:pPr marL="0" indent="0">
              <a:buNone/>
            </a:pPr>
            <a:endParaRPr lang="fr-FR" sz="2000" dirty="0">
              <a:latin typeface="Century Gothic" panose="020B0502020202020204" pitchFamily="34" charset="0"/>
            </a:endParaRPr>
          </a:p>
        </p:txBody>
      </p:sp>
    </p:spTree>
    <p:extLst>
      <p:ext uri="{BB962C8B-B14F-4D97-AF65-F5344CB8AC3E}">
        <p14:creationId xmlns:p14="http://schemas.microsoft.com/office/powerpoint/2010/main" val="33728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B837154-7239-99C9-0FD6-F6D26BB7B4EB}"/>
              </a:ext>
            </a:extLst>
          </p:cNvPr>
          <p:cNvPicPr>
            <a:picLocks noGrp="1" noChangeAspect="1"/>
          </p:cNvPicPr>
          <p:nvPr>
            <p:ph idx="1"/>
          </p:nvPr>
        </p:nvPicPr>
        <p:blipFill>
          <a:blip r:embed="rId3"/>
          <a:stretch>
            <a:fillRect/>
          </a:stretch>
        </p:blipFill>
        <p:spPr>
          <a:xfrm>
            <a:off x="235275" y="238888"/>
            <a:ext cx="8061231" cy="6228819"/>
          </a:xfrm>
        </p:spPr>
      </p:pic>
      <p:sp>
        <p:nvSpPr>
          <p:cNvPr id="7" name="Rectangle 6">
            <a:extLst>
              <a:ext uri="{FF2B5EF4-FFF2-40B4-BE49-F238E27FC236}">
                <a16:creationId xmlns:a16="http://schemas.microsoft.com/office/drawing/2014/main" id="{DE875F17-3E5A-BDCB-A60D-18AB2680888F}"/>
              </a:ext>
            </a:extLst>
          </p:cNvPr>
          <p:cNvSpPr/>
          <p:nvPr/>
        </p:nvSpPr>
        <p:spPr>
          <a:xfrm>
            <a:off x="629392" y="4429496"/>
            <a:ext cx="2766951" cy="724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a:extLst>
              <a:ext uri="{FF2B5EF4-FFF2-40B4-BE49-F238E27FC236}">
                <a16:creationId xmlns:a16="http://schemas.microsoft.com/office/drawing/2014/main" id="{226CFE34-ED88-5CC2-DAC0-88728750E385}"/>
              </a:ext>
            </a:extLst>
          </p:cNvPr>
          <p:cNvCxnSpPr>
            <a:cxnSpLocks/>
          </p:cNvCxnSpPr>
          <p:nvPr/>
        </p:nvCxnSpPr>
        <p:spPr>
          <a:xfrm flipV="1">
            <a:off x="3526972" y="4429496"/>
            <a:ext cx="6215002" cy="36219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0" name="ZoneTexte 9">
            <a:extLst>
              <a:ext uri="{FF2B5EF4-FFF2-40B4-BE49-F238E27FC236}">
                <a16:creationId xmlns:a16="http://schemas.microsoft.com/office/drawing/2014/main" id="{E82A4C70-1885-333A-74D2-2B22C2A7A5D5}"/>
              </a:ext>
            </a:extLst>
          </p:cNvPr>
          <p:cNvSpPr txBox="1"/>
          <p:nvPr/>
        </p:nvSpPr>
        <p:spPr>
          <a:xfrm>
            <a:off x="9978024" y="3921354"/>
            <a:ext cx="2045994" cy="2062103"/>
          </a:xfrm>
          <a:prstGeom prst="rect">
            <a:avLst/>
          </a:prstGeom>
          <a:solidFill>
            <a:srgbClr val="EB6608"/>
          </a:solidFill>
        </p:spPr>
        <p:txBody>
          <a:bodyPr wrap="square" rtlCol="0">
            <a:spAutoFit/>
          </a:bodyPr>
          <a:lstStyle/>
          <a:p>
            <a:pPr algn="ctr"/>
            <a:r>
              <a:rPr lang="fr-FR" sz="1600" dirty="0">
                <a:solidFill>
                  <a:schemeClr val="bg1"/>
                </a:solidFill>
                <a:latin typeface="Century Gothic" panose="020B0502020202020204" pitchFamily="34" charset="0"/>
              </a:rPr>
              <a:t>Pour rappel :</a:t>
            </a:r>
          </a:p>
          <a:p>
            <a:pPr algn="ctr"/>
            <a:endParaRPr lang="fr-FR" sz="1600" dirty="0">
              <a:solidFill>
                <a:schemeClr val="bg1"/>
              </a:solidFill>
              <a:latin typeface="Century Gothic" panose="020B0502020202020204" pitchFamily="34" charset="0"/>
            </a:endParaRPr>
          </a:p>
          <a:p>
            <a:pPr algn="ctr"/>
            <a:r>
              <a:rPr lang="fr-FR" sz="1600" dirty="0">
                <a:solidFill>
                  <a:schemeClr val="bg1"/>
                </a:solidFill>
                <a:latin typeface="Century Gothic" panose="020B0502020202020204" pitchFamily="34" charset="0"/>
              </a:rPr>
              <a:t>Bilans chiffrés, normés, standardisés réalisés par les différents professionnels. </a:t>
            </a:r>
          </a:p>
        </p:txBody>
      </p:sp>
      <p:sp>
        <p:nvSpPr>
          <p:cNvPr id="11" name="Rectangle 10">
            <a:extLst>
              <a:ext uri="{FF2B5EF4-FFF2-40B4-BE49-F238E27FC236}">
                <a16:creationId xmlns:a16="http://schemas.microsoft.com/office/drawing/2014/main" id="{E1693FBC-7351-CD54-3AF8-41B1969AFAEF}"/>
              </a:ext>
            </a:extLst>
          </p:cNvPr>
          <p:cNvSpPr/>
          <p:nvPr/>
        </p:nvSpPr>
        <p:spPr>
          <a:xfrm>
            <a:off x="9741974" y="1180543"/>
            <a:ext cx="2309751" cy="2319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EB6608"/>
                </a:solidFill>
                <a:latin typeface="Century Gothic" panose="020B0502020202020204" pitchFamily="34" charset="0"/>
              </a:rPr>
              <a:t>Pour certains TND, il sera important d’écarter un trouble du développement intellectuel (bilan QI + éval des fonctions adaptatives faits par un psychologue ou un neuropsychologue)</a:t>
            </a:r>
          </a:p>
        </p:txBody>
      </p:sp>
      <p:pic>
        <p:nvPicPr>
          <p:cNvPr id="4" name="Graphique 3" descr="Avertissement contour">
            <a:extLst>
              <a:ext uri="{FF2B5EF4-FFF2-40B4-BE49-F238E27FC236}">
                <a16:creationId xmlns:a16="http://schemas.microsoft.com/office/drawing/2014/main" id="{DEE69CC7-E58E-69CF-964D-84B86AC186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9649" y="404226"/>
            <a:ext cx="914400" cy="914400"/>
          </a:xfrm>
          <a:prstGeom prst="rect">
            <a:avLst/>
          </a:prstGeom>
        </p:spPr>
      </p:pic>
    </p:spTree>
    <p:extLst>
      <p:ext uri="{BB962C8B-B14F-4D97-AF65-F5344CB8AC3E}">
        <p14:creationId xmlns:p14="http://schemas.microsoft.com/office/powerpoint/2010/main" val="116345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620FCA-2276-4342-28E5-732DE85AD3B5}"/>
              </a:ext>
            </a:extLst>
          </p:cNvPr>
          <p:cNvSpPr>
            <a:spLocks noGrp="1"/>
          </p:cNvSpPr>
          <p:nvPr>
            <p:ph idx="1"/>
          </p:nvPr>
        </p:nvSpPr>
        <p:spPr>
          <a:xfrm>
            <a:off x="838200" y="623371"/>
            <a:ext cx="10515600" cy="6002716"/>
          </a:xfrm>
        </p:spPr>
        <p:txBody>
          <a:bodyPr/>
          <a:lstStyle/>
          <a:p>
            <a:pPr marL="0" indent="0">
              <a:spcAft>
                <a:spcPts val="1800"/>
              </a:spcAft>
              <a:buNone/>
            </a:pPr>
            <a:r>
              <a:rPr lang="fr-FR" sz="3000" dirty="0">
                <a:solidFill>
                  <a:srgbClr val="EB6608"/>
                </a:solidFill>
                <a:latin typeface="Century Gothic" panose="020B0502020202020204" pitchFamily="34" charset="0"/>
              </a:rPr>
              <a:t>Quels outils ?</a:t>
            </a:r>
          </a:p>
          <a:p>
            <a:pPr marL="357188" indent="-357188" algn="just">
              <a:spcBef>
                <a:spcPts val="1800"/>
              </a:spcBef>
              <a:buFont typeface="Wingdings" panose="05000000000000000000" pitchFamily="2" charset="2"/>
              <a:buChar char="Ø"/>
            </a:pPr>
            <a:r>
              <a:rPr lang="fr-FR" sz="2000" dirty="0">
                <a:latin typeface="Century Gothic" panose="020B0502020202020204" pitchFamily="34" charset="0"/>
              </a:rPr>
              <a:t>Arbre diagnostique TND</a:t>
            </a:r>
          </a:p>
          <a:p>
            <a:pPr marL="357188" indent="-357188" algn="just">
              <a:buFont typeface="Wingdings" panose="05000000000000000000" pitchFamily="2" charset="2"/>
              <a:buChar char="Ø"/>
            </a:pPr>
            <a:r>
              <a:rPr lang="fr-FR" sz="2000" dirty="0">
                <a:latin typeface="Century Gothic" panose="020B0502020202020204" pitchFamily="34" charset="0"/>
              </a:rPr>
              <a:t>Bilans pluridisciplinaires</a:t>
            </a:r>
          </a:p>
          <a:p>
            <a:pPr marL="357188" indent="-357188" algn="just">
              <a:buFont typeface="Wingdings" panose="05000000000000000000" pitchFamily="2" charset="2"/>
              <a:buChar char="Ø"/>
            </a:pPr>
            <a:r>
              <a:rPr lang="fr-FR" sz="2000" dirty="0">
                <a:latin typeface="Century Gothic" panose="020B0502020202020204" pitchFamily="34" charset="0"/>
              </a:rPr>
              <a:t>Chemin clinique</a:t>
            </a:r>
          </a:p>
          <a:p>
            <a:pPr marL="357188" indent="-357188" algn="just">
              <a:buFont typeface="Wingdings" panose="05000000000000000000" pitchFamily="2" charset="2"/>
              <a:buChar char="Ø"/>
            </a:pPr>
            <a:r>
              <a:rPr lang="fr-FR" sz="2000" dirty="0">
                <a:latin typeface="Century Gothic" panose="020B0502020202020204" pitchFamily="34" charset="0"/>
              </a:rPr>
              <a:t>Critères DSM-5…</a:t>
            </a:r>
          </a:p>
          <a:p>
            <a:pPr marL="0" indent="0">
              <a:buNone/>
            </a:pPr>
            <a:r>
              <a:rPr lang="fr-FR" sz="2400" dirty="0">
                <a:sym typeface="Wingdings" panose="05000000000000000000" pitchFamily="2" charset="2"/>
              </a:rPr>
              <a:t> </a:t>
            </a:r>
            <a:endParaRPr lang="fr-FR" sz="2400" dirty="0"/>
          </a:p>
        </p:txBody>
      </p:sp>
      <p:pic>
        <p:nvPicPr>
          <p:cNvPr id="4" name="Image 3">
            <a:extLst>
              <a:ext uri="{FF2B5EF4-FFF2-40B4-BE49-F238E27FC236}">
                <a16:creationId xmlns:a16="http://schemas.microsoft.com/office/drawing/2014/main" id="{6F2EB873-3F46-AC74-EAE4-0B2A5638F923}"/>
              </a:ext>
            </a:extLst>
          </p:cNvPr>
          <p:cNvPicPr>
            <a:picLocks noChangeAspect="1"/>
          </p:cNvPicPr>
          <p:nvPr/>
        </p:nvPicPr>
        <p:blipFill>
          <a:blip r:embed="rId3"/>
          <a:stretch>
            <a:fillRect/>
          </a:stretch>
        </p:blipFill>
        <p:spPr>
          <a:xfrm>
            <a:off x="937827" y="3361670"/>
            <a:ext cx="3458688" cy="2612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texte&#10;&#10;Description générée automatiquement">
            <a:extLst>
              <a:ext uri="{FF2B5EF4-FFF2-40B4-BE49-F238E27FC236}">
                <a16:creationId xmlns:a16="http://schemas.microsoft.com/office/drawing/2014/main" id="{9D63D6CF-AC4A-124C-41BA-EA15F68A1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5194" y="3311566"/>
            <a:ext cx="2298606" cy="3229892"/>
          </a:xfrm>
          <a:prstGeom prst="rect">
            <a:avLst/>
          </a:prstGeom>
        </p:spPr>
      </p:pic>
      <p:pic>
        <p:nvPicPr>
          <p:cNvPr id="9" name="Image 8">
            <a:extLst>
              <a:ext uri="{FF2B5EF4-FFF2-40B4-BE49-F238E27FC236}">
                <a16:creationId xmlns:a16="http://schemas.microsoft.com/office/drawing/2014/main" id="{61A97288-1A97-E580-2562-8D402E24C388}"/>
              </a:ext>
            </a:extLst>
          </p:cNvPr>
          <p:cNvPicPr>
            <a:picLocks noChangeAspect="1"/>
          </p:cNvPicPr>
          <p:nvPr/>
        </p:nvPicPr>
        <p:blipFill>
          <a:blip r:embed="rId5"/>
          <a:stretch>
            <a:fillRect/>
          </a:stretch>
        </p:blipFill>
        <p:spPr>
          <a:xfrm>
            <a:off x="5593999" y="3301857"/>
            <a:ext cx="2263710" cy="3239601"/>
          </a:xfrm>
          <a:prstGeom prst="rect">
            <a:avLst/>
          </a:prstGeom>
        </p:spPr>
      </p:pic>
    </p:spTree>
    <p:extLst>
      <p:ext uri="{BB962C8B-B14F-4D97-AF65-F5344CB8AC3E}">
        <p14:creationId xmlns:p14="http://schemas.microsoft.com/office/powerpoint/2010/main" val="303535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57D8A-EA96-0D7C-4BF4-763EC28C3930}"/>
              </a:ext>
            </a:extLst>
          </p:cNvPr>
          <p:cNvSpPr>
            <a:spLocks noGrp="1"/>
          </p:cNvSpPr>
          <p:nvPr>
            <p:ph type="title"/>
          </p:nvPr>
        </p:nvSpPr>
        <p:spPr/>
        <p:txBody>
          <a:bodyPr>
            <a:normAutofit/>
          </a:bodyPr>
          <a:lstStyle/>
          <a:p>
            <a:r>
              <a:rPr lang="fr-FR" sz="3000" dirty="0">
                <a:solidFill>
                  <a:srgbClr val="EB6608"/>
                </a:solidFill>
                <a:latin typeface="Century Gothic" panose="020B0502020202020204" pitchFamily="34" charset="0"/>
              </a:rPr>
              <a:t>Pour le suivi de cette démarche…</a:t>
            </a:r>
          </a:p>
        </p:txBody>
      </p:sp>
      <p:sp>
        <p:nvSpPr>
          <p:cNvPr id="3" name="Espace réservé du contenu 2">
            <a:extLst>
              <a:ext uri="{FF2B5EF4-FFF2-40B4-BE49-F238E27FC236}">
                <a16:creationId xmlns:a16="http://schemas.microsoft.com/office/drawing/2014/main" id="{465E534F-4C52-F538-4A17-ED8283EAB0EE}"/>
              </a:ext>
            </a:extLst>
          </p:cNvPr>
          <p:cNvSpPr>
            <a:spLocks noGrp="1"/>
          </p:cNvSpPr>
          <p:nvPr>
            <p:ph idx="1"/>
          </p:nvPr>
        </p:nvSpPr>
        <p:spPr/>
        <p:txBody>
          <a:bodyPr/>
          <a:lstStyle/>
          <a:p>
            <a:pPr algn="just"/>
            <a:r>
              <a:rPr lang="fr-FR" sz="2400" i="1" dirty="0">
                <a:latin typeface="Century Gothic" panose="020B0502020202020204" pitchFamily="34" charset="0"/>
              </a:rPr>
              <a:t>Le chemin clinique </a:t>
            </a:r>
            <a:r>
              <a:rPr lang="fr-FR" sz="2400" dirty="0">
                <a:latin typeface="Century Gothic" panose="020B0502020202020204" pitchFamily="34" charset="0"/>
              </a:rPr>
              <a:t>est à compléter à chaque rendez-vous pour faire un état des lieux des bilans et suivis faits ou en cours.</a:t>
            </a:r>
          </a:p>
          <a:p>
            <a:pPr algn="just"/>
            <a:endParaRPr lang="fr-FR" sz="2400" dirty="0">
              <a:latin typeface="Century Gothic" panose="020B0502020202020204" pitchFamily="34" charset="0"/>
            </a:endParaRPr>
          </a:p>
          <a:p>
            <a:pPr algn="just"/>
            <a:r>
              <a:rPr lang="fr-FR" sz="2400" dirty="0">
                <a:latin typeface="Century Gothic" panose="020B0502020202020204" pitchFamily="34" charset="0"/>
              </a:rPr>
              <a:t>Un </a:t>
            </a:r>
            <a:r>
              <a:rPr lang="fr-FR" sz="2400" i="1" dirty="0">
                <a:latin typeface="Century Gothic" panose="020B0502020202020204" pitchFamily="34" charset="0"/>
              </a:rPr>
              <a:t>diagnostic</a:t>
            </a:r>
            <a:r>
              <a:rPr lang="fr-FR" sz="2400" dirty="0">
                <a:latin typeface="Century Gothic" panose="020B0502020202020204" pitchFamily="34" charset="0"/>
              </a:rPr>
              <a:t> pourra être posé si vous disposez de tous les éléments nécessaires et que les critères du DSM-5 sont remplis. </a:t>
            </a:r>
          </a:p>
          <a:p>
            <a:endParaRPr lang="fr-FR" dirty="0">
              <a:latin typeface="Century Gothic" panose="020B0502020202020204" pitchFamily="34" charset="0"/>
            </a:endParaRPr>
          </a:p>
        </p:txBody>
      </p:sp>
    </p:spTree>
    <p:extLst>
      <p:ext uri="{BB962C8B-B14F-4D97-AF65-F5344CB8AC3E}">
        <p14:creationId xmlns:p14="http://schemas.microsoft.com/office/powerpoint/2010/main" val="4613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113807"/>
            <a:ext cx="12192000" cy="2410691"/>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1" y="2113807"/>
            <a:ext cx="12192000" cy="2410691"/>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FR" sz="4000" b="0" i="0" u="none" strike="noStrike" baseline="0" dirty="0">
                <a:solidFill>
                  <a:schemeClr val="bg1"/>
                </a:solidFill>
                <a:latin typeface="Century Gothic" panose="020B0502020202020204" pitchFamily="34" charset="0"/>
              </a:rPr>
              <a:t>L’accompagnement et l’explication de la démarche diagnostique et de la prise en charge aux familles</a:t>
            </a:r>
            <a:endParaRPr kumimoji="0" lang="fr-FR" sz="4000" b="0" i="0" u="none" strike="noStrike" kern="1200" cap="none" spc="0" normalizeH="0" baseline="0" noProof="0" dirty="0">
              <a:ln>
                <a:noFill/>
              </a:ln>
              <a:solidFill>
                <a:schemeClr val="bg1"/>
              </a:solidFill>
              <a:effectLst/>
              <a:uLnTx/>
              <a:uFillTx/>
              <a:latin typeface="Century Gothic" panose="020B0502020202020204" pitchFamily="34" charset="0"/>
              <a:ea typeface="+mj-ea"/>
              <a:cs typeface="+mj-cs"/>
            </a:endParaRPr>
          </a:p>
        </p:txBody>
      </p:sp>
      <p:pic>
        <p:nvPicPr>
          <p:cNvPr id="9" name="Image 8">
            <a:extLst>
              <a:ext uri="{FF2B5EF4-FFF2-40B4-BE49-F238E27FC236}">
                <a16:creationId xmlns:a16="http://schemas.microsoft.com/office/drawing/2014/main" id="{E2D9BE8F-1B85-A6FB-3B83-58F459DB0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973" y="5794757"/>
            <a:ext cx="2874054" cy="746618"/>
          </a:xfrm>
          <a:prstGeom prst="rect">
            <a:avLst/>
          </a:prstGeom>
        </p:spPr>
      </p:pic>
    </p:spTree>
    <p:extLst>
      <p:ext uri="{BB962C8B-B14F-4D97-AF65-F5344CB8AC3E}">
        <p14:creationId xmlns:p14="http://schemas.microsoft.com/office/powerpoint/2010/main" val="27361358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7|5.6|3.8|4.1|3.7|4.4|7.7|4.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Charte Coridys">
      <a:dk1>
        <a:sysClr val="windowText" lastClr="000000"/>
      </a:dk1>
      <a:lt1>
        <a:sysClr val="window" lastClr="FFFFFF"/>
      </a:lt1>
      <a:dk2>
        <a:srgbClr val="000000"/>
      </a:dk2>
      <a:lt2>
        <a:srgbClr val="FFFFFF"/>
      </a:lt2>
      <a:accent1>
        <a:srgbClr val="ED7D31"/>
      </a:accent1>
      <a:accent2>
        <a:srgbClr val="FFC000"/>
      </a:accent2>
      <a:accent3>
        <a:srgbClr val="A5A5A5"/>
      </a:accent3>
      <a:accent4>
        <a:srgbClr val="C9C9C9"/>
      </a:accent4>
      <a:accent5>
        <a:srgbClr val="F55536"/>
      </a:accent5>
      <a:accent6>
        <a:srgbClr val="FFB238"/>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RANGES ET GRIS">
      <a:dk1>
        <a:sysClr val="windowText" lastClr="000000"/>
      </a:dk1>
      <a:lt1>
        <a:sysClr val="window" lastClr="FFFFFF"/>
      </a:lt1>
      <a:dk2>
        <a:srgbClr val="000000"/>
      </a:dk2>
      <a:lt2>
        <a:srgbClr val="FFFFFF"/>
      </a:lt2>
      <a:accent1>
        <a:srgbClr val="EB6608"/>
      </a:accent1>
      <a:accent2>
        <a:srgbClr val="FFCB00"/>
      </a:accent2>
      <a:accent3>
        <a:srgbClr val="AAAAAA"/>
      </a:accent3>
      <a:accent4>
        <a:srgbClr val="BBBBBB"/>
      </a:accent4>
      <a:accent5>
        <a:srgbClr val="F55536"/>
      </a:accent5>
      <a:accent6>
        <a:srgbClr val="FFB238"/>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3299</Words>
  <Application>Microsoft Office PowerPoint</Application>
  <PresentationFormat>Grand écran</PresentationFormat>
  <Paragraphs>365</Paragraphs>
  <Slides>39</Slides>
  <Notes>24</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39</vt:i4>
      </vt:variant>
    </vt:vector>
  </HeadingPairs>
  <TitlesOfParts>
    <vt:vector size="48" baseType="lpstr">
      <vt:lpstr>Arial</vt:lpstr>
      <vt:lpstr>Calibri</vt:lpstr>
      <vt:lpstr>Calibri Light</vt:lpstr>
      <vt:lpstr>Century Gothic</vt:lpstr>
      <vt:lpstr>Courier New</vt:lpstr>
      <vt:lpstr>Wingdings</vt:lpstr>
      <vt:lpstr>Thème Office</vt:lpstr>
      <vt:lpstr>1_Thème Office</vt:lpstr>
      <vt:lpstr>2_Thème Office</vt:lpstr>
      <vt:lpstr>Diagnostic, coordination du parcours de soin de l’enfant  et accompagnement  des familles</vt:lpstr>
      <vt:lpstr>Présentation PowerPoint</vt:lpstr>
      <vt:lpstr>Présentation PowerPoint</vt:lpstr>
      <vt:lpstr>Présentation PowerPoint</vt:lpstr>
      <vt:lpstr>Pour évoquer un TND, il faut écarter…</vt:lpstr>
      <vt:lpstr>Présentation PowerPoint</vt:lpstr>
      <vt:lpstr>Présentation PowerPoint</vt:lpstr>
      <vt:lpstr>Pour le suivi de cette démarche…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Soutenir la parentalité </vt:lpstr>
      <vt:lpstr>Présentation PowerPoint</vt:lpstr>
      <vt:lpstr>Présentation PowerPoint</vt:lpstr>
      <vt:lpstr>Présentation PowerPoint</vt:lpstr>
      <vt:lpstr>Présentation PowerPoint</vt:lpstr>
      <vt:lpstr>Reconnaissance MDPH  Maison départementale des personnes handicapées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MATTIO</dc:creator>
  <cp:lastModifiedBy>Communication CORIDYS</cp:lastModifiedBy>
  <cp:revision>42</cp:revision>
  <dcterms:created xsi:type="dcterms:W3CDTF">2022-06-02T09:55:07Z</dcterms:created>
  <dcterms:modified xsi:type="dcterms:W3CDTF">2024-07-15T08:44:09Z</dcterms:modified>
</cp:coreProperties>
</file>