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embeddings/oleObject1.bin" ContentType="application/vnd.openxmlformats-officedocument.oleObject"/>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6" r:id="rId3"/>
  </p:sldMasterIdLst>
  <p:notesMasterIdLst>
    <p:notesMasterId r:id="rId42"/>
  </p:notesMasterIdLst>
  <p:sldIdLst>
    <p:sldId id="256" r:id="rId4"/>
    <p:sldId id="549" r:id="rId5"/>
    <p:sldId id="282" r:id="rId6"/>
    <p:sldId id="543" r:id="rId7"/>
    <p:sldId id="429" r:id="rId8"/>
    <p:sldId id="428" r:id="rId9"/>
    <p:sldId id="421" r:id="rId10"/>
    <p:sldId id="430" r:id="rId11"/>
    <p:sldId id="544" r:id="rId12"/>
    <p:sldId id="432" r:id="rId13"/>
    <p:sldId id="545" r:id="rId14"/>
    <p:sldId id="546" r:id="rId15"/>
    <p:sldId id="259" r:id="rId16"/>
    <p:sldId id="436" r:id="rId17"/>
    <p:sldId id="435" r:id="rId18"/>
    <p:sldId id="440" r:id="rId19"/>
    <p:sldId id="434" r:id="rId20"/>
    <p:sldId id="441" r:id="rId21"/>
    <p:sldId id="438" r:id="rId22"/>
    <p:sldId id="417" r:id="rId23"/>
    <p:sldId id="260" r:id="rId24"/>
    <p:sldId id="446" r:id="rId25"/>
    <p:sldId id="447" r:id="rId26"/>
    <p:sldId id="445" r:id="rId27"/>
    <p:sldId id="439" r:id="rId28"/>
    <p:sldId id="261" r:id="rId29"/>
    <p:sldId id="419" r:id="rId30"/>
    <p:sldId id="420" r:id="rId31"/>
    <p:sldId id="444" r:id="rId32"/>
    <p:sldId id="277" r:id="rId33"/>
    <p:sldId id="550" r:id="rId34"/>
    <p:sldId id="551" r:id="rId35"/>
    <p:sldId id="547" r:id="rId36"/>
    <p:sldId id="423" r:id="rId37"/>
    <p:sldId id="424" r:id="rId38"/>
    <p:sldId id="427" r:id="rId39"/>
    <p:sldId id="425" r:id="rId40"/>
    <p:sldId id="426" r:id="rId4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C005351" initials="CH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6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9285" autoAdjust="0"/>
  </p:normalViewPr>
  <p:slideViewPr>
    <p:cSldViewPr snapToGrid="0">
      <p:cViewPr varScale="1">
        <p:scale>
          <a:sx n="67" d="100"/>
          <a:sy n="67" d="100"/>
        </p:scale>
        <p:origin x="134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commentAuthors" Target="commentAuthor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E58E22-5345-40D2-B907-81D2638BB10A}" type="datetimeFigureOut">
              <a:rPr lang="fr-FR" smtClean="0"/>
              <a:t>10/04/2023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E6D9EC-CC47-40BE-91D5-C49ECAEA5252}" type="slidenum">
              <a:rPr lang="fr-FR" smtClean="0"/>
              <a:t>‹N°›</a:t>
            </a:fld>
            <a:endParaRPr lang="fr-FR"/>
          </a:p>
        </p:txBody>
      </p:sp>
    </p:spTree>
    <p:extLst>
      <p:ext uri="{BB962C8B-B14F-4D97-AF65-F5344CB8AC3E}">
        <p14:creationId xmlns:p14="http://schemas.microsoft.com/office/powerpoint/2010/main" val="4257754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enfant-different.org/aides-techniques-et-astuces/aides-techniques-handicap"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TOUR DE TABLE</a:t>
            </a:r>
          </a:p>
          <a:p>
            <a:r>
              <a:rPr lang="fr-FR" dirty="0"/>
              <a:t>HORAIRES 9h-12h  ou  14h-17h</a:t>
            </a:r>
          </a:p>
          <a:p>
            <a:r>
              <a:rPr lang="fr-FR" dirty="0"/>
              <a:t>PAUSE 10h30-10h40  ou 15h30-15h40</a:t>
            </a:r>
          </a:p>
          <a:p>
            <a:endParaRPr lang="fr-FR" dirty="0"/>
          </a:p>
        </p:txBody>
      </p:sp>
      <p:sp>
        <p:nvSpPr>
          <p:cNvPr id="4" name="Espace réservé du numéro de diapositive 3"/>
          <p:cNvSpPr>
            <a:spLocks noGrp="1"/>
          </p:cNvSpPr>
          <p:nvPr>
            <p:ph type="sldNum" sz="quarter" idx="5"/>
          </p:nvPr>
        </p:nvSpPr>
        <p:spPr/>
        <p:txBody>
          <a:bodyPr/>
          <a:lstStyle/>
          <a:p>
            <a:fld id="{08E6D9EC-CC47-40BE-91D5-C49ECAEA5252}" type="slidenum">
              <a:rPr lang="fr-FR" smtClean="0"/>
              <a:t>1</a:t>
            </a:fld>
            <a:endParaRPr lang="fr-FR"/>
          </a:p>
        </p:txBody>
      </p:sp>
    </p:spTree>
    <p:extLst>
      <p:ext uri="{BB962C8B-B14F-4D97-AF65-F5344CB8AC3E}">
        <p14:creationId xmlns:p14="http://schemas.microsoft.com/office/powerpoint/2010/main" val="114401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Notion essentielle à faire passer aux parents.</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effectLst/>
                <a:latin typeface="Century Gothic" panose="020B0502020202020204" pitchFamily="34" charset="0"/>
              </a:rPr>
              <a:t>stimulations environnementales bénéfiques ou défavorables : </a:t>
            </a:r>
            <a:r>
              <a:rPr lang="fr-FR" sz="1200" dirty="0">
                <a:sym typeface="Wingdings" panose="05000000000000000000" pitchFamily="2" charset="2"/>
              </a:rPr>
              <a:t>Sommeil / Alimentation / Exercice physique / Emotions-Loisirs / Ecran.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Influence des capacités des parents sur pronostic  : impact positif ou négatif sur l’évolution de l’enfant avec TND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ym typeface="Wingdings" panose="05000000000000000000" pitchFamily="2" charset="2"/>
            </a:endParaRP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8E6D9EC-CC47-40BE-91D5-C49ECAEA5252}" type="slidenum">
              <a:rPr lang="fr-FR" smtClean="0"/>
              <a:t>14</a:t>
            </a:fld>
            <a:endParaRPr lang="fr-FR"/>
          </a:p>
        </p:txBody>
      </p:sp>
    </p:spTree>
    <p:extLst>
      <p:ext uri="{BB962C8B-B14F-4D97-AF65-F5344CB8AC3E}">
        <p14:creationId xmlns:p14="http://schemas.microsoft.com/office/powerpoint/2010/main" val="406354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Carnet de santé = outil de référence</a:t>
            </a:r>
          </a:p>
        </p:txBody>
      </p:sp>
      <p:sp>
        <p:nvSpPr>
          <p:cNvPr id="4" name="Espace réservé du numéro de diapositive 3"/>
          <p:cNvSpPr>
            <a:spLocks noGrp="1"/>
          </p:cNvSpPr>
          <p:nvPr>
            <p:ph type="sldNum" sz="quarter" idx="5"/>
          </p:nvPr>
        </p:nvSpPr>
        <p:spPr/>
        <p:txBody>
          <a:bodyPr/>
          <a:lstStyle/>
          <a:p>
            <a:fld id="{08E6D9EC-CC47-40BE-91D5-C49ECAEA5252}" type="slidenum">
              <a:rPr lang="fr-FR" smtClean="0"/>
              <a:t>15</a:t>
            </a:fld>
            <a:endParaRPr lang="fr-FR"/>
          </a:p>
        </p:txBody>
      </p:sp>
    </p:spTree>
    <p:extLst>
      <p:ext uri="{BB962C8B-B14F-4D97-AF65-F5344CB8AC3E}">
        <p14:creationId xmlns:p14="http://schemas.microsoft.com/office/powerpoint/2010/main" val="3394312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troubles spécifiques du langage et des apprentissages (TSLA)</a:t>
            </a:r>
          </a:p>
        </p:txBody>
      </p:sp>
      <p:sp>
        <p:nvSpPr>
          <p:cNvPr id="4" name="Espace réservé du numéro de diapositive 3"/>
          <p:cNvSpPr>
            <a:spLocks noGrp="1"/>
          </p:cNvSpPr>
          <p:nvPr>
            <p:ph type="sldNum" sz="quarter" idx="5"/>
          </p:nvPr>
        </p:nvSpPr>
        <p:spPr/>
        <p:txBody>
          <a:bodyPr/>
          <a:lstStyle/>
          <a:p>
            <a:fld id="{08E6D9EC-CC47-40BE-91D5-C49ECAEA5252}" type="slidenum">
              <a:rPr lang="fr-FR" smtClean="0"/>
              <a:t>16</a:t>
            </a:fld>
            <a:endParaRPr lang="fr-FR"/>
          </a:p>
        </p:txBody>
      </p:sp>
    </p:spTree>
    <p:extLst>
      <p:ext uri="{BB962C8B-B14F-4D97-AF65-F5344CB8AC3E}">
        <p14:creationId xmlns:p14="http://schemas.microsoft.com/office/powerpoint/2010/main" val="455748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brainstorming</a:t>
            </a:r>
          </a:p>
        </p:txBody>
      </p:sp>
      <p:sp>
        <p:nvSpPr>
          <p:cNvPr id="4" name="Espace réservé du numéro de diapositive 3"/>
          <p:cNvSpPr>
            <a:spLocks noGrp="1"/>
          </p:cNvSpPr>
          <p:nvPr>
            <p:ph type="sldNum" sz="quarter" idx="5"/>
          </p:nvPr>
        </p:nvSpPr>
        <p:spPr/>
        <p:txBody>
          <a:bodyPr/>
          <a:lstStyle/>
          <a:p>
            <a:fld id="{08E6D9EC-CC47-40BE-91D5-C49ECAEA5252}" type="slidenum">
              <a:rPr lang="fr-FR" smtClean="0"/>
              <a:t>17</a:t>
            </a:fld>
            <a:endParaRPr lang="fr-FR"/>
          </a:p>
        </p:txBody>
      </p:sp>
    </p:spTree>
    <p:extLst>
      <p:ext uri="{BB962C8B-B14F-4D97-AF65-F5344CB8AC3E}">
        <p14:creationId xmlns:p14="http://schemas.microsoft.com/office/powerpoint/2010/main" val="2849588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Cf RBPP  « TSA de l’enfant et de l’adolescent » 2018 </a:t>
            </a:r>
          </a:p>
          <a:p>
            <a:r>
              <a:rPr lang="fr-FR" dirty="0"/>
              <a:t>NB : </a:t>
            </a:r>
            <a:r>
              <a:rPr lang="fr-FR" dirty="0">
                <a:effectLst/>
                <a:latin typeface="Arial" panose="020B0604020202020204" pitchFamily="34" charset="0"/>
              </a:rPr>
              <a:t>Il est rappelé que le terme de psychose infantile est inapproprié pour le diagnostic de toute forme d’autisme. Si l’enfant a reçu un diagnostic qui n’est pas en référence avec la CIM-10 ou le DSM-5</a:t>
            </a:r>
            <a:br>
              <a:rPr lang="fr-FR" dirty="0"/>
            </a:br>
            <a:r>
              <a:rPr lang="fr-FR" dirty="0">
                <a:effectLst/>
                <a:latin typeface="Arial" panose="020B0604020202020204" pitchFamily="34" charset="0"/>
              </a:rPr>
              <a:t>(par exemple : psychose infantile, dysharmonie évolutive), une démarche de réactualisation du diagnostic peut être proposée aux parents au regard de l’actualisation des connaissances. </a:t>
            </a:r>
            <a:endParaRPr lang="fr-FR" dirty="0"/>
          </a:p>
        </p:txBody>
      </p:sp>
      <p:sp>
        <p:nvSpPr>
          <p:cNvPr id="4" name="Espace réservé du numéro de diapositive 3"/>
          <p:cNvSpPr>
            <a:spLocks noGrp="1"/>
          </p:cNvSpPr>
          <p:nvPr>
            <p:ph type="sldNum" sz="quarter" idx="5"/>
          </p:nvPr>
        </p:nvSpPr>
        <p:spPr/>
        <p:txBody>
          <a:bodyPr/>
          <a:lstStyle/>
          <a:p>
            <a:fld id="{08E6D9EC-CC47-40BE-91D5-C49ECAEA5252}" type="slidenum">
              <a:rPr lang="fr-FR" smtClean="0"/>
              <a:t>18</a:t>
            </a:fld>
            <a:endParaRPr lang="fr-FR"/>
          </a:p>
        </p:txBody>
      </p:sp>
    </p:spTree>
    <p:extLst>
      <p:ext uri="{BB962C8B-B14F-4D97-AF65-F5344CB8AC3E}">
        <p14:creationId xmlns:p14="http://schemas.microsoft.com/office/powerpoint/2010/main" val="897803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Attention à la multiplicité des suivis</a:t>
            </a:r>
          </a:p>
        </p:txBody>
      </p:sp>
      <p:sp>
        <p:nvSpPr>
          <p:cNvPr id="4" name="Espace réservé du numéro de diapositive 3"/>
          <p:cNvSpPr>
            <a:spLocks noGrp="1"/>
          </p:cNvSpPr>
          <p:nvPr>
            <p:ph type="sldNum" sz="quarter" idx="5"/>
          </p:nvPr>
        </p:nvSpPr>
        <p:spPr/>
        <p:txBody>
          <a:bodyPr/>
          <a:lstStyle/>
          <a:p>
            <a:fld id="{08E6D9EC-CC47-40BE-91D5-C49ECAEA5252}" type="slidenum">
              <a:rPr lang="fr-FR" smtClean="0"/>
              <a:t>19</a:t>
            </a:fld>
            <a:endParaRPr lang="fr-FR"/>
          </a:p>
        </p:txBody>
      </p:sp>
    </p:spTree>
    <p:extLst>
      <p:ext uri="{BB962C8B-B14F-4D97-AF65-F5344CB8AC3E}">
        <p14:creationId xmlns:p14="http://schemas.microsoft.com/office/powerpoint/2010/main" val="1815421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2"/>
        <p:cNvGrpSpPr/>
        <p:nvPr/>
      </p:nvGrpSpPr>
      <p:grpSpPr>
        <a:xfrm>
          <a:off x="0" y="0"/>
          <a:ext cx="0" cy="0"/>
          <a:chOff x="0" y="0"/>
          <a:chExt cx="0" cy="0"/>
        </a:xfrm>
      </p:grpSpPr>
      <p:sp>
        <p:nvSpPr>
          <p:cNvPr id="1763" name="Google Shape;1763;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lvl="0"/>
            <a:r>
              <a:rPr lang="fr-FR" b="0" dirty="0"/>
              <a:t>Diapo vue en séquence 2 </a:t>
            </a:r>
            <a:r>
              <a:rPr lang="fr-FR" b="0" dirty="0" err="1"/>
              <a:t>elearning</a:t>
            </a:r>
            <a:r>
              <a:rPr lang="fr-FR" b="0" dirty="0"/>
              <a:t>.</a:t>
            </a:r>
          </a:p>
          <a:p>
            <a:pPr lvl="0"/>
            <a:r>
              <a:rPr lang="fr-FR" b="1" dirty="0"/>
              <a:t>Lors de l’annonce du</a:t>
            </a:r>
            <a:r>
              <a:rPr lang="fr-FR" b="1" baseline="0" dirty="0"/>
              <a:t> diagnostic </a:t>
            </a:r>
            <a:r>
              <a:rPr lang="fr-FR" b="1" dirty="0"/>
              <a:t>il sera important d’être vigilant à l’environnement familial !</a:t>
            </a:r>
          </a:p>
          <a:p>
            <a:pPr lvl="0"/>
            <a:endParaRPr lang="fr-FR"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effectLst/>
                <a:latin typeface="Arial" panose="020B0604020202020204" pitchFamily="34" charset="0"/>
              </a:rPr>
              <a:t>une attention accrue est nécessaire pour les familles en situation de </a:t>
            </a:r>
            <a:r>
              <a:rPr lang="fr-FR" b="1" dirty="0">
                <a:effectLst/>
                <a:latin typeface="Arial" panose="020B0604020202020204" pitchFamily="34" charset="0"/>
              </a:rPr>
              <a:t>vulnérabilité sociale, culturelle</a:t>
            </a:r>
            <a:r>
              <a:rPr lang="fr-FR" dirty="0">
                <a:effectLst/>
                <a:latin typeface="Arial" panose="020B0604020202020204" pitchFamily="34" charset="0"/>
              </a:rPr>
              <a:t>, ou bien dans les cas où les </a:t>
            </a:r>
            <a:r>
              <a:rPr lang="fr-FR" b="1" dirty="0">
                <a:effectLst/>
                <a:latin typeface="Arial" panose="020B0604020202020204" pitchFamily="34" charset="0"/>
              </a:rPr>
              <a:t>parents</a:t>
            </a:r>
            <a:r>
              <a:rPr lang="fr-FR" dirty="0">
                <a:effectLst/>
                <a:latin typeface="Arial" panose="020B0604020202020204" pitchFamily="34" charset="0"/>
              </a:rPr>
              <a:t> sont eux-mêmes en </a:t>
            </a:r>
            <a:r>
              <a:rPr lang="fr-FR" b="1" dirty="0">
                <a:effectLst/>
                <a:latin typeface="Arial" panose="020B0604020202020204" pitchFamily="34" charset="0"/>
              </a:rPr>
              <a:t>situation de handicap</a:t>
            </a:r>
            <a:r>
              <a:rPr lang="fr-FR" dirty="0">
                <a:effectLst/>
                <a:latin typeface="Arial" panose="020B0604020202020204" pitchFamily="34" charset="0"/>
              </a:rPr>
              <a:t>.</a:t>
            </a:r>
            <a:br>
              <a:rPr lang="fr-FR" dirty="0"/>
            </a:br>
            <a:r>
              <a:rPr lang="fr-FR" dirty="0">
                <a:effectLst/>
                <a:latin typeface="Arial" panose="020B0604020202020204" pitchFamily="34" charset="0"/>
              </a:rPr>
              <a:t>Il est également nécessaire d’être attentif aux besoins de la famille et de s’intéresser à son </a:t>
            </a:r>
            <a:r>
              <a:rPr lang="fr-FR" b="1" dirty="0">
                <a:effectLst/>
                <a:latin typeface="Arial" panose="020B0604020202020204" pitchFamily="34" charset="0"/>
              </a:rPr>
              <a:t>niveau de stress et de qualité de vie</a:t>
            </a:r>
            <a:r>
              <a:rPr lang="fr-FR" dirty="0">
                <a:effectLst/>
                <a:latin typeface="Arial" panose="020B0604020202020204" pitchFamily="34" charset="0"/>
              </a:rPr>
              <a:t>, afin de l’orienter vers des mesures d’aide et de soutien, adaptées à ses besoins et ses priorités (psychoéducation, éducation thérapeutique, associations d’usagers, soutiens psychologiques, aides sociales, etc.).</a:t>
            </a:r>
            <a:endParaRPr lang="fr-FR" dirty="0"/>
          </a:p>
          <a:p>
            <a:pPr lvl="0"/>
            <a:endParaRPr lang="fr-FR" dirty="0"/>
          </a:p>
        </p:txBody>
      </p:sp>
      <p:sp>
        <p:nvSpPr>
          <p:cNvPr id="1764" name="Google Shape;1764;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2144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Influence des capacités des parents sur pronostic  : impact positif ou négatif sur l’évolution de l’enfant avec TND. Le soutien a la parentalité n’est pas à mettre de côté !</a:t>
            </a:r>
          </a:p>
          <a:p>
            <a:r>
              <a:rPr lang="fr-FR" dirty="0"/>
              <a:t>Soutien aux parents nécessaire tout au long du parcours de l’enfant (pas que pour le diagnostic)</a:t>
            </a:r>
          </a:p>
          <a:p>
            <a:endParaRPr lang="fr-FR" dirty="0"/>
          </a:p>
          <a:p>
            <a:r>
              <a:rPr lang="fr-FR" dirty="0" err="1"/>
              <a:t>Exple</a:t>
            </a:r>
            <a:r>
              <a:rPr lang="fr-FR" dirty="0"/>
              <a:t> : une famille en grande difficultés financières qui n’accompagne pas son enfant en PEC car doit aller travailler.</a:t>
            </a:r>
          </a:p>
          <a:p>
            <a:r>
              <a:rPr lang="fr-FR" dirty="0"/>
              <a:t>Famille qui réprimande son enfant car il fait une crise de colère suite à un changement dans l’organisation familiale….</a:t>
            </a:r>
          </a:p>
          <a:p>
            <a:endParaRPr lang="fr-FR" dirty="0"/>
          </a:p>
          <a:p>
            <a:r>
              <a:rPr lang="fr-FR" b="1" dirty="0"/>
              <a:t>REAAP : réseaux d'écoute, d'appui et d'accompagnement des parents</a:t>
            </a:r>
            <a:r>
              <a:rPr lang="fr-FR" dirty="0"/>
              <a:t> </a:t>
            </a:r>
          </a:p>
        </p:txBody>
      </p:sp>
      <p:sp>
        <p:nvSpPr>
          <p:cNvPr id="4" name="Espace réservé du numéro de diapositive 3"/>
          <p:cNvSpPr>
            <a:spLocks noGrp="1"/>
          </p:cNvSpPr>
          <p:nvPr>
            <p:ph type="sldNum" sz="quarter" idx="5"/>
          </p:nvPr>
        </p:nvSpPr>
        <p:spPr/>
        <p:txBody>
          <a:bodyPr/>
          <a:lstStyle/>
          <a:p>
            <a:fld id="{08E6D9EC-CC47-40BE-91D5-C49ECAEA5252}" type="slidenum">
              <a:rPr lang="fr-FR" smtClean="0"/>
              <a:t>21</a:t>
            </a:fld>
            <a:endParaRPr lang="fr-FR"/>
          </a:p>
        </p:txBody>
      </p:sp>
    </p:spTree>
    <p:extLst>
      <p:ext uri="{BB962C8B-B14F-4D97-AF65-F5344CB8AC3E}">
        <p14:creationId xmlns:p14="http://schemas.microsoft.com/office/powerpoint/2010/main" val="515768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Brainstorming : quelle différence faites-vous ?</a:t>
            </a:r>
          </a:p>
        </p:txBody>
      </p:sp>
      <p:sp>
        <p:nvSpPr>
          <p:cNvPr id="4" name="Espace réservé du numéro de diapositive 3"/>
          <p:cNvSpPr>
            <a:spLocks noGrp="1"/>
          </p:cNvSpPr>
          <p:nvPr>
            <p:ph type="sldNum" sz="quarter" idx="5"/>
          </p:nvPr>
        </p:nvSpPr>
        <p:spPr/>
        <p:txBody>
          <a:bodyPr/>
          <a:lstStyle/>
          <a:p>
            <a:fld id="{08E6D9EC-CC47-40BE-91D5-C49ECAEA5252}" type="slidenum">
              <a:rPr lang="fr-FR" smtClean="0"/>
              <a:t>22</a:t>
            </a:fld>
            <a:endParaRPr lang="fr-FR"/>
          </a:p>
        </p:txBody>
      </p:sp>
    </p:spTree>
    <p:extLst>
      <p:ext uri="{BB962C8B-B14F-4D97-AF65-F5344CB8AC3E}">
        <p14:creationId xmlns:p14="http://schemas.microsoft.com/office/powerpoint/2010/main" val="1783104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Définition du terme handicap</a:t>
            </a:r>
          </a:p>
        </p:txBody>
      </p:sp>
      <p:sp>
        <p:nvSpPr>
          <p:cNvPr id="4" name="Espace réservé du numéro de diapositive 3"/>
          <p:cNvSpPr>
            <a:spLocks noGrp="1"/>
          </p:cNvSpPr>
          <p:nvPr>
            <p:ph type="sldNum" sz="quarter" idx="5"/>
          </p:nvPr>
        </p:nvSpPr>
        <p:spPr/>
        <p:txBody>
          <a:bodyPr/>
          <a:lstStyle/>
          <a:p>
            <a:fld id="{08E6D9EC-CC47-40BE-91D5-C49ECAEA5252}" type="slidenum">
              <a:rPr lang="fr-FR" smtClean="0"/>
              <a:t>24</a:t>
            </a:fld>
            <a:endParaRPr lang="fr-FR"/>
          </a:p>
        </p:txBody>
      </p:sp>
    </p:spTree>
    <p:extLst>
      <p:ext uri="{BB962C8B-B14F-4D97-AF65-F5344CB8AC3E}">
        <p14:creationId xmlns:p14="http://schemas.microsoft.com/office/powerpoint/2010/main" val="1275324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rappel : il est important de vérifier certains points avant d’entamer une démarche </a:t>
            </a:r>
            <a:r>
              <a:rPr lang="fr-FR" dirty="0" err="1"/>
              <a:t>diag</a:t>
            </a:r>
            <a:r>
              <a:rPr lang="fr-FR" dirty="0"/>
              <a:t> de TND.</a:t>
            </a:r>
          </a:p>
          <a:p>
            <a:r>
              <a:rPr lang="fr-FR" dirty="0">
                <a:sym typeface="Wingdings" panose="05000000000000000000" pitchFamily="2" charset="2"/>
              </a:rPr>
              <a:t> </a:t>
            </a:r>
            <a:r>
              <a:rPr lang="fr-FR" dirty="0"/>
              <a:t>d’où la nécessité d’avoir des bilans pluri</a:t>
            </a:r>
          </a:p>
        </p:txBody>
      </p:sp>
      <p:sp>
        <p:nvSpPr>
          <p:cNvPr id="4" name="Espace réservé du numéro de diapositive 3"/>
          <p:cNvSpPr>
            <a:spLocks noGrp="1"/>
          </p:cNvSpPr>
          <p:nvPr>
            <p:ph type="sldNum" sz="quarter" idx="5"/>
          </p:nvPr>
        </p:nvSpPr>
        <p:spPr/>
        <p:txBody>
          <a:bodyPr/>
          <a:lstStyle/>
          <a:p>
            <a:fld id="{08E6D9EC-CC47-40BE-91D5-C49ECAEA5252}" type="slidenum">
              <a:rPr lang="fr-FR" smtClean="0"/>
              <a:t>5</a:t>
            </a:fld>
            <a:endParaRPr lang="fr-FR"/>
          </a:p>
        </p:txBody>
      </p:sp>
    </p:spTree>
    <p:extLst>
      <p:ext uri="{BB962C8B-B14F-4D97-AF65-F5344CB8AC3E}">
        <p14:creationId xmlns:p14="http://schemas.microsoft.com/office/powerpoint/2010/main" val="41293028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Donc, on peut faire une demande de reconnaissance de handicap auprès de la MDPH si…</a:t>
            </a:r>
          </a:p>
          <a:p>
            <a:endParaRPr lang="fr-FR" dirty="0"/>
          </a:p>
          <a:p>
            <a:r>
              <a:rPr lang="fr-FR" dirty="0"/>
              <a:t>PPS (</a:t>
            </a:r>
            <a:r>
              <a:rPr lang="fr-FR" i="1" dirty="0"/>
              <a:t>projet personnalisé de scolarisation) </a:t>
            </a:r>
            <a:r>
              <a:rPr lang="fr-FR" dirty="0"/>
              <a:t>dans le cas d’une réponse favorable.</a:t>
            </a:r>
          </a:p>
        </p:txBody>
      </p:sp>
      <p:sp>
        <p:nvSpPr>
          <p:cNvPr id="4" name="Espace réservé du numéro de diapositive 3"/>
          <p:cNvSpPr>
            <a:spLocks noGrp="1"/>
          </p:cNvSpPr>
          <p:nvPr>
            <p:ph type="sldNum" sz="quarter" idx="5"/>
          </p:nvPr>
        </p:nvSpPr>
        <p:spPr/>
        <p:txBody>
          <a:bodyPr/>
          <a:lstStyle/>
          <a:p>
            <a:fld id="{08E6D9EC-CC47-40BE-91D5-C49ECAEA5252}" type="slidenum">
              <a:rPr lang="fr-FR" smtClean="0"/>
              <a:t>25</a:t>
            </a:fld>
            <a:endParaRPr lang="fr-FR"/>
          </a:p>
        </p:txBody>
      </p:sp>
    </p:spTree>
    <p:extLst>
      <p:ext uri="{BB962C8B-B14F-4D97-AF65-F5344CB8AC3E}">
        <p14:creationId xmlns:p14="http://schemas.microsoft.com/office/powerpoint/2010/main" val="2355561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Trouble de l’enfant peut empêcher l’accès à ses droits = droit à la compensation (</a:t>
            </a:r>
            <a:r>
              <a:rPr lang="fr-FR" dirty="0" err="1"/>
              <a:t>cf</a:t>
            </a:r>
            <a:r>
              <a:rPr lang="fr-FR" dirty="0"/>
              <a:t> dossier </a:t>
            </a:r>
            <a:r>
              <a:rPr lang="fr-FR" dirty="0" err="1"/>
              <a:t>mdph</a:t>
            </a:r>
            <a:r>
              <a:rPr lang="fr-FR" dirty="0"/>
              <a:t>).</a:t>
            </a:r>
          </a:p>
          <a:p>
            <a:r>
              <a:rPr lang="fr-FR" dirty="0"/>
              <a:t>Nécessité de mettre en avant les répercussions en VQ</a:t>
            </a:r>
          </a:p>
          <a:p>
            <a:endParaRPr lang="fr-FR" dirty="0"/>
          </a:p>
          <a:p>
            <a:r>
              <a:rPr lang="fr-FR" dirty="0" err="1"/>
              <a:t>Exple</a:t>
            </a:r>
            <a:r>
              <a:rPr lang="fr-FR" dirty="0"/>
              <a:t> de compensation : myopie = lunettes. </a:t>
            </a:r>
            <a:r>
              <a:rPr lang="fr-FR" dirty="0">
                <a:sym typeface="Wingdings" panose="05000000000000000000" pitchFamily="2" charset="2"/>
              </a:rPr>
              <a:t> dyspraxique = ordi, TSA = casque anti-bruit, AESH… formation des familles </a:t>
            </a:r>
            <a:endParaRPr lang="fr-FR" dirty="0"/>
          </a:p>
        </p:txBody>
      </p:sp>
      <p:sp>
        <p:nvSpPr>
          <p:cNvPr id="4" name="Espace réservé du numéro de diapositive 3"/>
          <p:cNvSpPr>
            <a:spLocks noGrp="1"/>
          </p:cNvSpPr>
          <p:nvPr>
            <p:ph type="sldNum" sz="quarter" idx="5"/>
          </p:nvPr>
        </p:nvSpPr>
        <p:spPr/>
        <p:txBody>
          <a:bodyPr/>
          <a:lstStyle/>
          <a:p>
            <a:fld id="{08E6D9EC-CC47-40BE-91D5-C49ECAEA5252}" type="slidenum">
              <a:rPr lang="fr-FR" smtClean="0"/>
              <a:t>26</a:t>
            </a:fld>
            <a:endParaRPr lang="fr-FR"/>
          </a:p>
        </p:txBody>
      </p:sp>
    </p:spTree>
    <p:extLst>
      <p:ext uri="{BB962C8B-B14F-4D97-AF65-F5344CB8AC3E}">
        <p14:creationId xmlns:p14="http://schemas.microsoft.com/office/powerpoint/2010/main" val="2084503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Dans dossier </a:t>
            </a:r>
            <a:r>
              <a:rPr lang="fr-FR" dirty="0" err="1"/>
              <a:t>mdph</a:t>
            </a:r>
            <a:r>
              <a:rPr lang="fr-FR" dirty="0"/>
              <a:t> volet aidant pour avoir des formations prises en charge par PCH (avec devis qui précise l’</a:t>
            </a:r>
            <a:r>
              <a:rPr lang="fr-FR" dirty="0" err="1"/>
              <a:t>obj</a:t>
            </a:r>
            <a:r>
              <a:rPr lang="fr-FR" dirty="0"/>
              <a:t> du suivi par </a:t>
            </a:r>
            <a:r>
              <a:rPr lang="fr-FR" dirty="0" err="1"/>
              <a:t>exple</a:t>
            </a:r>
            <a:r>
              <a:rPr lang="fr-FR" dirty="0"/>
              <a:t>). + aide de la caf</a:t>
            </a:r>
          </a:p>
          <a:p>
            <a:endParaRPr lang="fr-FR" dirty="0"/>
          </a:p>
          <a:p>
            <a:r>
              <a:rPr lang="fr-FR" dirty="0"/>
              <a:t>Nouveaux critères PCH depuis janvier 2023 pour pers avec handicap cognitif ou avec TND</a:t>
            </a:r>
          </a:p>
        </p:txBody>
      </p:sp>
      <p:sp>
        <p:nvSpPr>
          <p:cNvPr id="4" name="Espace réservé du numéro de diapositive 3"/>
          <p:cNvSpPr>
            <a:spLocks noGrp="1"/>
          </p:cNvSpPr>
          <p:nvPr>
            <p:ph type="sldNum" sz="quarter" idx="5"/>
          </p:nvPr>
        </p:nvSpPr>
        <p:spPr/>
        <p:txBody>
          <a:bodyPr/>
          <a:lstStyle/>
          <a:p>
            <a:fld id="{08E6D9EC-CC47-40BE-91D5-C49ECAEA5252}" type="slidenum">
              <a:rPr lang="fr-FR" smtClean="0"/>
              <a:t>27</a:t>
            </a:fld>
            <a:endParaRPr lang="fr-FR"/>
          </a:p>
        </p:txBody>
      </p:sp>
    </p:spTree>
    <p:extLst>
      <p:ext uri="{BB962C8B-B14F-4D97-AF65-F5344CB8AC3E}">
        <p14:creationId xmlns:p14="http://schemas.microsoft.com/office/powerpoint/2010/main" val="3040367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effectLst/>
                <a:latin typeface="Century Gothic" panose="020B0502020202020204" pitchFamily="34" charset="0"/>
              </a:rPr>
              <a:t>Le PPS indique les différentes réponses proposées en termes de compensation par la MDPH</a:t>
            </a:r>
            <a:endParaRPr lang="fr-FR" dirty="0"/>
          </a:p>
        </p:txBody>
      </p:sp>
      <p:sp>
        <p:nvSpPr>
          <p:cNvPr id="4" name="Espace réservé du numéro de diapositive 3"/>
          <p:cNvSpPr>
            <a:spLocks noGrp="1"/>
          </p:cNvSpPr>
          <p:nvPr>
            <p:ph type="sldNum" sz="quarter" idx="5"/>
          </p:nvPr>
        </p:nvSpPr>
        <p:spPr/>
        <p:txBody>
          <a:bodyPr/>
          <a:lstStyle/>
          <a:p>
            <a:fld id="{08E6D9EC-CC47-40BE-91D5-C49ECAEA5252}" type="slidenum">
              <a:rPr lang="fr-FR" smtClean="0"/>
              <a:t>29</a:t>
            </a:fld>
            <a:endParaRPr lang="fr-FR"/>
          </a:p>
        </p:txBody>
      </p:sp>
    </p:spTree>
    <p:extLst>
      <p:ext uri="{BB962C8B-B14F-4D97-AF65-F5344CB8AC3E}">
        <p14:creationId xmlns:p14="http://schemas.microsoft.com/office/powerpoint/2010/main" val="3402815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fr-FR" dirty="0"/>
              <a:t>(1) Les </a:t>
            </a:r>
            <a:r>
              <a:rPr lang="fr-FR" dirty="0">
                <a:hlinkClick r:id="rId3" tooltip="enfant different aide technique"/>
              </a:rPr>
              <a:t>aides techniques</a:t>
            </a:r>
            <a:r>
              <a:rPr lang="fr-FR" dirty="0"/>
              <a:t> peuvent renforcer l’autonomie de l’enfant et l’aider à répondre à certains de ses besoins. Ces aides techniques sont nombreuses et peuvent concerner tous les aspects de la vie quotidienne : les déplacements, la toilette, les repas, le sommeil, la communication, l'habillement… Prise en charge par la Sécurité sociale s’il y a une</a:t>
            </a:r>
            <a:r>
              <a:rPr lang="fr-FR" dirty="0">
                <a:effectLst/>
              </a:rPr>
              <a:t> prescription médicale.</a:t>
            </a:r>
          </a:p>
          <a:p>
            <a:endParaRPr lang="fr-FR" dirty="0">
              <a:effectLst/>
            </a:endParaRPr>
          </a:p>
          <a:p>
            <a:pPr marL="0" lvl="0" indent="0" algn="l" rtl="0">
              <a:spcBef>
                <a:spcPts val="0"/>
              </a:spcBef>
              <a:spcAft>
                <a:spcPts val="0"/>
              </a:spcAft>
              <a:buNone/>
            </a:pPr>
            <a:r>
              <a:rPr lang="fr-FR" dirty="0">
                <a:effectLst/>
              </a:rPr>
              <a:t>(2) </a:t>
            </a:r>
            <a:r>
              <a:rPr lang="fr-FR" dirty="0"/>
              <a:t>Pas besoin de dossier MDPH </a:t>
            </a:r>
          </a:p>
          <a:p>
            <a:pPr marL="0" lvl="0" indent="0" algn="l" rtl="0">
              <a:spcBef>
                <a:spcPts val="0"/>
              </a:spcBef>
              <a:spcAft>
                <a:spcPts val="0"/>
              </a:spcAft>
              <a:buNone/>
            </a:pPr>
            <a:r>
              <a:rPr lang="fr-FR" dirty="0"/>
              <a:t>Il n’y a pas de financement de la part de la MDPH sur le matériel pédagogique adapté. Chaque rectorat reçoit une dotation de l’Etat qui est ensuite répartie au sein des différentes inspections académiques. </a:t>
            </a:r>
          </a:p>
          <a:p>
            <a:endParaRPr lang="fr-FR" dirty="0">
              <a:effectLst/>
            </a:endParaRPr>
          </a:p>
          <a:p>
            <a:pPr marL="0" lvl="0" indent="0" algn="l" rtl="0">
              <a:spcBef>
                <a:spcPts val="0"/>
              </a:spcBef>
              <a:spcAft>
                <a:spcPts val="0"/>
              </a:spcAft>
              <a:buNone/>
            </a:pPr>
            <a:r>
              <a:rPr lang="fr-FR" dirty="0"/>
              <a:t>(4-6)</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ULIS: </a:t>
            </a:r>
            <a:r>
              <a:rPr lang="fr-FR" b="1" dirty="0"/>
              <a:t>Unités localisées pour l'inclusion scolaire</a:t>
            </a:r>
            <a:endParaRPr lang="fr-FR" dirty="0"/>
          </a:p>
          <a:p>
            <a:pPr marL="0" lvl="0" indent="0" algn="l" rtl="0">
              <a:spcBef>
                <a:spcPts val="0"/>
              </a:spcBef>
              <a:spcAft>
                <a:spcPts val="0"/>
              </a:spcAft>
              <a:buNone/>
            </a:pPr>
            <a:r>
              <a:rPr lang="fr-FR" dirty="0"/>
              <a:t>UEMA : </a:t>
            </a:r>
            <a:r>
              <a:rPr lang="fr-FR" b="1" dirty="0"/>
              <a:t>unité d'enseignement en maternelle Autisme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UEEA: </a:t>
            </a:r>
            <a:r>
              <a:rPr lang="fr-FR" b="1" dirty="0"/>
              <a:t>unité d'enseignement en élémentaire Autisme</a:t>
            </a:r>
            <a:endParaRPr lang="fr-FR" dirty="0"/>
          </a:p>
          <a:p>
            <a:pPr marL="0" lvl="0" indent="0" algn="l" rtl="0">
              <a:spcBef>
                <a:spcPts val="0"/>
              </a:spcBef>
              <a:spcAft>
                <a:spcPts val="0"/>
              </a:spcAft>
              <a:buNone/>
            </a:pPr>
            <a:r>
              <a:rPr lang="fr-FR" dirty="0"/>
              <a:t>IME : </a:t>
            </a:r>
            <a:r>
              <a:rPr lang="fr-FR" b="1" dirty="0"/>
              <a:t>Institut </a:t>
            </a:r>
            <a:r>
              <a:rPr lang="fr-FR" b="1" dirty="0" err="1"/>
              <a:t>médico-éducatif</a:t>
            </a:r>
            <a:endParaRPr lang="fr-FR" b="1" dirty="0"/>
          </a:p>
          <a:p>
            <a:pPr marL="0" lvl="0" indent="0" algn="l" rtl="0">
              <a:spcBef>
                <a:spcPts val="0"/>
              </a:spcBef>
              <a:spcAft>
                <a:spcPts val="0"/>
              </a:spcAft>
              <a:buNone/>
            </a:pPr>
            <a:r>
              <a:rPr lang="fr-FR" dirty="0"/>
              <a:t>ITEP: </a:t>
            </a:r>
            <a:r>
              <a:rPr lang="fr-FR" b="1" dirty="0"/>
              <a:t>Institut Thérapeutique Éducatif et Pédagogique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SESSAD : </a:t>
            </a:r>
            <a:r>
              <a:rPr lang="fr-FR" b="1" dirty="0"/>
              <a:t>service d'éducation spéciale et de soins à domicile)</a:t>
            </a:r>
            <a:endParaRPr lang="fr-FR" dirty="0"/>
          </a:p>
          <a:p>
            <a:pPr marL="0" lvl="0" indent="0" algn="l" rtl="0">
              <a:spcBef>
                <a:spcPts val="0"/>
              </a:spcBef>
              <a:spcAft>
                <a:spcPts val="0"/>
              </a:spcAft>
              <a:buNone/>
            </a:pPr>
            <a:r>
              <a:rPr lang="fr-FR" dirty="0"/>
              <a:t>CAMSP: </a:t>
            </a:r>
            <a:r>
              <a:rPr lang="fr-FR" b="1" dirty="0"/>
              <a:t>Centre Action Médico Sociale Précoce</a:t>
            </a:r>
          </a:p>
          <a:p>
            <a:pPr marL="0" lvl="0" indent="0" algn="l" rtl="0">
              <a:spcBef>
                <a:spcPts val="0"/>
              </a:spcBef>
              <a:spcAft>
                <a:spcPts val="0"/>
              </a:spcAft>
              <a:buNone/>
            </a:pPr>
            <a:r>
              <a:rPr lang="fr-FR" dirty="0"/>
              <a:t>CMP: </a:t>
            </a:r>
            <a:r>
              <a:rPr lang="fr-FR" b="1" dirty="0"/>
              <a:t>Centre Médico Psychologique</a:t>
            </a:r>
          </a:p>
          <a:p>
            <a:pPr marL="0" lvl="0" indent="0" algn="l" rtl="0">
              <a:spcBef>
                <a:spcPts val="0"/>
              </a:spcBef>
              <a:spcAft>
                <a:spcPts val="0"/>
              </a:spcAft>
              <a:buNone/>
            </a:pPr>
            <a:r>
              <a:rPr lang="fr-FR" dirty="0"/>
              <a:t>CMPP: </a:t>
            </a:r>
            <a:r>
              <a:rPr lang="fr-FR" b="1" dirty="0"/>
              <a:t>Centre Médico Psycho Pédagogique</a:t>
            </a:r>
          </a:p>
          <a:p>
            <a:pPr marL="0" lvl="0" indent="0" algn="l" rtl="0">
              <a:spcBef>
                <a:spcPts val="0"/>
              </a:spcBef>
              <a:spcAft>
                <a:spcPts val="0"/>
              </a:spcAft>
              <a:buNone/>
            </a:pPr>
            <a:endParaRPr dirty="0"/>
          </a:p>
        </p:txBody>
      </p:sp>
      <p:sp>
        <p:nvSpPr>
          <p:cNvPr id="930" name="Google Shape;93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fr-FR" sz="1800" i="1" kern="100" dirty="0">
                <a:solidFill>
                  <a:srgbClr val="EB6608"/>
                </a:solidFill>
                <a:effectLst/>
                <a:latin typeface="Century Gothic" panose="020B0502020202020204" pitchFamily="34" charset="0"/>
                <a:ea typeface="Calibri" panose="020F0502020204030204" pitchFamily="34" charset="0"/>
                <a:cs typeface="Times New Roman" panose="02020603050405020304" pitchFamily="18" charset="0"/>
              </a:rPr>
              <a:t>Idées : </a:t>
            </a:r>
            <a:r>
              <a:rPr lang="fr-FR" sz="1800" i="1" kern="100" dirty="0">
                <a:solidFill>
                  <a:srgbClr val="ED7D31"/>
                </a:solidFill>
                <a:effectLst/>
                <a:latin typeface="Century Gothic" panose="020B0502020202020204" pitchFamily="34" charset="0"/>
                <a:ea typeface="Calibri" panose="020F0502020204030204" pitchFamily="34" charset="0"/>
                <a:cs typeface="Times New Roman" panose="02020603050405020304" pitchFamily="18" charset="0"/>
              </a:rPr>
              <a:t>EXERCICE en cas de temps supplémentaire</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fr-FR" sz="1800" i="1" kern="100" dirty="0">
                <a:solidFill>
                  <a:srgbClr val="ED7D31"/>
                </a:solidFill>
                <a:effectLst/>
                <a:latin typeface="Century Gothic" panose="020B0502020202020204" pitchFamily="34" charset="0"/>
                <a:ea typeface="Calibri" panose="020F0502020204030204" pitchFamily="34" charset="0"/>
                <a:cs typeface="Times New Roman" panose="02020603050405020304" pitchFamily="18" charset="0"/>
              </a:rPr>
              <a:t> Comment expliquer aux familles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i="1" kern="100" dirty="0" err="1">
                <a:solidFill>
                  <a:srgbClr val="ED7D31"/>
                </a:solidFill>
                <a:effectLst/>
                <a:latin typeface="Century Gothic" panose="020B0502020202020204" pitchFamily="34" charset="0"/>
                <a:ea typeface="Calibri" panose="020F0502020204030204" pitchFamily="34" charset="0"/>
                <a:cs typeface="Times New Roman" panose="02020603050405020304" pitchFamily="18" charset="0"/>
              </a:rPr>
              <a:t>Expl</a:t>
            </a:r>
            <a:r>
              <a:rPr lang="fr-FR" sz="1800" i="1" kern="100" dirty="0">
                <a:solidFill>
                  <a:srgbClr val="ED7D31"/>
                </a:solidFill>
                <a:effectLst/>
                <a:latin typeface="Century Gothic" panose="020B0502020202020204" pitchFamily="34" charset="0"/>
                <a:ea typeface="Calibri" panose="020F0502020204030204" pitchFamily="34" charset="0"/>
                <a:cs typeface="Times New Roman" panose="02020603050405020304" pitchFamily="18" charset="0"/>
              </a:rPr>
              <a:t> : famille qui n’est pas régulier aux rdv. Guider les familles expliquer importance de régularité des séances de suivi</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i="1" kern="100" dirty="0" err="1">
                <a:solidFill>
                  <a:srgbClr val="ED7D31"/>
                </a:solidFill>
                <a:effectLst/>
                <a:latin typeface="Century Gothic" panose="020B0502020202020204" pitchFamily="34" charset="0"/>
                <a:ea typeface="Calibri" panose="020F0502020204030204" pitchFamily="34" charset="0"/>
                <a:cs typeface="Times New Roman" panose="02020603050405020304" pitchFamily="18" charset="0"/>
              </a:rPr>
              <a:t>Expl</a:t>
            </a:r>
            <a:r>
              <a:rPr lang="fr-FR" sz="1800" i="1" kern="100" dirty="0">
                <a:solidFill>
                  <a:srgbClr val="ED7D31"/>
                </a:solidFill>
                <a:effectLst/>
                <a:latin typeface="Century Gothic" panose="020B0502020202020204" pitchFamily="34" charset="0"/>
                <a:ea typeface="Calibri" panose="020F0502020204030204" pitchFamily="34" charset="0"/>
                <a:cs typeface="Times New Roman" panose="02020603050405020304" pitchFamily="18" charset="0"/>
              </a:rPr>
              <a:t> : préconisation SESSAD mais famille ne veut pas car expérience négative pour eux avec ainé</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i="1" kern="100" dirty="0" err="1">
                <a:solidFill>
                  <a:srgbClr val="ED7D31"/>
                </a:solidFill>
                <a:effectLst/>
                <a:latin typeface="Century Gothic" panose="020B0502020202020204" pitchFamily="34" charset="0"/>
                <a:ea typeface="Calibri" panose="020F0502020204030204" pitchFamily="34" charset="0"/>
                <a:cs typeface="Times New Roman" panose="02020603050405020304" pitchFamily="18" charset="0"/>
              </a:rPr>
              <a:t>Expl</a:t>
            </a:r>
            <a:r>
              <a:rPr lang="fr-FR" sz="1800" i="1" kern="100" dirty="0">
                <a:solidFill>
                  <a:srgbClr val="ED7D31"/>
                </a:solidFill>
                <a:effectLst/>
                <a:latin typeface="Century Gothic" panose="020B0502020202020204" pitchFamily="34" charset="0"/>
                <a:ea typeface="Calibri" panose="020F0502020204030204" pitchFamily="34" charset="0"/>
                <a:cs typeface="Times New Roman" panose="02020603050405020304" pitchFamily="18" charset="0"/>
              </a:rPr>
              <a:t> préconisation bilan CAMSP : famille qui dit : non on m’a dit qu’en libéral c mieux</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i="1" kern="100" dirty="0" err="1">
                <a:solidFill>
                  <a:srgbClr val="ED7D31"/>
                </a:solidFill>
                <a:effectLst/>
                <a:latin typeface="Century Gothic" panose="020B0502020202020204" pitchFamily="34" charset="0"/>
                <a:ea typeface="Calibri" panose="020F0502020204030204" pitchFamily="34" charset="0"/>
                <a:cs typeface="Times New Roman" panose="02020603050405020304" pitchFamily="18" charset="0"/>
              </a:rPr>
              <a:t>Expl</a:t>
            </a:r>
            <a:r>
              <a:rPr lang="fr-FR" sz="1800" i="1" kern="100" dirty="0">
                <a:solidFill>
                  <a:srgbClr val="ED7D31"/>
                </a:solidFill>
                <a:effectLst/>
                <a:latin typeface="Century Gothic" panose="020B0502020202020204" pitchFamily="34" charset="0"/>
                <a:ea typeface="Calibri" panose="020F0502020204030204" pitchFamily="34" charset="0"/>
                <a:cs typeface="Times New Roman" panose="02020603050405020304" pitchFamily="18" charset="0"/>
              </a:rPr>
              <a:t> : bilan orthophonique demandé mais jamais réalisé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08E6D9EC-CC47-40BE-91D5-C49ECAEA5252}" type="slidenum">
              <a:rPr lang="fr-FR" smtClean="0"/>
              <a:t>33</a:t>
            </a:fld>
            <a:endParaRPr lang="fr-FR"/>
          </a:p>
        </p:txBody>
      </p:sp>
    </p:spTree>
    <p:extLst>
      <p:ext uri="{BB962C8B-B14F-4D97-AF65-F5344CB8AC3E}">
        <p14:creationId xmlns:p14="http://schemas.microsoft.com/office/powerpoint/2010/main" val="2586200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Si les points précédents ont été vérifiés et que l’on suspecte un TND… </a:t>
            </a:r>
            <a:r>
              <a:rPr lang="fr-FR" dirty="0" err="1"/>
              <a:t>cf</a:t>
            </a:r>
            <a:r>
              <a:rPr lang="fr-FR" dirty="0"/>
              <a:t> arbre </a:t>
            </a:r>
            <a:r>
              <a:rPr lang="fr-FR" dirty="0" err="1"/>
              <a:t>diag</a:t>
            </a:r>
            <a:r>
              <a:rPr lang="fr-FR" dirty="0"/>
              <a:t> des TND vu en séquence 2  </a:t>
            </a:r>
          </a:p>
        </p:txBody>
      </p:sp>
      <p:sp>
        <p:nvSpPr>
          <p:cNvPr id="4" name="Espace réservé du numéro de diapositive 3"/>
          <p:cNvSpPr>
            <a:spLocks noGrp="1"/>
          </p:cNvSpPr>
          <p:nvPr>
            <p:ph type="sldNum" sz="quarter" idx="5"/>
          </p:nvPr>
        </p:nvSpPr>
        <p:spPr/>
        <p:txBody>
          <a:bodyPr/>
          <a:lstStyle/>
          <a:p>
            <a:fld id="{08E6D9EC-CC47-40BE-91D5-C49ECAEA5252}" type="slidenum">
              <a:rPr lang="fr-FR" smtClean="0"/>
              <a:t>6</a:t>
            </a:fld>
            <a:endParaRPr lang="fr-FR"/>
          </a:p>
        </p:txBody>
      </p:sp>
    </p:spTree>
    <p:extLst>
      <p:ext uri="{BB962C8B-B14F-4D97-AF65-F5344CB8AC3E}">
        <p14:creationId xmlns:p14="http://schemas.microsoft.com/office/powerpoint/2010/main" val="2476039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Dans séquence 1 : Exposition de l’arbre </a:t>
            </a:r>
            <a:r>
              <a:rPr lang="fr-FR" dirty="0" err="1"/>
              <a:t>diag</a:t>
            </a:r>
            <a:r>
              <a:rPr lang="fr-FR" dirty="0"/>
              <a:t> TND et aperçus des chemins cliniques qui seront approfondis en séquences 4 et 5</a:t>
            </a:r>
          </a:p>
          <a:p>
            <a:r>
              <a:rPr lang="fr-FR" dirty="0"/>
              <a:t>Dans séquence 2 : exposition du DSM 5 avec exemple. </a:t>
            </a:r>
          </a:p>
          <a:p>
            <a:endParaRPr lang="fr-FR" dirty="0"/>
          </a:p>
          <a:p>
            <a:r>
              <a:rPr lang="fr-FR" dirty="0"/>
              <a:t>La démarche diagnostique ne pourra se passer de ces éléments.</a:t>
            </a:r>
          </a:p>
        </p:txBody>
      </p:sp>
      <p:sp>
        <p:nvSpPr>
          <p:cNvPr id="4" name="Espace réservé du numéro de diapositive 3"/>
          <p:cNvSpPr>
            <a:spLocks noGrp="1"/>
          </p:cNvSpPr>
          <p:nvPr>
            <p:ph type="sldNum" sz="quarter" idx="5"/>
          </p:nvPr>
        </p:nvSpPr>
        <p:spPr/>
        <p:txBody>
          <a:bodyPr/>
          <a:lstStyle/>
          <a:p>
            <a:fld id="{08E6D9EC-CC47-40BE-91D5-C49ECAEA5252}" type="slidenum">
              <a:rPr lang="fr-FR" smtClean="0"/>
              <a:t>7</a:t>
            </a:fld>
            <a:endParaRPr lang="fr-FR"/>
          </a:p>
        </p:txBody>
      </p:sp>
    </p:spTree>
    <p:extLst>
      <p:ext uri="{BB962C8B-B14F-4D97-AF65-F5344CB8AC3E}">
        <p14:creationId xmlns:p14="http://schemas.microsoft.com/office/powerpoint/2010/main" val="3257993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t>
            </a:r>
            <a:r>
              <a:rPr lang="fr-FR" i="1" dirty="0"/>
              <a:t>entre point 1 et 2</a:t>
            </a:r>
            <a:r>
              <a:rPr lang="fr-FR" dirty="0"/>
              <a:t>)  Le médecin coordonne le parcours de soin de l’enfant. Pour éviter les ruptures de parcours, le désinvestissement des familles ou au contraire que les familles deviennent des coordonnateurs de parcours, le suivi des familles à chaque étape est indispensable. Le chemin clinique permettra ce suivi de façon efficace.</a:t>
            </a:r>
          </a:p>
        </p:txBody>
      </p:sp>
      <p:sp>
        <p:nvSpPr>
          <p:cNvPr id="4" name="Espace réservé du numéro de diapositive 3"/>
          <p:cNvSpPr>
            <a:spLocks noGrp="1"/>
          </p:cNvSpPr>
          <p:nvPr>
            <p:ph type="sldNum" sz="quarter" idx="5"/>
          </p:nvPr>
        </p:nvSpPr>
        <p:spPr/>
        <p:txBody>
          <a:bodyPr/>
          <a:lstStyle/>
          <a:p>
            <a:fld id="{08E6D9EC-CC47-40BE-91D5-C49ECAEA5252}" type="slidenum">
              <a:rPr lang="fr-FR" smtClean="0"/>
              <a:t>8</a:t>
            </a:fld>
            <a:endParaRPr lang="fr-FR"/>
          </a:p>
        </p:txBody>
      </p:sp>
    </p:spTree>
    <p:extLst>
      <p:ext uri="{BB962C8B-B14F-4D97-AF65-F5344CB8AC3E}">
        <p14:creationId xmlns:p14="http://schemas.microsoft.com/office/powerpoint/2010/main" val="3143426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Brainstorming : comment faites vous pour impliquer les parents dans le parcours de soins de leur enfant ?</a:t>
            </a:r>
          </a:p>
        </p:txBody>
      </p:sp>
      <p:sp>
        <p:nvSpPr>
          <p:cNvPr id="4" name="Espace réservé du numéro de diapositive 3"/>
          <p:cNvSpPr>
            <a:spLocks noGrp="1"/>
          </p:cNvSpPr>
          <p:nvPr>
            <p:ph type="sldNum" sz="quarter" idx="5"/>
          </p:nvPr>
        </p:nvSpPr>
        <p:spPr/>
        <p:txBody>
          <a:bodyPr/>
          <a:lstStyle/>
          <a:p>
            <a:fld id="{08E6D9EC-CC47-40BE-91D5-C49ECAEA5252}" type="slidenum">
              <a:rPr lang="fr-FR" smtClean="0"/>
              <a:t>10</a:t>
            </a:fld>
            <a:endParaRPr lang="fr-FR"/>
          </a:p>
        </p:txBody>
      </p:sp>
    </p:spTree>
    <p:extLst>
      <p:ext uri="{BB962C8B-B14F-4D97-AF65-F5344CB8AC3E}">
        <p14:creationId xmlns:p14="http://schemas.microsoft.com/office/powerpoint/2010/main" val="3495073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Cette démarche désigne un processus de prise de décision qui conjugue trois « piliers » (</a:t>
            </a:r>
            <a:r>
              <a:rPr lang="fr-FR" dirty="0" err="1"/>
              <a:t>Howick</a:t>
            </a:r>
            <a:r>
              <a:rPr lang="fr-FR" dirty="0"/>
              <a:t>, 2011 ; </a:t>
            </a:r>
            <a:r>
              <a:rPr lang="fr-FR" dirty="0" err="1"/>
              <a:t>Straus</a:t>
            </a:r>
            <a:r>
              <a:rPr lang="fr-FR" dirty="0"/>
              <a:t> et al., 2011). Cette démarche permet de guider les professionnels mais aussi de façon moins directe d’impliquer les familles car on va les informer, questionner, et les écouter.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S’appuyer sur les RBPP…</a:t>
            </a:r>
          </a:p>
          <a:p>
            <a:endParaRPr lang="fr-FR" dirty="0"/>
          </a:p>
        </p:txBody>
      </p:sp>
      <p:sp>
        <p:nvSpPr>
          <p:cNvPr id="4" name="Espace réservé du numéro de diapositive 3"/>
          <p:cNvSpPr>
            <a:spLocks noGrp="1"/>
          </p:cNvSpPr>
          <p:nvPr>
            <p:ph type="sldNum" sz="quarter" idx="5"/>
          </p:nvPr>
        </p:nvSpPr>
        <p:spPr/>
        <p:txBody>
          <a:bodyPr/>
          <a:lstStyle/>
          <a:p>
            <a:fld id="{08E6D9EC-CC47-40BE-91D5-C49ECAEA5252}" type="slidenum">
              <a:rPr lang="fr-FR" smtClean="0"/>
              <a:t>11</a:t>
            </a:fld>
            <a:endParaRPr lang="fr-FR"/>
          </a:p>
        </p:txBody>
      </p:sp>
    </p:spTree>
    <p:extLst>
      <p:ext uri="{BB962C8B-B14F-4D97-AF65-F5344CB8AC3E}">
        <p14:creationId xmlns:p14="http://schemas.microsoft.com/office/powerpoint/2010/main" val="1478889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fr-FR" dirty="0"/>
              <a:t>Mettre l’enfant en situation au cours du rdv (ne pas se</a:t>
            </a:r>
            <a:r>
              <a:rPr lang="fr-FR" baseline="0" dirty="0"/>
              <a:t> contenter de « il sait faire un rond » </a:t>
            </a:r>
            <a:r>
              <a:rPr lang="fr-FR" baseline="0" dirty="0">
                <a:sym typeface="Wingdings" panose="05000000000000000000" pitchFamily="2" charset="2"/>
              </a:rPr>
              <a:t> demander à l’enfant de dessiner un rond)</a:t>
            </a:r>
          </a:p>
          <a:p>
            <a:pPr marL="171450" indent="-171450">
              <a:buFontTx/>
              <a:buChar char="-"/>
            </a:pPr>
            <a:r>
              <a:rPr lang="fr-FR" baseline="0" dirty="0">
                <a:sym typeface="Wingdings" panose="05000000000000000000" pitchFamily="2" charset="2"/>
              </a:rPr>
              <a:t>Penser à établir un lien de confiance avec les parents en demandant aussi dans quoi l’enfant est à l’aise, quels sont se domaines de compétence</a:t>
            </a:r>
            <a:endParaRPr lang="fr-FR" dirty="0"/>
          </a:p>
        </p:txBody>
      </p:sp>
      <p:sp>
        <p:nvSpPr>
          <p:cNvPr id="4" name="Espace réservé du numéro de diapositive 3"/>
          <p:cNvSpPr>
            <a:spLocks noGrp="1"/>
          </p:cNvSpPr>
          <p:nvPr>
            <p:ph type="sldNum" sz="quarter" idx="5"/>
          </p:nvPr>
        </p:nvSpPr>
        <p:spPr/>
        <p:txBody>
          <a:bodyPr/>
          <a:lstStyle/>
          <a:p>
            <a:fld id="{08E6D9EC-CC47-40BE-91D5-C49ECAEA5252}" type="slidenum">
              <a:rPr lang="fr-FR" smtClean="0"/>
              <a:t>12</a:t>
            </a:fld>
            <a:endParaRPr lang="fr-FR"/>
          </a:p>
        </p:txBody>
      </p:sp>
    </p:spTree>
    <p:extLst>
      <p:ext uri="{BB962C8B-B14F-4D97-AF65-F5344CB8AC3E}">
        <p14:creationId xmlns:p14="http://schemas.microsoft.com/office/powerpoint/2010/main" val="3783656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Attention : ce n’est pas une question de déclic (de l’enfant) + ne pas sous estimer les parents sur leur compréhension et la façon de prendre les choses.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Consultation qui aide les parents à cheminer pour un futur </a:t>
            </a:r>
            <a:r>
              <a:rPr lang="fr-FR" dirty="0" err="1"/>
              <a:t>diag</a:t>
            </a:r>
            <a:r>
              <a:rPr lang="fr-FR" dirty="0"/>
              <a:t>. Oui il y a des facteurs de risque de TND mais ce n’est pas encore un </a:t>
            </a:r>
            <a:r>
              <a:rPr lang="fr-FR" dirty="0" err="1"/>
              <a:t>diag</a:t>
            </a:r>
            <a:r>
              <a:rPr lang="fr-FR" dirty="0"/>
              <a:t>.</a:t>
            </a:r>
          </a:p>
          <a:p>
            <a:endParaRPr lang="fr-FR" dirty="0"/>
          </a:p>
        </p:txBody>
      </p:sp>
      <p:sp>
        <p:nvSpPr>
          <p:cNvPr id="4" name="Espace réservé du numéro de diapositive 3"/>
          <p:cNvSpPr>
            <a:spLocks noGrp="1"/>
          </p:cNvSpPr>
          <p:nvPr>
            <p:ph type="sldNum" sz="quarter" idx="5"/>
          </p:nvPr>
        </p:nvSpPr>
        <p:spPr/>
        <p:txBody>
          <a:bodyPr/>
          <a:lstStyle/>
          <a:p>
            <a:fld id="{08E6D9EC-CC47-40BE-91D5-C49ECAEA5252}" type="slidenum">
              <a:rPr lang="fr-FR" smtClean="0"/>
              <a:t>13</a:t>
            </a:fld>
            <a:endParaRPr lang="fr-FR"/>
          </a:p>
        </p:txBody>
      </p:sp>
    </p:spTree>
    <p:extLst>
      <p:ext uri="{BB962C8B-B14F-4D97-AF65-F5344CB8AC3E}">
        <p14:creationId xmlns:p14="http://schemas.microsoft.com/office/powerpoint/2010/main" val="3349103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5D7EEA-71EE-8730-12F3-3652EBBEEAA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C500C32-21C4-76B4-2FE7-7878F293EF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0C302E7-2E88-1FA2-342A-EF1BA1170D96}"/>
              </a:ext>
            </a:extLst>
          </p:cNvPr>
          <p:cNvSpPr>
            <a:spLocks noGrp="1"/>
          </p:cNvSpPr>
          <p:nvPr>
            <p:ph type="dt" sz="half" idx="10"/>
          </p:nvPr>
        </p:nvSpPr>
        <p:spPr/>
        <p:txBody>
          <a:bodyPr/>
          <a:lstStyle/>
          <a:p>
            <a:fld id="{317919B4-FEA9-4D08-83FD-538FE755A526}" type="datetimeFigureOut">
              <a:rPr lang="fr-FR" smtClean="0"/>
              <a:t>10/04/2023</a:t>
            </a:fld>
            <a:endParaRPr lang="fr-FR"/>
          </a:p>
        </p:txBody>
      </p:sp>
      <p:sp>
        <p:nvSpPr>
          <p:cNvPr id="5" name="Espace réservé du pied de page 4">
            <a:extLst>
              <a:ext uri="{FF2B5EF4-FFF2-40B4-BE49-F238E27FC236}">
                <a16:creationId xmlns:a16="http://schemas.microsoft.com/office/drawing/2014/main" id="{F200A600-E021-AA65-6598-79362EA6245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42F21CD-87DC-D078-4ECA-515743FE5EA6}"/>
              </a:ext>
            </a:extLst>
          </p:cNvPr>
          <p:cNvSpPr>
            <a:spLocks noGrp="1"/>
          </p:cNvSpPr>
          <p:nvPr>
            <p:ph type="sldNum" sz="quarter" idx="12"/>
          </p:nvPr>
        </p:nvSpPr>
        <p:spPr/>
        <p:txBody>
          <a:bodyPr/>
          <a:lstStyle/>
          <a:p>
            <a:fld id="{CC453AEF-34E5-448C-84A3-F70D8619263F}" type="slidenum">
              <a:rPr lang="fr-FR" smtClean="0"/>
              <a:t>‹N°›</a:t>
            </a:fld>
            <a:endParaRPr lang="fr-FR"/>
          </a:p>
        </p:txBody>
      </p:sp>
    </p:spTree>
    <p:extLst>
      <p:ext uri="{BB962C8B-B14F-4D97-AF65-F5344CB8AC3E}">
        <p14:creationId xmlns:p14="http://schemas.microsoft.com/office/powerpoint/2010/main" val="532763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324298-92B5-9119-DD61-4F65F416F77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9037C47-52DE-B8C8-89D4-2D60C96F5F3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74FF626-B547-83C8-CDFE-654A5CBE056D}"/>
              </a:ext>
            </a:extLst>
          </p:cNvPr>
          <p:cNvSpPr>
            <a:spLocks noGrp="1"/>
          </p:cNvSpPr>
          <p:nvPr>
            <p:ph type="dt" sz="half" idx="10"/>
          </p:nvPr>
        </p:nvSpPr>
        <p:spPr/>
        <p:txBody>
          <a:bodyPr/>
          <a:lstStyle/>
          <a:p>
            <a:fld id="{317919B4-FEA9-4D08-83FD-538FE755A526}" type="datetimeFigureOut">
              <a:rPr lang="fr-FR" smtClean="0"/>
              <a:t>10/04/2023</a:t>
            </a:fld>
            <a:endParaRPr lang="fr-FR"/>
          </a:p>
        </p:txBody>
      </p:sp>
      <p:sp>
        <p:nvSpPr>
          <p:cNvPr id="5" name="Espace réservé du pied de page 4">
            <a:extLst>
              <a:ext uri="{FF2B5EF4-FFF2-40B4-BE49-F238E27FC236}">
                <a16:creationId xmlns:a16="http://schemas.microsoft.com/office/drawing/2014/main" id="{9A105C71-DDEF-6F52-1AA4-6EA0C5E4DA9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A00E518-6825-CFDA-36BA-D79322DBF111}"/>
              </a:ext>
            </a:extLst>
          </p:cNvPr>
          <p:cNvSpPr>
            <a:spLocks noGrp="1"/>
          </p:cNvSpPr>
          <p:nvPr>
            <p:ph type="sldNum" sz="quarter" idx="12"/>
          </p:nvPr>
        </p:nvSpPr>
        <p:spPr/>
        <p:txBody>
          <a:bodyPr/>
          <a:lstStyle/>
          <a:p>
            <a:fld id="{CC453AEF-34E5-448C-84A3-F70D8619263F}" type="slidenum">
              <a:rPr lang="fr-FR" smtClean="0"/>
              <a:t>‹N°›</a:t>
            </a:fld>
            <a:endParaRPr lang="fr-FR"/>
          </a:p>
        </p:txBody>
      </p:sp>
    </p:spTree>
    <p:extLst>
      <p:ext uri="{BB962C8B-B14F-4D97-AF65-F5344CB8AC3E}">
        <p14:creationId xmlns:p14="http://schemas.microsoft.com/office/powerpoint/2010/main" val="2145572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F1A970F-2796-BD0F-1E9C-FDBD26C2B49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4AA0C8F-2A9D-B5B2-9785-987FAF7D856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10EA539-563C-69EE-5690-F19A52A81ED5}"/>
              </a:ext>
            </a:extLst>
          </p:cNvPr>
          <p:cNvSpPr>
            <a:spLocks noGrp="1"/>
          </p:cNvSpPr>
          <p:nvPr>
            <p:ph type="dt" sz="half" idx="10"/>
          </p:nvPr>
        </p:nvSpPr>
        <p:spPr/>
        <p:txBody>
          <a:bodyPr/>
          <a:lstStyle/>
          <a:p>
            <a:fld id="{317919B4-FEA9-4D08-83FD-538FE755A526}" type="datetimeFigureOut">
              <a:rPr lang="fr-FR" smtClean="0"/>
              <a:t>10/04/2023</a:t>
            </a:fld>
            <a:endParaRPr lang="fr-FR"/>
          </a:p>
        </p:txBody>
      </p:sp>
      <p:sp>
        <p:nvSpPr>
          <p:cNvPr id="5" name="Espace réservé du pied de page 4">
            <a:extLst>
              <a:ext uri="{FF2B5EF4-FFF2-40B4-BE49-F238E27FC236}">
                <a16:creationId xmlns:a16="http://schemas.microsoft.com/office/drawing/2014/main" id="{B007260C-D791-BF88-6863-BF473B76DE7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CA7EDC8-5DE2-FE0A-17E1-87F9966C1E43}"/>
              </a:ext>
            </a:extLst>
          </p:cNvPr>
          <p:cNvSpPr>
            <a:spLocks noGrp="1"/>
          </p:cNvSpPr>
          <p:nvPr>
            <p:ph type="sldNum" sz="quarter" idx="12"/>
          </p:nvPr>
        </p:nvSpPr>
        <p:spPr/>
        <p:txBody>
          <a:bodyPr/>
          <a:lstStyle/>
          <a:p>
            <a:fld id="{CC453AEF-34E5-448C-84A3-F70D8619263F}" type="slidenum">
              <a:rPr lang="fr-FR" smtClean="0"/>
              <a:t>‹N°›</a:t>
            </a:fld>
            <a:endParaRPr lang="fr-FR"/>
          </a:p>
        </p:txBody>
      </p:sp>
    </p:spTree>
    <p:extLst>
      <p:ext uri="{BB962C8B-B14F-4D97-AF65-F5344CB8AC3E}">
        <p14:creationId xmlns:p14="http://schemas.microsoft.com/office/powerpoint/2010/main" val="1497821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0_Contents slide layout">
  <p:cSld name="10_Contents slide layout">
    <p:bg>
      <p:bgPr>
        <a:solidFill>
          <a:schemeClr val="lt1"/>
        </a:solidFill>
        <a:effectLst/>
      </p:bgPr>
    </p:bg>
    <p:spTree>
      <p:nvGrpSpPr>
        <p:cNvPr id="1" name="Shape 34"/>
        <p:cNvGrpSpPr/>
        <p:nvPr/>
      </p:nvGrpSpPr>
      <p:grpSpPr>
        <a:xfrm>
          <a:off x="0" y="0"/>
          <a:ext cx="0" cy="0"/>
          <a:chOff x="0" y="0"/>
          <a:chExt cx="0" cy="0"/>
        </a:xfrm>
      </p:grpSpPr>
      <p:sp>
        <p:nvSpPr>
          <p:cNvPr id="35" name="Google Shape;35;p62"/>
          <p:cNvSpPr txBox="1">
            <a:spLocks noGrp="1"/>
          </p:cNvSpPr>
          <p:nvPr>
            <p:ph type="body" idx="1"/>
          </p:nvPr>
        </p:nvSpPr>
        <p:spPr>
          <a:xfrm>
            <a:off x="323529" y="463334"/>
            <a:ext cx="11573197" cy="724247"/>
          </a:xfrm>
          <a:prstGeom prst="rect">
            <a:avLst/>
          </a:prstGeom>
          <a:noFill/>
          <a:ln>
            <a:noFill/>
          </a:ln>
        </p:spPr>
        <p:txBody>
          <a:bodyPr spcFirstLastPara="1" wrap="square" lIns="91425" tIns="91425" rIns="91425" bIns="45700" anchor="ctr" anchorCtr="0">
            <a:normAutofit/>
          </a:bodyPr>
          <a:lstStyle>
            <a:lvl1pPr marL="457200" lvl="0" indent="-228600" algn="ctr">
              <a:lnSpc>
                <a:spcPct val="90000"/>
              </a:lnSpc>
              <a:spcBef>
                <a:spcPts val="1000"/>
              </a:spcBef>
              <a:spcAft>
                <a:spcPts val="0"/>
              </a:spcAft>
              <a:buClr>
                <a:srgbClr val="262626"/>
              </a:buClr>
              <a:buSzPts val="5400"/>
              <a:buNone/>
              <a:defRPr sz="5400" b="0">
                <a:solidFill>
                  <a:srgbClr val="262626"/>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546026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5C51B5-00D7-503A-BD70-E4BADAA9DF5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ACA6C8B-D880-EFB9-407F-9115F9424D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38F5A38-33C8-AF39-D34D-69352A334757}"/>
              </a:ext>
            </a:extLst>
          </p:cNvPr>
          <p:cNvSpPr>
            <a:spLocks noGrp="1"/>
          </p:cNvSpPr>
          <p:nvPr>
            <p:ph type="dt" sz="half" idx="10"/>
          </p:nvPr>
        </p:nvSpPr>
        <p:spPr/>
        <p:txBody>
          <a:bodyPr/>
          <a:lstStyle/>
          <a:p>
            <a:fld id="{A98C04A2-B824-4F98-BF8E-5A17D02B3C7A}" type="datetimeFigureOut">
              <a:rPr lang="fr-FR" smtClean="0"/>
              <a:t>10/04/2023</a:t>
            </a:fld>
            <a:endParaRPr lang="fr-FR"/>
          </a:p>
        </p:txBody>
      </p:sp>
      <p:sp>
        <p:nvSpPr>
          <p:cNvPr id="5" name="Espace réservé du pied de page 4">
            <a:extLst>
              <a:ext uri="{FF2B5EF4-FFF2-40B4-BE49-F238E27FC236}">
                <a16:creationId xmlns:a16="http://schemas.microsoft.com/office/drawing/2014/main" id="{8B0B33A9-7AA3-CCCE-E40B-359A4EA446A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2B5F92A-4993-89B7-C510-668012A5D828}"/>
              </a:ext>
            </a:extLst>
          </p:cNvPr>
          <p:cNvSpPr>
            <a:spLocks noGrp="1"/>
          </p:cNvSpPr>
          <p:nvPr>
            <p:ph type="sldNum" sz="quarter" idx="12"/>
          </p:nvPr>
        </p:nvSpPr>
        <p:spPr/>
        <p:txBody>
          <a:bodyPr/>
          <a:lstStyle/>
          <a:p>
            <a:fld id="{D7F8B586-C6FA-4772-A195-D97C9D328762}" type="slidenum">
              <a:rPr lang="fr-FR" smtClean="0"/>
              <a:t>‹N°›</a:t>
            </a:fld>
            <a:endParaRPr lang="fr-FR"/>
          </a:p>
        </p:txBody>
      </p:sp>
    </p:spTree>
    <p:extLst>
      <p:ext uri="{BB962C8B-B14F-4D97-AF65-F5344CB8AC3E}">
        <p14:creationId xmlns:p14="http://schemas.microsoft.com/office/powerpoint/2010/main" val="3424616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426459-6F68-3215-0783-816A4F5D649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E2924F3-F12B-7AD8-4A08-CE75936A3D4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5669F62-84D8-92E0-0641-E5A9F12FD1D4}"/>
              </a:ext>
            </a:extLst>
          </p:cNvPr>
          <p:cNvSpPr>
            <a:spLocks noGrp="1"/>
          </p:cNvSpPr>
          <p:nvPr>
            <p:ph type="dt" sz="half" idx="10"/>
          </p:nvPr>
        </p:nvSpPr>
        <p:spPr/>
        <p:txBody>
          <a:bodyPr/>
          <a:lstStyle/>
          <a:p>
            <a:fld id="{A98C04A2-B824-4F98-BF8E-5A17D02B3C7A}" type="datetimeFigureOut">
              <a:rPr lang="fr-FR" smtClean="0"/>
              <a:t>10/04/2023</a:t>
            </a:fld>
            <a:endParaRPr lang="fr-FR"/>
          </a:p>
        </p:txBody>
      </p:sp>
      <p:sp>
        <p:nvSpPr>
          <p:cNvPr id="5" name="Espace réservé du pied de page 4">
            <a:extLst>
              <a:ext uri="{FF2B5EF4-FFF2-40B4-BE49-F238E27FC236}">
                <a16:creationId xmlns:a16="http://schemas.microsoft.com/office/drawing/2014/main" id="{AE70039F-4FF8-0819-19DD-45046DC7CF8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DED422F-A279-FCCC-E87C-1E7B36F0DCCE}"/>
              </a:ext>
            </a:extLst>
          </p:cNvPr>
          <p:cNvSpPr>
            <a:spLocks noGrp="1"/>
          </p:cNvSpPr>
          <p:nvPr>
            <p:ph type="sldNum" sz="quarter" idx="12"/>
          </p:nvPr>
        </p:nvSpPr>
        <p:spPr/>
        <p:txBody>
          <a:bodyPr/>
          <a:lstStyle/>
          <a:p>
            <a:fld id="{D7F8B586-C6FA-4772-A195-D97C9D328762}" type="slidenum">
              <a:rPr lang="fr-FR" smtClean="0"/>
              <a:t>‹N°›</a:t>
            </a:fld>
            <a:endParaRPr lang="fr-FR"/>
          </a:p>
        </p:txBody>
      </p:sp>
    </p:spTree>
    <p:extLst>
      <p:ext uri="{BB962C8B-B14F-4D97-AF65-F5344CB8AC3E}">
        <p14:creationId xmlns:p14="http://schemas.microsoft.com/office/powerpoint/2010/main" val="3140318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A1A631-C8B7-AB29-1EA0-A45884D06F3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A8B0EB9-26EB-AD2F-19FD-E09B3CCCF4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F80F451-FA99-B6CE-D81D-DD40D70CC783}"/>
              </a:ext>
            </a:extLst>
          </p:cNvPr>
          <p:cNvSpPr>
            <a:spLocks noGrp="1"/>
          </p:cNvSpPr>
          <p:nvPr>
            <p:ph type="dt" sz="half" idx="10"/>
          </p:nvPr>
        </p:nvSpPr>
        <p:spPr/>
        <p:txBody>
          <a:bodyPr/>
          <a:lstStyle/>
          <a:p>
            <a:fld id="{A98C04A2-B824-4F98-BF8E-5A17D02B3C7A}" type="datetimeFigureOut">
              <a:rPr lang="fr-FR" smtClean="0"/>
              <a:t>10/04/2023</a:t>
            </a:fld>
            <a:endParaRPr lang="fr-FR"/>
          </a:p>
        </p:txBody>
      </p:sp>
      <p:sp>
        <p:nvSpPr>
          <p:cNvPr id="5" name="Espace réservé du pied de page 4">
            <a:extLst>
              <a:ext uri="{FF2B5EF4-FFF2-40B4-BE49-F238E27FC236}">
                <a16:creationId xmlns:a16="http://schemas.microsoft.com/office/drawing/2014/main" id="{860E7D11-9914-ED7A-E6E1-70789A98EA2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4F015F2-18D5-F982-E39B-88D2CA8A36C9}"/>
              </a:ext>
            </a:extLst>
          </p:cNvPr>
          <p:cNvSpPr>
            <a:spLocks noGrp="1"/>
          </p:cNvSpPr>
          <p:nvPr>
            <p:ph type="sldNum" sz="quarter" idx="12"/>
          </p:nvPr>
        </p:nvSpPr>
        <p:spPr/>
        <p:txBody>
          <a:bodyPr/>
          <a:lstStyle/>
          <a:p>
            <a:fld id="{D7F8B586-C6FA-4772-A195-D97C9D328762}" type="slidenum">
              <a:rPr lang="fr-FR" smtClean="0"/>
              <a:t>‹N°›</a:t>
            </a:fld>
            <a:endParaRPr lang="fr-FR"/>
          </a:p>
        </p:txBody>
      </p:sp>
    </p:spTree>
    <p:extLst>
      <p:ext uri="{BB962C8B-B14F-4D97-AF65-F5344CB8AC3E}">
        <p14:creationId xmlns:p14="http://schemas.microsoft.com/office/powerpoint/2010/main" val="1290958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40BC8E-FB4C-B0D3-2305-985EDD2F94E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9889BE0-5FC0-98F7-2107-5114A3D3159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A2CF17D-DC2F-3184-6913-1BFED7DEA61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1452A1E-0CCE-1D0D-E019-E0C7DCFD5012}"/>
              </a:ext>
            </a:extLst>
          </p:cNvPr>
          <p:cNvSpPr>
            <a:spLocks noGrp="1"/>
          </p:cNvSpPr>
          <p:nvPr>
            <p:ph type="dt" sz="half" idx="10"/>
          </p:nvPr>
        </p:nvSpPr>
        <p:spPr/>
        <p:txBody>
          <a:bodyPr/>
          <a:lstStyle/>
          <a:p>
            <a:fld id="{A98C04A2-B824-4F98-BF8E-5A17D02B3C7A}" type="datetimeFigureOut">
              <a:rPr lang="fr-FR" smtClean="0"/>
              <a:t>10/04/2023</a:t>
            </a:fld>
            <a:endParaRPr lang="fr-FR"/>
          </a:p>
        </p:txBody>
      </p:sp>
      <p:sp>
        <p:nvSpPr>
          <p:cNvPr id="6" name="Espace réservé du pied de page 5">
            <a:extLst>
              <a:ext uri="{FF2B5EF4-FFF2-40B4-BE49-F238E27FC236}">
                <a16:creationId xmlns:a16="http://schemas.microsoft.com/office/drawing/2014/main" id="{65732067-4AC6-7C33-F96F-A0AE3A0085C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FB613AF-5BC6-71DD-6174-8955FA5E8B5E}"/>
              </a:ext>
            </a:extLst>
          </p:cNvPr>
          <p:cNvSpPr>
            <a:spLocks noGrp="1"/>
          </p:cNvSpPr>
          <p:nvPr>
            <p:ph type="sldNum" sz="quarter" idx="12"/>
          </p:nvPr>
        </p:nvSpPr>
        <p:spPr/>
        <p:txBody>
          <a:bodyPr/>
          <a:lstStyle/>
          <a:p>
            <a:fld id="{D7F8B586-C6FA-4772-A195-D97C9D328762}" type="slidenum">
              <a:rPr lang="fr-FR" smtClean="0"/>
              <a:t>‹N°›</a:t>
            </a:fld>
            <a:endParaRPr lang="fr-FR"/>
          </a:p>
        </p:txBody>
      </p:sp>
    </p:spTree>
    <p:extLst>
      <p:ext uri="{BB962C8B-B14F-4D97-AF65-F5344CB8AC3E}">
        <p14:creationId xmlns:p14="http://schemas.microsoft.com/office/powerpoint/2010/main" val="3915636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D301D7-AB79-9AE2-123F-F873C078E1D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AFB3A1D-7F3B-BDA1-89AE-E3B4D175FC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2B7A863-2866-2EA5-86C9-FF4F4F2E320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6094539-B479-5D25-358F-45DA9A5318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63E1E55-73E2-8A38-631E-0A1DA574405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4E9CBF3-7896-1B6F-E31A-2D94565F6A15}"/>
              </a:ext>
            </a:extLst>
          </p:cNvPr>
          <p:cNvSpPr>
            <a:spLocks noGrp="1"/>
          </p:cNvSpPr>
          <p:nvPr>
            <p:ph type="dt" sz="half" idx="10"/>
          </p:nvPr>
        </p:nvSpPr>
        <p:spPr/>
        <p:txBody>
          <a:bodyPr/>
          <a:lstStyle/>
          <a:p>
            <a:fld id="{A98C04A2-B824-4F98-BF8E-5A17D02B3C7A}" type="datetimeFigureOut">
              <a:rPr lang="fr-FR" smtClean="0"/>
              <a:t>10/04/2023</a:t>
            </a:fld>
            <a:endParaRPr lang="fr-FR"/>
          </a:p>
        </p:txBody>
      </p:sp>
      <p:sp>
        <p:nvSpPr>
          <p:cNvPr id="8" name="Espace réservé du pied de page 7">
            <a:extLst>
              <a:ext uri="{FF2B5EF4-FFF2-40B4-BE49-F238E27FC236}">
                <a16:creationId xmlns:a16="http://schemas.microsoft.com/office/drawing/2014/main" id="{FE49820F-157E-1E6D-92AF-1FC6634B492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FC40654-EA2D-663C-E4C0-4F9091BB8425}"/>
              </a:ext>
            </a:extLst>
          </p:cNvPr>
          <p:cNvSpPr>
            <a:spLocks noGrp="1"/>
          </p:cNvSpPr>
          <p:nvPr>
            <p:ph type="sldNum" sz="quarter" idx="12"/>
          </p:nvPr>
        </p:nvSpPr>
        <p:spPr/>
        <p:txBody>
          <a:bodyPr/>
          <a:lstStyle/>
          <a:p>
            <a:fld id="{D7F8B586-C6FA-4772-A195-D97C9D328762}" type="slidenum">
              <a:rPr lang="fr-FR" smtClean="0"/>
              <a:t>‹N°›</a:t>
            </a:fld>
            <a:endParaRPr lang="fr-FR"/>
          </a:p>
        </p:txBody>
      </p:sp>
    </p:spTree>
    <p:extLst>
      <p:ext uri="{BB962C8B-B14F-4D97-AF65-F5344CB8AC3E}">
        <p14:creationId xmlns:p14="http://schemas.microsoft.com/office/powerpoint/2010/main" val="4139119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EFA5D8-9DE2-4B47-A6C4-C391491624F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2F9AB0E-70CB-4DF7-D523-C7D9448CDDE6}"/>
              </a:ext>
            </a:extLst>
          </p:cNvPr>
          <p:cNvSpPr>
            <a:spLocks noGrp="1"/>
          </p:cNvSpPr>
          <p:nvPr>
            <p:ph type="dt" sz="half" idx="10"/>
          </p:nvPr>
        </p:nvSpPr>
        <p:spPr/>
        <p:txBody>
          <a:bodyPr/>
          <a:lstStyle/>
          <a:p>
            <a:fld id="{A98C04A2-B824-4F98-BF8E-5A17D02B3C7A}" type="datetimeFigureOut">
              <a:rPr lang="fr-FR" smtClean="0"/>
              <a:t>10/04/2023</a:t>
            </a:fld>
            <a:endParaRPr lang="fr-FR"/>
          </a:p>
        </p:txBody>
      </p:sp>
      <p:sp>
        <p:nvSpPr>
          <p:cNvPr id="4" name="Espace réservé du pied de page 3">
            <a:extLst>
              <a:ext uri="{FF2B5EF4-FFF2-40B4-BE49-F238E27FC236}">
                <a16:creationId xmlns:a16="http://schemas.microsoft.com/office/drawing/2014/main" id="{2740B99B-752B-C343-DD82-346E91CAB3D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BCD605B-C166-E505-20B5-7636DA0174DA}"/>
              </a:ext>
            </a:extLst>
          </p:cNvPr>
          <p:cNvSpPr>
            <a:spLocks noGrp="1"/>
          </p:cNvSpPr>
          <p:nvPr>
            <p:ph type="sldNum" sz="quarter" idx="12"/>
          </p:nvPr>
        </p:nvSpPr>
        <p:spPr/>
        <p:txBody>
          <a:bodyPr/>
          <a:lstStyle/>
          <a:p>
            <a:fld id="{D7F8B586-C6FA-4772-A195-D97C9D328762}" type="slidenum">
              <a:rPr lang="fr-FR" smtClean="0"/>
              <a:t>‹N°›</a:t>
            </a:fld>
            <a:endParaRPr lang="fr-FR"/>
          </a:p>
        </p:txBody>
      </p:sp>
    </p:spTree>
    <p:extLst>
      <p:ext uri="{BB962C8B-B14F-4D97-AF65-F5344CB8AC3E}">
        <p14:creationId xmlns:p14="http://schemas.microsoft.com/office/powerpoint/2010/main" val="2827510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3A2088F-7253-B0CF-6150-1680099019C3}"/>
              </a:ext>
            </a:extLst>
          </p:cNvPr>
          <p:cNvSpPr>
            <a:spLocks noGrp="1"/>
          </p:cNvSpPr>
          <p:nvPr>
            <p:ph type="dt" sz="half" idx="10"/>
          </p:nvPr>
        </p:nvSpPr>
        <p:spPr/>
        <p:txBody>
          <a:bodyPr/>
          <a:lstStyle/>
          <a:p>
            <a:fld id="{A98C04A2-B824-4F98-BF8E-5A17D02B3C7A}" type="datetimeFigureOut">
              <a:rPr lang="fr-FR" smtClean="0"/>
              <a:t>10/04/2023</a:t>
            </a:fld>
            <a:endParaRPr lang="fr-FR"/>
          </a:p>
        </p:txBody>
      </p:sp>
      <p:sp>
        <p:nvSpPr>
          <p:cNvPr id="3" name="Espace réservé du pied de page 2">
            <a:extLst>
              <a:ext uri="{FF2B5EF4-FFF2-40B4-BE49-F238E27FC236}">
                <a16:creationId xmlns:a16="http://schemas.microsoft.com/office/drawing/2014/main" id="{8B799E91-743F-8553-F6E0-4785FB27583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90707BF-1809-FE85-6F5D-F8E83E55EBE5}"/>
              </a:ext>
            </a:extLst>
          </p:cNvPr>
          <p:cNvSpPr>
            <a:spLocks noGrp="1"/>
          </p:cNvSpPr>
          <p:nvPr>
            <p:ph type="sldNum" sz="quarter" idx="12"/>
          </p:nvPr>
        </p:nvSpPr>
        <p:spPr/>
        <p:txBody>
          <a:bodyPr/>
          <a:lstStyle/>
          <a:p>
            <a:fld id="{D7F8B586-C6FA-4772-A195-D97C9D328762}" type="slidenum">
              <a:rPr lang="fr-FR" smtClean="0"/>
              <a:t>‹N°›</a:t>
            </a:fld>
            <a:endParaRPr lang="fr-FR"/>
          </a:p>
        </p:txBody>
      </p:sp>
    </p:spTree>
    <p:extLst>
      <p:ext uri="{BB962C8B-B14F-4D97-AF65-F5344CB8AC3E}">
        <p14:creationId xmlns:p14="http://schemas.microsoft.com/office/powerpoint/2010/main" val="3024033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11DFD3-8563-90FA-534C-98044DFF0A0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8CD2E61-6EFE-51F1-F632-7B43145BB00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663798C-DF36-22B2-1733-6DA8E75E7E5F}"/>
              </a:ext>
            </a:extLst>
          </p:cNvPr>
          <p:cNvSpPr>
            <a:spLocks noGrp="1"/>
          </p:cNvSpPr>
          <p:nvPr>
            <p:ph type="dt" sz="half" idx="10"/>
          </p:nvPr>
        </p:nvSpPr>
        <p:spPr/>
        <p:txBody>
          <a:bodyPr/>
          <a:lstStyle/>
          <a:p>
            <a:fld id="{317919B4-FEA9-4D08-83FD-538FE755A526}" type="datetimeFigureOut">
              <a:rPr lang="fr-FR" smtClean="0"/>
              <a:t>10/04/2023</a:t>
            </a:fld>
            <a:endParaRPr lang="fr-FR"/>
          </a:p>
        </p:txBody>
      </p:sp>
      <p:sp>
        <p:nvSpPr>
          <p:cNvPr id="5" name="Espace réservé du pied de page 4">
            <a:extLst>
              <a:ext uri="{FF2B5EF4-FFF2-40B4-BE49-F238E27FC236}">
                <a16:creationId xmlns:a16="http://schemas.microsoft.com/office/drawing/2014/main" id="{BFBFC69C-0DE8-9EB6-3A75-02DBB508DF6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02DFA7F-5225-8B00-7BA0-8B8323AB9B91}"/>
              </a:ext>
            </a:extLst>
          </p:cNvPr>
          <p:cNvSpPr>
            <a:spLocks noGrp="1"/>
          </p:cNvSpPr>
          <p:nvPr>
            <p:ph type="sldNum" sz="quarter" idx="12"/>
          </p:nvPr>
        </p:nvSpPr>
        <p:spPr/>
        <p:txBody>
          <a:bodyPr/>
          <a:lstStyle/>
          <a:p>
            <a:fld id="{CC453AEF-34E5-448C-84A3-F70D8619263F}" type="slidenum">
              <a:rPr lang="fr-FR" smtClean="0"/>
              <a:t>‹N°›</a:t>
            </a:fld>
            <a:endParaRPr lang="fr-FR"/>
          </a:p>
        </p:txBody>
      </p:sp>
    </p:spTree>
    <p:extLst>
      <p:ext uri="{BB962C8B-B14F-4D97-AF65-F5344CB8AC3E}">
        <p14:creationId xmlns:p14="http://schemas.microsoft.com/office/powerpoint/2010/main" val="1423992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F3488C-A9D5-96BB-C93E-DB3877AFD4D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DDA2085-3355-1540-EC6B-2D0CB3B1F5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E9315F5-5F40-B717-8918-93E3728E7A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99D1B89-07EE-6A67-5F7F-5C557DC14F7E}"/>
              </a:ext>
            </a:extLst>
          </p:cNvPr>
          <p:cNvSpPr>
            <a:spLocks noGrp="1"/>
          </p:cNvSpPr>
          <p:nvPr>
            <p:ph type="dt" sz="half" idx="10"/>
          </p:nvPr>
        </p:nvSpPr>
        <p:spPr/>
        <p:txBody>
          <a:bodyPr/>
          <a:lstStyle/>
          <a:p>
            <a:fld id="{A98C04A2-B824-4F98-BF8E-5A17D02B3C7A}" type="datetimeFigureOut">
              <a:rPr lang="fr-FR" smtClean="0"/>
              <a:t>10/04/2023</a:t>
            </a:fld>
            <a:endParaRPr lang="fr-FR"/>
          </a:p>
        </p:txBody>
      </p:sp>
      <p:sp>
        <p:nvSpPr>
          <p:cNvPr id="6" name="Espace réservé du pied de page 5">
            <a:extLst>
              <a:ext uri="{FF2B5EF4-FFF2-40B4-BE49-F238E27FC236}">
                <a16:creationId xmlns:a16="http://schemas.microsoft.com/office/drawing/2014/main" id="{5E4BD1E7-23AC-754F-710D-9D0A57C2CEC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29C42CB-AF47-013B-99AA-4019DBDA5680}"/>
              </a:ext>
            </a:extLst>
          </p:cNvPr>
          <p:cNvSpPr>
            <a:spLocks noGrp="1"/>
          </p:cNvSpPr>
          <p:nvPr>
            <p:ph type="sldNum" sz="quarter" idx="12"/>
          </p:nvPr>
        </p:nvSpPr>
        <p:spPr/>
        <p:txBody>
          <a:bodyPr/>
          <a:lstStyle/>
          <a:p>
            <a:fld id="{D7F8B586-C6FA-4772-A195-D97C9D328762}" type="slidenum">
              <a:rPr lang="fr-FR" smtClean="0"/>
              <a:t>‹N°›</a:t>
            </a:fld>
            <a:endParaRPr lang="fr-FR"/>
          </a:p>
        </p:txBody>
      </p:sp>
    </p:spTree>
    <p:extLst>
      <p:ext uri="{BB962C8B-B14F-4D97-AF65-F5344CB8AC3E}">
        <p14:creationId xmlns:p14="http://schemas.microsoft.com/office/powerpoint/2010/main" val="2515058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1829D7-A1F3-00C0-154E-B27331943BB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1685BB9-977C-C10C-CE89-5BF56D713C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CC8B3DD-FC3D-852F-4AA2-E45C7612E0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E5D4746-B46E-4204-B63D-7D1EB2792A13}"/>
              </a:ext>
            </a:extLst>
          </p:cNvPr>
          <p:cNvSpPr>
            <a:spLocks noGrp="1"/>
          </p:cNvSpPr>
          <p:nvPr>
            <p:ph type="dt" sz="half" idx="10"/>
          </p:nvPr>
        </p:nvSpPr>
        <p:spPr/>
        <p:txBody>
          <a:bodyPr/>
          <a:lstStyle/>
          <a:p>
            <a:fld id="{A98C04A2-B824-4F98-BF8E-5A17D02B3C7A}" type="datetimeFigureOut">
              <a:rPr lang="fr-FR" smtClean="0"/>
              <a:t>10/04/2023</a:t>
            </a:fld>
            <a:endParaRPr lang="fr-FR"/>
          </a:p>
        </p:txBody>
      </p:sp>
      <p:sp>
        <p:nvSpPr>
          <p:cNvPr id="6" name="Espace réservé du pied de page 5">
            <a:extLst>
              <a:ext uri="{FF2B5EF4-FFF2-40B4-BE49-F238E27FC236}">
                <a16:creationId xmlns:a16="http://schemas.microsoft.com/office/drawing/2014/main" id="{84E1A415-8F23-BFDF-5A74-8F802189FEC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CF8FE25-4436-005C-C702-678CD89B00B4}"/>
              </a:ext>
            </a:extLst>
          </p:cNvPr>
          <p:cNvSpPr>
            <a:spLocks noGrp="1"/>
          </p:cNvSpPr>
          <p:nvPr>
            <p:ph type="sldNum" sz="quarter" idx="12"/>
          </p:nvPr>
        </p:nvSpPr>
        <p:spPr/>
        <p:txBody>
          <a:bodyPr/>
          <a:lstStyle/>
          <a:p>
            <a:fld id="{D7F8B586-C6FA-4772-A195-D97C9D328762}" type="slidenum">
              <a:rPr lang="fr-FR" smtClean="0"/>
              <a:t>‹N°›</a:t>
            </a:fld>
            <a:endParaRPr lang="fr-FR"/>
          </a:p>
        </p:txBody>
      </p:sp>
    </p:spTree>
    <p:extLst>
      <p:ext uri="{BB962C8B-B14F-4D97-AF65-F5344CB8AC3E}">
        <p14:creationId xmlns:p14="http://schemas.microsoft.com/office/powerpoint/2010/main" val="41822870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15CDF0-7F5A-2BDB-0E8B-AFB906C8583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42AB103-527B-D512-5891-E08F3F2A8FE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BB25B49-204F-D6E5-B1F6-AE27A02C2ECB}"/>
              </a:ext>
            </a:extLst>
          </p:cNvPr>
          <p:cNvSpPr>
            <a:spLocks noGrp="1"/>
          </p:cNvSpPr>
          <p:nvPr>
            <p:ph type="dt" sz="half" idx="10"/>
          </p:nvPr>
        </p:nvSpPr>
        <p:spPr/>
        <p:txBody>
          <a:bodyPr/>
          <a:lstStyle/>
          <a:p>
            <a:fld id="{A98C04A2-B824-4F98-BF8E-5A17D02B3C7A}" type="datetimeFigureOut">
              <a:rPr lang="fr-FR" smtClean="0"/>
              <a:t>10/04/2023</a:t>
            </a:fld>
            <a:endParaRPr lang="fr-FR"/>
          </a:p>
        </p:txBody>
      </p:sp>
      <p:sp>
        <p:nvSpPr>
          <p:cNvPr id="5" name="Espace réservé du pied de page 4">
            <a:extLst>
              <a:ext uri="{FF2B5EF4-FFF2-40B4-BE49-F238E27FC236}">
                <a16:creationId xmlns:a16="http://schemas.microsoft.com/office/drawing/2014/main" id="{9A2F53B9-2044-8F0E-BE3F-F9C14C2430C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E75DCEE-F34E-2C48-2490-A32887BD345C}"/>
              </a:ext>
            </a:extLst>
          </p:cNvPr>
          <p:cNvSpPr>
            <a:spLocks noGrp="1"/>
          </p:cNvSpPr>
          <p:nvPr>
            <p:ph type="sldNum" sz="quarter" idx="12"/>
          </p:nvPr>
        </p:nvSpPr>
        <p:spPr/>
        <p:txBody>
          <a:bodyPr/>
          <a:lstStyle/>
          <a:p>
            <a:fld id="{D7F8B586-C6FA-4772-A195-D97C9D328762}" type="slidenum">
              <a:rPr lang="fr-FR" smtClean="0"/>
              <a:t>‹N°›</a:t>
            </a:fld>
            <a:endParaRPr lang="fr-FR"/>
          </a:p>
        </p:txBody>
      </p:sp>
    </p:spTree>
    <p:extLst>
      <p:ext uri="{BB962C8B-B14F-4D97-AF65-F5344CB8AC3E}">
        <p14:creationId xmlns:p14="http://schemas.microsoft.com/office/powerpoint/2010/main" val="39930145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B54C729-875B-280C-24E4-51AF2FBBB59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6205EE4-0547-D1EE-E3C1-88360D07BE4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47F7169-3953-2DBF-2CE7-4657FA766792}"/>
              </a:ext>
            </a:extLst>
          </p:cNvPr>
          <p:cNvSpPr>
            <a:spLocks noGrp="1"/>
          </p:cNvSpPr>
          <p:nvPr>
            <p:ph type="dt" sz="half" idx="10"/>
          </p:nvPr>
        </p:nvSpPr>
        <p:spPr/>
        <p:txBody>
          <a:bodyPr/>
          <a:lstStyle/>
          <a:p>
            <a:fld id="{A98C04A2-B824-4F98-BF8E-5A17D02B3C7A}" type="datetimeFigureOut">
              <a:rPr lang="fr-FR" smtClean="0"/>
              <a:t>10/04/2023</a:t>
            </a:fld>
            <a:endParaRPr lang="fr-FR"/>
          </a:p>
        </p:txBody>
      </p:sp>
      <p:sp>
        <p:nvSpPr>
          <p:cNvPr id="5" name="Espace réservé du pied de page 4">
            <a:extLst>
              <a:ext uri="{FF2B5EF4-FFF2-40B4-BE49-F238E27FC236}">
                <a16:creationId xmlns:a16="http://schemas.microsoft.com/office/drawing/2014/main" id="{9203028E-D779-CAFB-0280-46C827D2A2B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98AE9BA-0914-9B59-BD6E-AC6F4D2A22E1}"/>
              </a:ext>
            </a:extLst>
          </p:cNvPr>
          <p:cNvSpPr>
            <a:spLocks noGrp="1"/>
          </p:cNvSpPr>
          <p:nvPr>
            <p:ph type="sldNum" sz="quarter" idx="12"/>
          </p:nvPr>
        </p:nvSpPr>
        <p:spPr/>
        <p:txBody>
          <a:bodyPr/>
          <a:lstStyle/>
          <a:p>
            <a:fld id="{D7F8B586-C6FA-4772-A195-D97C9D328762}" type="slidenum">
              <a:rPr lang="fr-FR" smtClean="0"/>
              <a:t>‹N°›</a:t>
            </a:fld>
            <a:endParaRPr lang="fr-FR"/>
          </a:p>
        </p:txBody>
      </p:sp>
    </p:spTree>
    <p:extLst>
      <p:ext uri="{BB962C8B-B14F-4D97-AF65-F5344CB8AC3E}">
        <p14:creationId xmlns:p14="http://schemas.microsoft.com/office/powerpoint/2010/main" val="36998811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s slide layout">
  <p:cSld name="Contents slide layout">
    <p:spTree>
      <p:nvGrpSpPr>
        <p:cNvPr id="1" name="Shape 31"/>
        <p:cNvGrpSpPr/>
        <p:nvPr/>
      </p:nvGrpSpPr>
      <p:grpSpPr>
        <a:xfrm>
          <a:off x="0" y="0"/>
          <a:ext cx="0" cy="0"/>
          <a:chOff x="0" y="0"/>
          <a:chExt cx="0" cy="0"/>
        </a:xfrm>
      </p:grpSpPr>
      <p:sp>
        <p:nvSpPr>
          <p:cNvPr id="32" name="Google Shape;32;p60"/>
          <p:cNvSpPr txBox="1">
            <a:spLocks noGrp="1"/>
          </p:cNvSpPr>
          <p:nvPr>
            <p:ph type="body" idx="1"/>
          </p:nvPr>
        </p:nvSpPr>
        <p:spPr>
          <a:xfrm>
            <a:off x="323529" y="191461"/>
            <a:ext cx="11573197" cy="724247"/>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5400"/>
              <a:buNone/>
              <a:defRPr sz="5400" b="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418794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8_Contents slide layout">
  <p:cSld name="8_Contents slide layout">
    <p:spTree>
      <p:nvGrpSpPr>
        <p:cNvPr id="1" name="Shape 33"/>
        <p:cNvGrpSpPr/>
        <p:nvPr/>
      </p:nvGrpSpPr>
      <p:grpSpPr>
        <a:xfrm>
          <a:off x="0" y="0"/>
          <a:ext cx="0" cy="0"/>
          <a:chOff x="0" y="0"/>
          <a:chExt cx="0" cy="0"/>
        </a:xfrm>
      </p:grpSpPr>
    </p:spTree>
    <p:extLst>
      <p:ext uri="{BB962C8B-B14F-4D97-AF65-F5344CB8AC3E}">
        <p14:creationId xmlns:p14="http://schemas.microsoft.com/office/powerpoint/2010/main" val="4562882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191461"/>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3400399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Image slide layou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52C9A214-9DA2-47C3-BE60-018A16769CDC}"/>
              </a:ext>
            </a:extLst>
          </p:cNvPr>
          <p:cNvSpPr>
            <a:spLocks noGrp="1"/>
          </p:cNvSpPr>
          <p:nvPr>
            <p:ph type="pic" idx="14" hasCustomPrompt="1"/>
          </p:nvPr>
        </p:nvSpPr>
        <p:spPr>
          <a:xfrm>
            <a:off x="0" y="-9526"/>
            <a:ext cx="7184425" cy="6886575"/>
          </a:xfrm>
          <a:custGeom>
            <a:avLst/>
            <a:gdLst>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1323481 w 7155850"/>
              <a:gd name="connsiteY14" fmla="*/ 6866659 h 6877050"/>
              <a:gd name="connsiteX15" fmla="*/ 0 w 7155850"/>
              <a:gd name="connsiteY15" fmla="*/ 6858000 h 6877050"/>
              <a:gd name="connsiteX16" fmla="*/ 0 w 7155850"/>
              <a:gd name="connsiteY16" fmla="*/ 4710909 h 6877050"/>
              <a:gd name="connsiteX17" fmla="*/ 0 w 7155850"/>
              <a:gd name="connsiteY17" fmla="*/ 304398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1323481 w 7155850"/>
              <a:gd name="connsiteY14" fmla="*/ 6866659 h 6877050"/>
              <a:gd name="connsiteX15" fmla="*/ 0 w 7155850"/>
              <a:gd name="connsiteY15" fmla="*/ 6858000 h 6877050"/>
              <a:gd name="connsiteX16" fmla="*/ 0 w 7155850"/>
              <a:gd name="connsiteY16" fmla="*/ 4710909 h 6877050"/>
              <a:gd name="connsiteX17" fmla="*/ 0 w 7155850"/>
              <a:gd name="connsiteY17"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1323481 w 7155850"/>
              <a:gd name="connsiteY14" fmla="*/ 6866659 h 6877050"/>
              <a:gd name="connsiteX15" fmla="*/ 0 w 7155850"/>
              <a:gd name="connsiteY15" fmla="*/ 6858000 h 6877050"/>
              <a:gd name="connsiteX16" fmla="*/ 0 w 7155850"/>
              <a:gd name="connsiteY16"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0 w 7155850"/>
              <a:gd name="connsiteY14" fmla="*/ 6858000 h 6877050"/>
              <a:gd name="connsiteX15" fmla="*/ 0 w 7155850"/>
              <a:gd name="connsiteY15"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1329860 w 7155850"/>
              <a:gd name="connsiteY12" fmla="*/ 6877050 h 6877050"/>
              <a:gd name="connsiteX13" fmla="*/ 0 w 7155850"/>
              <a:gd name="connsiteY13" fmla="*/ 6858000 h 6877050"/>
              <a:gd name="connsiteX14" fmla="*/ 0 w 7155850"/>
              <a:gd name="connsiteY14"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0 w 7155850"/>
              <a:gd name="connsiteY12" fmla="*/ 6858000 h 6877050"/>
              <a:gd name="connsiteX13" fmla="*/ 0 w 7155850"/>
              <a:gd name="connsiteY13"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0 w 7155850"/>
              <a:gd name="connsiteY11" fmla="*/ 6858000 h 6877050"/>
              <a:gd name="connsiteX12" fmla="*/ 0 w 7155850"/>
              <a:gd name="connsiteY12"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2945517 w 7155850"/>
              <a:gd name="connsiteY7" fmla="*/ 6877050 h 6877050"/>
              <a:gd name="connsiteX8" fmla="*/ 2928567 w 7155850"/>
              <a:gd name="connsiteY8" fmla="*/ 6849441 h 6877050"/>
              <a:gd name="connsiteX9" fmla="*/ 2911768 w 7155850"/>
              <a:gd name="connsiteY9" fmla="*/ 6877050 h 6877050"/>
              <a:gd name="connsiteX10" fmla="*/ 0 w 7155850"/>
              <a:gd name="connsiteY10" fmla="*/ 6858000 h 6877050"/>
              <a:gd name="connsiteX11" fmla="*/ 0 w 7155850"/>
              <a:gd name="connsiteY11"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2945517 w 7155850"/>
              <a:gd name="connsiteY6" fmla="*/ 6877050 h 6877050"/>
              <a:gd name="connsiteX7" fmla="*/ 2928567 w 7155850"/>
              <a:gd name="connsiteY7" fmla="*/ 6849441 h 6877050"/>
              <a:gd name="connsiteX8" fmla="*/ 2911768 w 7155850"/>
              <a:gd name="connsiteY8" fmla="*/ 6877050 h 6877050"/>
              <a:gd name="connsiteX9" fmla="*/ 0 w 7155850"/>
              <a:gd name="connsiteY9" fmla="*/ 6858000 h 6877050"/>
              <a:gd name="connsiteX10" fmla="*/ 0 w 7155850"/>
              <a:gd name="connsiteY10"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2945517 w 7155850"/>
              <a:gd name="connsiteY5" fmla="*/ 6877050 h 6877050"/>
              <a:gd name="connsiteX6" fmla="*/ 2928567 w 7155850"/>
              <a:gd name="connsiteY6" fmla="*/ 6849441 h 6877050"/>
              <a:gd name="connsiteX7" fmla="*/ 2911768 w 7155850"/>
              <a:gd name="connsiteY7" fmla="*/ 6877050 h 6877050"/>
              <a:gd name="connsiteX8" fmla="*/ 0 w 7155850"/>
              <a:gd name="connsiteY8" fmla="*/ 6858000 h 6877050"/>
              <a:gd name="connsiteX9" fmla="*/ 0 w 7155850"/>
              <a:gd name="connsiteY9"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2945517 w 7155850"/>
              <a:gd name="connsiteY4" fmla="*/ 6877050 h 6877050"/>
              <a:gd name="connsiteX5" fmla="*/ 2928567 w 7155850"/>
              <a:gd name="connsiteY5" fmla="*/ 6849441 h 6877050"/>
              <a:gd name="connsiteX6" fmla="*/ 2911768 w 7155850"/>
              <a:gd name="connsiteY6" fmla="*/ 6877050 h 6877050"/>
              <a:gd name="connsiteX7" fmla="*/ 0 w 7155850"/>
              <a:gd name="connsiteY7" fmla="*/ 6858000 h 6877050"/>
              <a:gd name="connsiteX8" fmla="*/ 0 w 7155850"/>
              <a:gd name="connsiteY8" fmla="*/ 0 h 6877050"/>
              <a:gd name="connsiteX0" fmla="*/ 0 w 7155850"/>
              <a:gd name="connsiteY0" fmla="*/ 0 h 6877050"/>
              <a:gd name="connsiteX1" fmla="*/ 7096125 w 7155850"/>
              <a:gd name="connsiteY1" fmla="*/ 0 h 6877050"/>
              <a:gd name="connsiteX2" fmla="*/ 7155850 w 7155850"/>
              <a:gd name="connsiteY2" fmla="*/ 19050 h 6877050"/>
              <a:gd name="connsiteX3" fmla="*/ 2945517 w 7155850"/>
              <a:gd name="connsiteY3" fmla="*/ 6877050 h 6877050"/>
              <a:gd name="connsiteX4" fmla="*/ 2928567 w 7155850"/>
              <a:gd name="connsiteY4" fmla="*/ 6849441 h 6877050"/>
              <a:gd name="connsiteX5" fmla="*/ 2911768 w 7155850"/>
              <a:gd name="connsiteY5" fmla="*/ 6877050 h 6877050"/>
              <a:gd name="connsiteX6" fmla="*/ 0 w 7155850"/>
              <a:gd name="connsiteY6" fmla="*/ 6858000 h 6877050"/>
              <a:gd name="connsiteX7" fmla="*/ 0 w 7155850"/>
              <a:gd name="connsiteY7" fmla="*/ 0 h 6877050"/>
              <a:gd name="connsiteX0" fmla="*/ 0 w 7155850"/>
              <a:gd name="connsiteY0" fmla="*/ 0 h 6877050"/>
              <a:gd name="connsiteX1" fmla="*/ 7155850 w 7155850"/>
              <a:gd name="connsiteY1" fmla="*/ 19050 h 6877050"/>
              <a:gd name="connsiteX2" fmla="*/ 2945517 w 7155850"/>
              <a:gd name="connsiteY2" fmla="*/ 6877050 h 6877050"/>
              <a:gd name="connsiteX3" fmla="*/ 2928567 w 7155850"/>
              <a:gd name="connsiteY3" fmla="*/ 6849441 h 6877050"/>
              <a:gd name="connsiteX4" fmla="*/ 2911768 w 7155850"/>
              <a:gd name="connsiteY4" fmla="*/ 6877050 h 6877050"/>
              <a:gd name="connsiteX5" fmla="*/ 0 w 7155850"/>
              <a:gd name="connsiteY5" fmla="*/ 6858000 h 6877050"/>
              <a:gd name="connsiteX6" fmla="*/ 0 w 7155850"/>
              <a:gd name="connsiteY6" fmla="*/ 0 h 6877050"/>
              <a:gd name="connsiteX0" fmla="*/ 0 w 7184425"/>
              <a:gd name="connsiteY0" fmla="*/ 9525 h 6886575"/>
              <a:gd name="connsiteX1" fmla="*/ 7184425 w 7184425"/>
              <a:gd name="connsiteY1" fmla="*/ 0 h 6886575"/>
              <a:gd name="connsiteX2" fmla="*/ 2945517 w 7184425"/>
              <a:gd name="connsiteY2" fmla="*/ 6886575 h 6886575"/>
              <a:gd name="connsiteX3" fmla="*/ 2928567 w 7184425"/>
              <a:gd name="connsiteY3" fmla="*/ 6858966 h 6886575"/>
              <a:gd name="connsiteX4" fmla="*/ 2911768 w 7184425"/>
              <a:gd name="connsiteY4" fmla="*/ 6886575 h 6886575"/>
              <a:gd name="connsiteX5" fmla="*/ 0 w 7184425"/>
              <a:gd name="connsiteY5" fmla="*/ 6867525 h 6886575"/>
              <a:gd name="connsiteX6" fmla="*/ 0 w 7184425"/>
              <a:gd name="connsiteY6" fmla="*/ 9525 h 6886575"/>
              <a:gd name="connsiteX0" fmla="*/ 0 w 7184425"/>
              <a:gd name="connsiteY0" fmla="*/ 9525 h 6886575"/>
              <a:gd name="connsiteX1" fmla="*/ 7184425 w 7184425"/>
              <a:gd name="connsiteY1" fmla="*/ 0 h 6886575"/>
              <a:gd name="connsiteX2" fmla="*/ 2945517 w 7184425"/>
              <a:gd name="connsiteY2" fmla="*/ 6886575 h 6886575"/>
              <a:gd name="connsiteX3" fmla="*/ 2928567 w 7184425"/>
              <a:gd name="connsiteY3" fmla="*/ 6858966 h 6886575"/>
              <a:gd name="connsiteX4" fmla="*/ 0 w 7184425"/>
              <a:gd name="connsiteY4" fmla="*/ 6867525 h 6886575"/>
              <a:gd name="connsiteX5" fmla="*/ 0 w 7184425"/>
              <a:gd name="connsiteY5" fmla="*/ 9525 h 6886575"/>
              <a:gd name="connsiteX0" fmla="*/ 0 w 7184425"/>
              <a:gd name="connsiteY0" fmla="*/ 9525 h 6886575"/>
              <a:gd name="connsiteX1" fmla="*/ 7184425 w 7184425"/>
              <a:gd name="connsiteY1" fmla="*/ 0 h 6886575"/>
              <a:gd name="connsiteX2" fmla="*/ 2945517 w 7184425"/>
              <a:gd name="connsiteY2" fmla="*/ 6886575 h 6886575"/>
              <a:gd name="connsiteX3" fmla="*/ 0 w 7184425"/>
              <a:gd name="connsiteY3" fmla="*/ 6867525 h 6886575"/>
              <a:gd name="connsiteX4" fmla="*/ 0 w 7184425"/>
              <a:gd name="connsiteY4" fmla="*/ 9525 h 688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4425" h="6886575">
                <a:moveTo>
                  <a:pt x="0" y="9525"/>
                </a:moveTo>
                <a:lnTo>
                  <a:pt x="7184425" y="0"/>
                </a:lnTo>
                <a:lnTo>
                  <a:pt x="2945517" y="6886575"/>
                </a:lnTo>
                <a:lnTo>
                  <a:pt x="0" y="6867525"/>
                </a:lnTo>
                <a:lnTo>
                  <a:pt x="0" y="9525"/>
                </a:lnTo>
                <a:close/>
              </a:path>
            </a:pathLst>
          </a:custGeom>
          <a:solidFill>
            <a:schemeClr val="bg1">
              <a:lumMod val="95000"/>
            </a:schemeClr>
          </a:solidFill>
        </p:spPr>
        <p:txBody>
          <a:bodyPr wrap="square" anchor="ctr">
            <a:noAutofit/>
          </a:bodyPr>
          <a:lstStyle>
            <a:lvl1pPr marL="0" indent="0" algn="ctr">
              <a:buNone/>
              <a:defRPr sz="18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29364211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3F73A9-0810-42C0-8E89-131F47FA19F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46997BE-4EF3-45F9-9134-65107AF411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8CD39E0-93B0-4A40-A6FB-12750149EF1D}"/>
              </a:ext>
            </a:extLst>
          </p:cNvPr>
          <p:cNvSpPr>
            <a:spLocks noGrp="1"/>
          </p:cNvSpPr>
          <p:nvPr>
            <p:ph type="dt" sz="half" idx="10"/>
          </p:nvPr>
        </p:nvSpPr>
        <p:spPr/>
        <p:txBody>
          <a:bodyPr/>
          <a:lstStyle/>
          <a:p>
            <a:fld id="{6628F3A7-6FE7-4927-BB68-C3B3B59B0FBE}" type="datetimeFigureOut">
              <a:rPr lang="fr-FR" smtClean="0"/>
              <a:t>10/04/2023</a:t>
            </a:fld>
            <a:endParaRPr lang="fr-FR"/>
          </a:p>
        </p:txBody>
      </p:sp>
      <p:sp>
        <p:nvSpPr>
          <p:cNvPr id="5" name="Espace réservé du pied de page 4">
            <a:extLst>
              <a:ext uri="{FF2B5EF4-FFF2-40B4-BE49-F238E27FC236}">
                <a16:creationId xmlns:a16="http://schemas.microsoft.com/office/drawing/2014/main" id="{D992DFCF-9314-4B54-9B36-38999610C6D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54EDFD8-45D5-445F-9DF0-1E56CC1C1B34}"/>
              </a:ext>
            </a:extLst>
          </p:cNvPr>
          <p:cNvSpPr>
            <a:spLocks noGrp="1"/>
          </p:cNvSpPr>
          <p:nvPr>
            <p:ph type="sldNum" sz="quarter" idx="12"/>
          </p:nvPr>
        </p:nvSpPr>
        <p:spPr/>
        <p:txBody>
          <a:bodyPr/>
          <a:lstStyle/>
          <a:p>
            <a:fld id="{41285E10-8E56-4BE1-872D-75472BD924D8}" type="slidenum">
              <a:rPr lang="fr-FR" smtClean="0"/>
              <a:t>‹N°›</a:t>
            </a:fld>
            <a:endParaRPr lang="fr-FR"/>
          </a:p>
        </p:txBody>
      </p:sp>
    </p:spTree>
    <p:extLst>
      <p:ext uri="{BB962C8B-B14F-4D97-AF65-F5344CB8AC3E}">
        <p14:creationId xmlns:p14="http://schemas.microsoft.com/office/powerpoint/2010/main" val="542150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F36907-ED0F-4E93-BE4C-5270744AED5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154E825-ED36-483F-B1B0-6425632DAE6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9D426CF-AEDF-4D18-A6FC-923EC3AECB26}"/>
              </a:ext>
            </a:extLst>
          </p:cNvPr>
          <p:cNvSpPr>
            <a:spLocks noGrp="1"/>
          </p:cNvSpPr>
          <p:nvPr>
            <p:ph type="dt" sz="half" idx="10"/>
          </p:nvPr>
        </p:nvSpPr>
        <p:spPr/>
        <p:txBody>
          <a:bodyPr/>
          <a:lstStyle/>
          <a:p>
            <a:fld id="{6628F3A7-6FE7-4927-BB68-C3B3B59B0FBE}" type="datetimeFigureOut">
              <a:rPr lang="fr-FR" smtClean="0"/>
              <a:t>10/04/2023</a:t>
            </a:fld>
            <a:endParaRPr lang="fr-FR"/>
          </a:p>
        </p:txBody>
      </p:sp>
      <p:sp>
        <p:nvSpPr>
          <p:cNvPr id="5" name="Espace réservé du pied de page 4">
            <a:extLst>
              <a:ext uri="{FF2B5EF4-FFF2-40B4-BE49-F238E27FC236}">
                <a16:creationId xmlns:a16="http://schemas.microsoft.com/office/drawing/2014/main" id="{6A2F044E-353E-4F57-A81B-97211318376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5CA9DF9-567A-4F99-9595-5EE16F4EF521}"/>
              </a:ext>
            </a:extLst>
          </p:cNvPr>
          <p:cNvSpPr>
            <a:spLocks noGrp="1"/>
          </p:cNvSpPr>
          <p:nvPr>
            <p:ph type="sldNum" sz="quarter" idx="12"/>
          </p:nvPr>
        </p:nvSpPr>
        <p:spPr/>
        <p:txBody>
          <a:bodyPr/>
          <a:lstStyle/>
          <a:p>
            <a:fld id="{41285E10-8E56-4BE1-872D-75472BD924D8}" type="slidenum">
              <a:rPr lang="fr-FR" smtClean="0"/>
              <a:t>‹N°›</a:t>
            </a:fld>
            <a:endParaRPr lang="fr-FR"/>
          </a:p>
        </p:txBody>
      </p:sp>
    </p:spTree>
    <p:extLst>
      <p:ext uri="{BB962C8B-B14F-4D97-AF65-F5344CB8AC3E}">
        <p14:creationId xmlns:p14="http://schemas.microsoft.com/office/powerpoint/2010/main" val="2299330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E4B301-A7A3-5BB6-F4FA-DDCFB3DBE9D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09AAD64-5A68-3A0B-71C9-9DE6B6B63C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89984F5-D02D-D7D5-7C87-BD0F8D12B067}"/>
              </a:ext>
            </a:extLst>
          </p:cNvPr>
          <p:cNvSpPr>
            <a:spLocks noGrp="1"/>
          </p:cNvSpPr>
          <p:nvPr>
            <p:ph type="dt" sz="half" idx="10"/>
          </p:nvPr>
        </p:nvSpPr>
        <p:spPr/>
        <p:txBody>
          <a:bodyPr/>
          <a:lstStyle/>
          <a:p>
            <a:fld id="{317919B4-FEA9-4D08-83FD-538FE755A526}" type="datetimeFigureOut">
              <a:rPr lang="fr-FR" smtClean="0"/>
              <a:t>10/04/2023</a:t>
            </a:fld>
            <a:endParaRPr lang="fr-FR"/>
          </a:p>
        </p:txBody>
      </p:sp>
      <p:sp>
        <p:nvSpPr>
          <p:cNvPr id="5" name="Espace réservé du pied de page 4">
            <a:extLst>
              <a:ext uri="{FF2B5EF4-FFF2-40B4-BE49-F238E27FC236}">
                <a16:creationId xmlns:a16="http://schemas.microsoft.com/office/drawing/2014/main" id="{380C5B68-B584-3220-1857-01081ACECAC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A9EBE4C-00ED-B71D-7A67-766047D06938}"/>
              </a:ext>
            </a:extLst>
          </p:cNvPr>
          <p:cNvSpPr>
            <a:spLocks noGrp="1"/>
          </p:cNvSpPr>
          <p:nvPr>
            <p:ph type="sldNum" sz="quarter" idx="12"/>
          </p:nvPr>
        </p:nvSpPr>
        <p:spPr/>
        <p:txBody>
          <a:bodyPr/>
          <a:lstStyle/>
          <a:p>
            <a:fld id="{CC453AEF-34E5-448C-84A3-F70D8619263F}" type="slidenum">
              <a:rPr lang="fr-FR" smtClean="0"/>
              <a:t>‹N°›</a:t>
            </a:fld>
            <a:endParaRPr lang="fr-FR"/>
          </a:p>
        </p:txBody>
      </p:sp>
    </p:spTree>
    <p:extLst>
      <p:ext uri="{BB962C8B-B14F-4D97-AF65-F5344CB8AC3E}">
        <p14:creationId xmlns:p14="http://schemas.microsoft.com/office/powerpoint/2010/main" val="11693893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1AE15F-B23A-4984-B20C-39333204169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D4E7D09-34C2-46AF-872D-DCE956CA92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8378223-B976-433F-A3BC-BB85358858B1}"/>
              </a:ext>
            </a:extLst>
          </p:cNvPr>
          <p:cNvSpPr>
            <a:spLocks noGrp="1"/>
          </p:cNvSpPr>
          <p:nvPr>
            <p:ph type="dt" sz="half" idx="10"/>
          </p:nvPr>
        </p:nvSpPr>
        <p:spPr/>
        <p:txBody>
          <a:bodyPr/>
          <a:lstStyle/>
          <a:p>
            <a:fld id="{6628F3A7-6FE7-4927-BB68-C3B3B59B0FBE}" type="datetimeFigureOut">
              <a:rPr lang="fr-FR" smtClean="0"/>
              <a:t>10/04/2023</a:t>
            </a:fld>
            <a:endParaRPr lang="fr-FR"/>
          </a:p>
        </p:txBody>
      </p:sp>
      <p:sp>
        <p:nvSpPr>
          <p:cNvPr id="5" name="Espace réservé du pied de page 4">
            <a:extLst>
              <a:ext uri="{FF2B5EF4-FFF2-40B4-BE49-F238E27FC236}">
                <a16:creationId xmlns:a16="http://schemas.microsoft.com/office/drawing/2014/main" id="{CEBFEC28-BED8-4A4F-8F84-0099740764F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A5AD673-D4B1-48BA-A342-390C0BB567B6}"/>
              </a:ext>
            </a:extLst>
          </p:cNvPr>
          <p:cNvSpPr>
            <a:spLocks noGrp="1"/>
          </p:cNvSpPr>
          <p:nvPr>
            <p:ph type="sldNum" sz="quarter" idx="12"/>
          </p:nvPr>
        </p:nvSpPr>
        <p:spPr/>
        <p:txBody>
          <a:bodyPr/>
          <a:lstStyle/>
          <a:p>
            <a:fld id="{41285E10-8E56-4BE1-872D-75472BD924D8}" type="slidenum">
              <a:rPr lang="fr-FR" smtClean="0"/>
              <a:t>‹N°›</a:t>
            </a:fld>
            <a:endParaRPr lang="fr-FR"/>
          </a:p>
        </p:txBody>
      </p:sp>
    </p:spTree>
    <p:extLst>
      <p:ext uri="{BB962C8B-B14F-4D97-AF65-F5344CB8AC3E}">
        <p14:creationId xmlns:p14="http://schemas.microsoft.com/office/powerpoint/2010/main" val="10520992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6C601D-020E-465E-91BE-67474A1ADC9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E5AB574-2FD1-4DEE-A3D4-BDB9ED487BC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9580F47-7F14-4932-A095-A7F23570379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D5C2EF8-1A0D-4A5C-B68B-E7965916805F}"/>
              </a:ext>
            </a:extLst>
          </p:cNvPr>
          <p:cNvSpPr>
            <a:spLocks noGrp="1"/>
          </p:cNvSpPr>
          <p:nvPr>
            <p:ph type="dt" sz="half" idx="10"/>
          </p:nvPr>
        </p:nvSpPr>
        <p:spPr/>
        <p:txBody>
          <a:bodyPr/>
          <a:lstStyle/>
          <a:p>
            <a:fld id="{6628F3A7-6FE7-4927-BB68-C3B3B59B0FBE}" type="datetimeFigureOut">
              <a:rPr lang="fr-FR" smtClean="0"/>
              <a:t>10/04/2023</a:t>
            </a:fld>
            <a:endParaRPr lang="fr-FR"/>
          </a:p>
        </p:txBody>
      </p:sp>
      <p:sp>
        <p:nvSpPr>
          <p:cNvPr id="6" name="Espace réservé du pied de page 5">
            <a:extLst>
              <a:ext uri="{FF2B5EF4-FFF2-40B4-BE49-F238E27FC236}">
                <a16:creationId xmlns:a16="http://schemas.microsoft.com/office/drawing/2014/main" id="{79E2E36A-25ED-467E-83C7-C650F1787FC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B8DFF11-E153-4D5A-B013-45CFF8222E29}"/>
              </a:ext>
            </a:extLst>
          </p:cNvPr>
          <p:cNvSpPr>
            <a:spLocks noGrp="1"/>
          </p:cNvSpPr>
          <p:nvPr>
            <p:ph type="sldNum" sz="quarter" idx="12"/>
          </p:nvPr>
        </p:nvSpPr>
        <p:spPr/>
        <p:txBody>
          <a:bodyPr/>
          <a:lstStyle/>
          <a:p>
            <a:fld id="{41285E10-8E56-4BE1-872D-75472BD924D8}" type="slidenum">
              <a:rPr lang="fr-FR" smtClean="0"/>
              <a:t>‹N°›</a:t>
            </a:fld>
            <a:endParaRPr lang="fr-FR"/>
          </a:p>
        </p:txBody>
      </p:sp>
    </p:spTree>
    <p:extLst>
      <p:ext uri="{BB962C8B-B14F-4D97-AF65-F5344CB8AC3E}">
        <p14:creationId xmlns:p14="http://schemas.microsoft.com/office/powerpoint/2010/main" val="31998001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D1A65A-2D01-4E52-AF5A-D49C309DE70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B1B3FD5-CEBA-48D5-820E-1917BFAA2C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3102D17-0C8D-46E0-808E-E4027C74F8C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61396F1-D518-43F0-B8E2-4E073125F2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DB3C6E5-B7F3-4AF6-A808-B7EB103F45B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F629BC2-8D53-4DF9-89EA-449577201C6B}"/>
              </a:ext>
            </a:extLst>
          </p:cNvPr>
          <p:cNvSpPr>
            <a:spLocks noGrp="1"/>
          </p:cNvSpPr>
          <p:nvPr>
            <p:ph type="dt" sz="half" idx="10"/>
          </p:nvPr>
        </p:nvSpPr>
        <p:spPr/>
        <p:txBody>
          <a:bodyPr/>
          <a:lstStyle/>
          <a:p>
            <a:fld id="{6628F3A7-6FE7-4927-BB68-C3B3B59B0FBE}" type="datetimeFigureOut">
              <a:rPr lang="fr-FR" smtClean="0"/>
              <a:t>10/04/2023</a:t>
            </a:fld>
            <a:endParaRPr lang="fr-FR"/>
          </a:p>
        </p:txBody>
      </p:sp>
      <p:sp>
        <p:nvSpPr>
          <p:cNvPr id="8" name="Espace réservé du pied de page 7">
            <a:extLst>
              <a:ext uri="{FF2B5EF4-FFF2-40B4-BE49-F238E27FC236}">
                <a16:creationId xmlns:a16="http://schemas.microsoft.com/office/drawing/2014/main" id="{8712A1BD-4145-4D81-A7BC-6F42B62CC65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80771D6-3B4A-4562-9CE4-472BB41B8550}"/>
              </a:ext>
            </a:extLst>
          </p:cNvPr>
          <p:cNvSpPr>
            <a:spLocks noGrp="1"/>
          </p:cNvSpPr>
          <p:nvPr>
            <p:ph type="sldNum" sz="quarter" idx="12"/>
          </p:nvPr>
        </p:nvSpPr>
        <p:spPr/>
        <p:txBody>
          <a:bodyPr/>
          <a:lstStyle/>
          <a:p>
            <a:fld id="{41285E10-8E56-4BE1-872D-75472BD924D8}" type="slidenum">
              <a:rPr lang="fr-FR" smtClean="0"/>
              <a:t>‹N°›</a:t>
            </a:fld>
            <a:endParaRPr lang="fr-FR"/>
          </a:p>
        </p:txBody>
      </p:sp>
    </p:spTree>
    <p:extLst>
      <p:ext uri="{BB962C8B-B14F-4D97-AF65-F5344CB8AC3E}">
        <p14:creationId xmlns:p14="http://schemas.microsoft.com/office/powerpoint/2010/main" val="21691153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EDECFD-E996-427E-AAC9-C03CE25F09C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C138883-BDB1-417C-BD10-030FD1C45FEB}"/>
              </a:ext>
            </a:extLst>
          </p:cNvPr>
          <p:cNvSpPr>
            <a:spLocks noGrp="1"/>
          </p:cNvSpPr>
          <p:nvPr>
            <p:ph type="dt" sz="half" idx="10"/>
          </p:nvPr>
        </p:nvSpPr>
        <p:spPr/>
        <p:txBody>
          <a:bodyPr/>
          <a:lstStyle/>
          <a:p>
            <a:fld id="{6628F3A7-6FE7-4927-BB68-C3B3B59B0FBE}" type="datetimeFigureOut">
              <a:rPr lang="fr-FR" smtClean="0"/>
              <a:t>10/04/2023</a:t>
            </a:fld>
            <a:endParaRPr lang="fr-FR"/>
          </a:p>
        </p:txBody>
      </p:sp>
      <p:sp>
        <p:nvSpPr>
          <p:cNvPr id="4" name="Espace réservé du pied de page 3">
            <a:extLst>
              <a:ext uri="{FF2B5EF4-FFF2-40B4-BE49-F238E27FC236}">
                <a16:creationId xmlns:a16="http://schemas.microsoft.com/office/drawing/2014/main" id="{EF4CFA37-7990-4206-B2C2-39EA975CAEC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A32D2EC-DE3F-4822-BDBE-911CF44FA5F2}"/>
              </a:ext>
            </a:extLst>
          </p:cNvPr>
          <p:cNvSpPr>
            <a:spLocks noGrp="1"/>
          </p:cNvSpPr>
          <p:nvPr>
            <p:ph type="sldNum" sz="quarter" idx="12"/>
          </p:nvPr>
        </p:nvSpPr>
        <p:spPr/>
        <p:txBody>
          <a:bodyPr/>
          <a:lstStyle/>
          <a:p>
            <a:fld id="{41285E10-8E56-4BE1-872D-75472BD924D8}" type="slidenum">
              <a:rPr lang="fr-FR" smtClean="0"/>
              <a:t>‹N°›</a:t>
            </a:fld>
            <a:endParaRPr lang="fr-FR"/>
          </a:p>
        </p:txBody>
      </p:sp>
    </p:spTree>
    <p:extLst>
      <p:ext uri="{BB962C8B-B14F-4D97-AF65-F5344CB8AC3E}">
        <p14:creationId xmlns:p14="http://schemas.microsoft.com/office/powerpoint/2010/main" val="30061954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7742420-8DAA-4878-85D1-28C1B6FB8E77}"/>
              </a:ext>
            </a:extLst>
          </p:cNvPr>
          <p:cNvSpPr>
            <a:spLocks noGrp="1"/>
          </p:cNvSpPr>
          <p:nvPr>
            <p:ph type="dt" sz="half" idx="10"/>
          </p:nvPr>
        </p:nvSpPr>
        <p:spPr/>
        <p:txBody>
          <a:bodyPr/>
          <a:lstStyle/>
          <a:p>
            <a:fld id="{6628F3A7-6FE7-4927-BB68-C3B3B59B0FBE}" type="datetimeFigureOut">
              <a:rPr lang="fr-FR" smtClean="0"/>
              <a:t>10/04/2023</a:t>
            </a:fld>
            <a:endParaRPr lang="fr-FR"/>
          </a:p>
        </p:txBody>
      </p:sp>
      <p:sp>
        <p:nvSpPr>
          <p:cNvPr id="3" name="Espace réservé du pied de page 2">
            <a:extLst>
              <a:ext uri="{FF2B5EF4-FFF2-40B4-BE49-F238E27FC236}">
                <a16:creationId xmlns:a16="http://schemas.microsoft.com/office/drawing/2014/main" id="{B55F5075-FDC7-4453-8E56-69DEC8D7368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B2D8A93-5F75-433B-A881-D34C5F0B72E0}"/>
              </a:ext>
            </a:extLst>
          </p:cNvPr>
          <p:cNvSpPr>
            <a:spLocks noGrp="1"/>
          </p:cNvSpPr>
          <p:nvPr>
            <p:ph type="sldNum" sz="quarter" idx="12"/>
          </p:nvPr>
        </p:nvSpPr>
        <p:spPr/>
        <p:txBody>
          <a:bodyPr/>
          <a:lstStyle/>
          <a:p>
            <a:fld id="{41285E10-8E56-4BE1-872D-75472BD924D8}" type="slidenum">
              <a:rPr lang="fr-FR" smtClean="0"/>
              <a:t>‹N°›</a:t>
            </a:fld>
            <a:endParaRPr lang="fr-FR"/>
          </a:p>
        </p:txBody>
      </p:sp>
    </p:spTree>
    <p:extLst>
      <p:ext uri="{BB962C8B-B14F-4D97-AF65-F5344CB8AC3E}">
        <p14:creationId xmlns:p14="http://schemas.microsoft.com/office/powerpoint/2010/main" val="3980592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00F361-E364-4532-A64D-1EAD37F4463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D2DA165-82DC-46A1-AC94-019D62C1E8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F0184BA-CFCF-4647-9855-75470C5FE5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893D006-A43C-45CE-A83E-2B83A1CEBEE8}"/>
              </a:ext>
            </a:extLst>
          </p:cNvPr>
          <p:cNvSpPr>
            <a:spLocks noGrp="1"/>
          </p:cNvSpPr>
          <p:nvPr>
            <p:ph type="dt" sz="half" idx="10"/>
          </p:nvPr>
        </p:nvSpPr>
        <p:spPr/>
        <p:txBody>
          <a:bodyPr/>
          <a:lstStyle/>
          <a:p>
            <a:fld id="{6628F3A7-6FE7-4927-BB68-C3B3B59B0FBE}" type="datetimeFigureOut">
              <a:rPr lang="fr-FR" smtClean="0"/>
              <a:t>10/04/2023</a:t>
            </a:fld>
            <a:endParaRPr lang="fr-FR"/>
          </a:p>
        </p:txBody>
      </p:sp>
      <p:sp>
        <p:nvSpPr>
          <p:cNvPr id="6" name="Espace réservé du pied de page 5">
            <a:extLst>
              <a:ext uri="{FF2B5EF4-FFF2-40B4-BE49-F238E27FC236}">
                <a16:creationId xmlns:a16="http://schemas.microsoft.com/office/drawing/2014/main" id="{E23A4D7D-6791-4856-AD57-621FA44F20B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8268FA1-B493-48E1-A5D9-15D47A87AAAE}"/>
              </a:ext>
            </a:extLst>
          </p:cNvPr>
          <p:cNvSpPr>
            <a:spLocks noGrp="1"/>
          </p:cNvSpPr>
          <p:nvPr>
            <p:ph type="sldNum" sz="quarter" idx="12"/>
          </p:nvPr>
        </p:nvSpPr>
        <p:spPr/>
        <p:txBody>
          <a:bodyPr/>
          <a:lstStyle/>
          <a:p>
            <a:fld id="{41285E10-8E56-4BE1-872D-75472BD924D8}" type="slidenum">
              <a:rPr lang="fr-FR" smtClean="0"/>
              <a:t>‹N°›</a:t>
            </a:fld>
            <a:endParaRPr lang="fr-FR"/>
          </a:p>
        </p:txBody>
      </p:sp>
    </p:spTree>
    <p:extLst>
      <p:ext uri="{BB962C8B-B14F-4D97-AF65-F5344CB8AC3E}">
        <p14:creationId xmlns:p14="http://schemas.microsoft.com/office/powerpoint/2010/main" val="22481722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567622-99F1-4A04-A034-C61BEE3605E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4F05000-C192-4501-884B-10DAABE04A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EF80AD8-240C-4C5B-BB3F-7B27ADB17C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6A7B8B4-C60D-4BDA-81E7-011FC9C0545F}"/>
              </a:ext>
            </a:extLst>
          </p:cNvPr>
          <p:cNvSpPr>
            <a:spLocks noGrp="1"/>
          </p:cNvSpPr>
          <p:nvPr>
            <p:ph type="dt" sz="half" idx="10"/>
          </p:nvPr>
        </p:nvSpPr>
        <p:spPr/>
        <p:txBody>
          <a:bodyPr/>
          <a:lstStyle/>
          <a:p>
            <a:fld id="{6628F3A7-6FE7-4927-BB68-C3B3B59B0FBE}" type="datetimeFigureOut">
              <a:rPr lang="fr-FR" smtClean="0"/>
              <a:t>10/04/2023</a:t>
            </a:fld>
            <a:endParaRPr lang="fr-FR"/>
          </a:p>
        </p:txBody>
      </p:sp>
      <p:sp>
        <p:nvSpPr>
          <p:cNvPr id="6" name="Espace réservé du pied de page 5">
            <a:extLst>
              <a:ext uri="{FF2B5EF4-FFF2-40B4-BE49-F238E27FC236}">
                <a16:creationId xmlns:a16="http://schemas.microsoft.com/office/drawing/2014/main" id="{F4E30C77-B2E0-4134-88B2-E453CE68B47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7156440-65E8-4A8D-9F35-0DE71739CD28}"/>
              </a:ext>
            </a:extLst>
          </p:cNvPr>
          <p:cNvSpPr>
            <a:spLocks noGrp="1"/>
          </p:cNvSpPr>
          <p:nvPr>
            <p:ph type="sldNum" sz="quarter" idx="12"/>
          </p:nvPr>
        </p:nvSpPr>
        <p:spPr/>
        <p:txBody>
          <a:bodyPr/>
          <a:lstStyle/>
          <a:p>
            <a:fld id="{41285E10-8E56-4BE1-872D-75472BD924D8}" type="slidenum">
              <a:rPr lang="fr-FR" smtClean="0"/>
              <a:t>‹N°›</a:t>
            </a:fld>
            <a:endParaRPr lang="fr-FR"/>
          </a:p>
        </p:txBody>
      </p:sp>
    </p:spTree>
    <p:extLst>
      <p:ext uri="{BB962C8B-B14F-4D97-AF65-F5344CB8AC3E}">
        <p14:creationId xmlns:p14="http://schemas.microsoft.com/office/powerpoint/2010/main" val="22628974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AF777F-DD61-4D3C-88B7-A0E0F44238A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C282A2A-5957-400C-97E6-81A82A46969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53D7EB9-05A2-4707-997B-CCC301469F05}"/>
              </a:ext>
            </a:extLst>
          </p:cNvPr>
          <p:cNvSpPr>
            <a:spLocks noGrp="1"/>
          </p:cNvSpPr>
          <p:nvPr>
            <p:ph type="dt" sz="half" idx="10"/>
          </p:nvPr>
        </p:nvSpPr>
        <p:spPr/>
        <p:txBody>
          <a:bodyPr/>
          <a:lstStyle/>
          <a:p>
            <a:fld id="{6628F3A7-6FE7-4927-BB68-C3B3B59B0FBE}" type="datetimeFigureOut">
              <a:rPr lang="fr-FR" smtClean="0"/>
              <a:t>10/04/2023</a:t>
            </a:fld>
            <a:endParaRPr lang="fr-FR"/>
          </a:p>
        </p:txBody>
      </p:sp>
      <p:sp>
        <p:nvSpPr>
          <p:cNvPr id="5" name="Espace réservé du pied de page 4">
            <a:extLst>
              <a:ext uri="{FF2B5EF4-FFF2-40B4-BE49-F238E27FC236}">
                <a16:creationId xmlns:a16="http://schemas.microsoft.com/office/drawing/2014/main" id="{5E015702-8837-48DB-8E52-208236CA094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00393D7-B754-4B3F-93FE-0D453651B0B7}"/>
              </a:ext>
            </a:extLst>
          </p:cNvPr>
          <p:cNvSpPr>
            <a:spLocks noGrp="1"/>
          </p:cNvSpPr>
          <p:nvPr>
            <p:ph type="sldNum" sz="quarter" idx="12"/>
          </p:nvPr>
        </p:nvSpPr>
        <p:spPr/>
        <p:txBody>
          <a:bodyPr/>
          <a:lstStyle/>
          <a:p>
            <a:fld id="{41285E10-8E56-4BE1-872D-75472BD924D8}" type="slidenum">
              <a:rPr lang="fr-FR" smtClean="0"/>
              <a:t>‹N°›</a:t>
            </a:fld>
            <a:endParaRPr lang="fr-FR"/>
          </a:p>
        </p:txBody>
      </p:sp>
    </p:spTree>
    <p:extLst>
      <p:ext uri="{BB962C8B-B14F-4D97-AF65-F5344CB8AC3E}">
        <p14:creationId xmlns:p14="http://schemas.microsoft.com/office/powerpoint/2010/main" val="37944625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DA238D8-3CA8-4038-A738-B620B585573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45B3D97-6EEF-4A62-9DDE-40A15DE7A2A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D7AE6F3-A7D4-4E4E-8462-AEAED5AD613C}"/>
              </a:ext>
            </a:extLst>
          </p:cNvPr>
          <p:cNvSpPr>
            <a:spLocks noGrp="1"/>
          </p:cNvSpPr>
          <p:nvPr>
            <p:ph type="dt" sz="half" idx="10"/>
          </p:nvPr>
        </p:nvSpPr>
        <p:spPr/>
        <p:txBody>
          <a:bodyPr/>
          <a:lstStyle/>
          <a:p>
            <a:fld id="{6628F3A7-6FE7-4927-BB68-C3B3B59B0FBE}" type="datetimeFigureOut">
              <a:rPr lang="fr-FR" smtClean="0"/>
              <a:t>10/04/2023</a:t>
            </a:fld>
            <a:endParaRPr lang="fr-FR"/>
          </a:p>
        </p:txBody>
      </p:sp>
      <p:sp>
        <p:nvSpPr>
          <p:cNvPr id="5" name="Espace réservé du pied de page 4">
            <a:extLst>
              <a:ext uri="{FF2B5EF4-FFF2-40B4-BE49-F238E27FC236}">
                <a16:creationId xmlns:a16="http://schemas.microsoft.com/office/drawing/2014/main" id="{CB56447A-7AFB-4FD6-AA3E-AB87191B2EC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E6AF3FE-6DD4-4300-A13C-260FC1A0AAD5}"/>
              </a:ext>
            </a:extLst>
          </p:cNvPr>
          <p:cNvSpPr>
            <a:spLocks noGrp="1"/>
          </p:cNvSpPr>
          <p:nvPr>
            <p:ph type="sldNum" sz="quarter" idx="12"/>
          </p:nvPr>
        </p:nvSpPr>
        <p:spPr/>
        <p:txBody>
          <a:bodyPr/>
          <a:lstStyle/>
          <a:p>
            <a:fld id="{41285E10-8E56-4BE1-872D-75472BD924D8}" type="slidenum">
              <a:rPr lang="fr-FR" smtClean="0"/>
              <a:t>‹N°›</a:t>
            </a:fld>
            <a:endParaRPr lang="fr-FR"/>
          </a:p>
        </p:txBody>
      </p:sp>
    </p:spTree>
    <p:extLst>
      <p:ext uri="{BB962C8B-B14F-4D97-AF65-F5344CB8AC3E}">
        <p14:creationId xmlns:p14="http://schemas.microsoft.com/office/powerpoint/2010/main" val="22258028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87846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A71471-E72C-5704-49F0-0007A1CB10D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9E3F991-1073-A8EF-09B0-8995B36C02E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D2A21FF-B02A-CBDC-8B9C-07707748A05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6D927B2-E216-57A5-4278-1A785D29A55A}"/>
              </a:ext>
            </a:extLst>
          </p:cNvPr>
          <p:cNvSpPr>
            <a:spLocks noGrp="1"/>
          </p:cNvSpPr>
          <p:nvPr>
            <p:ph type="dt" sz="half" idx="10"/>
          </p:nvPr>
        </p:nvSpPr>
        <p:spPr/>
        <p:txBody>
          <a:bodyPr/>
          <a:lstStyle/>
          <a:p>
            <a:fld id="{317919B4-FEA9-4D08-83FD-538FE755A526}" type="datetimeFigureOut">
              <a:rPr lang="fr-FR" smtClean="0"/>
              <a:t>10/04/2023</a:t>
            </a:fld>
            <a:endParaRPr lang="fr-FR"/>
          </a:p>
        </p:txBody>
      </p:sp>
      <p:sp>
        <p:nvSpPr>
          <p:cNvPr id="6" name="Espace réservé du pied de page 5">
            <a:extLst>
              <a:ext uri="{FF2B5EF4-FFF2-40B4-BE49-F238E27FC236}">
                <a16:creationId xmlns:a16="http://schemas.microsoft.com/office/drawing/2014/main" id="{2F3FB074-BCD3-97B2-52AD-AB2F2880406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E875328-7A1A-B3BF-C06F-D4EADFB8E72C}"/>
              </a:ext>
            </a:extLst>
          </p:cNvPr>
          <p:cNvSpPr>
            <a:spLocks noGrp="1"/>
          </p:cNvSpPr>
          <p:nvPr>
            <p:ph type="sldNum" sz="quarter" idx="12"/>
          </p:nvPr>
        </p:nvSpPr>
        <p:spPr/>
        <p:txBody>
          <a:bodyPr/>
          <a:lstStyle/>
          <a:p>
            <a:fld id="{CC453AEF-34E5-448C-84A3-F70D8619263F}" type="slidenum">
              <a:rPr lang="fr-FR" smtClean="0"/>
              <a:t>‹N°›</a:t>
            </a:fld>
            <a:endParaRPr lang="fr-FR"/>
          </a:p>
        </p:txBody>
      </p:sp>
    </p:spTree>
    <p:extLst>
      <p:ext uri="{BB962C8B-B14F-4D97-AF65-F5344CB8AC3E}">
        <p14:creationId xmlns:p14="http://schemas.microsoft.com/office/powerpoint/2010/main" val="33291839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86427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Contents slide layout">
    <p:bg>
      <p:bgPr>
        <a:solidFill>
          <a:schemeClr val="bg1"/>
        </a:solidFill>
        <a:effectLst/>
      </p:bgPr>
    </p:bg>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C8B0BB98-FC2A-4DB1-901A-638896D64A63}"/>
              </a:ext>
            </a:extLst>
          </p:cNvPr>
          <p:cNvSpPr>
            <a:spLocks noGrp="1"/>
          </p:cNvSpPr>
          <p:nvPr>
            <p:ph type="body" sz="quarter" idx="11" hasCustomPrompt="1"/>
          </p:nvPr>
        </p:nvSpPr>
        <p:spPr>
          <a:xfrm>
            <a:off x="323529" y="215684"/>
            <a:ext cx="11573197" cy="724247"/>
          </a:xfrm>
          <a:prstGeom prst="rect">
            <a:avLst/>
          </a:prstGeom>
        </p:spPr>
        <p:txBody>
          <a:bodyPr tIns="91440"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4" name="그룹 77">
            <a:extLst>
              <a:ext uri="{FF2B5EF4-FFF2-40B4-BE49-F238E27FC236}">
                <a16:creationId xmlns:a16="http://schemas.microsoft.com/office/drawing/2014/main" id="{C7D0F3E7-B662-4EF6-8E16-F60F81727C22}"/>
              </a:ext>
            </a:extLst>
          </p:cNvPr>
          <p:cNvGrpSpPr/>
          <p:nvPr userDrawn="1"/>
        </p:nvGrpSpPr>
        <p:grpSpPr>
          <a:xfrm>
            <a:off x="5071385" y="1063756"/>
            <a:ext cx="2049231" cy="144016"/>
            <a:chOff x="4791443" y="4794870"/>
            <a:chExt cx="1679267" cy="144016"/>
          </a:xfrm>
        </p:grpSpPr>
        <p:sp>
          <p:nvSpPr>
            <p:cNvPr id="25" name="Rectangle 49">
              <a:extLst>
                <a:ext uri="{FF2B5EF4-FFF2-40B4-BE49-F238E27FC236}">
                  <a16:creationId xmlns:a16="http://schemas.microsoft.com/office/drawing/2014/main" id="{617F14CF-5E88-410D-BAA1-9F910565C148}"/>
                </a:ext>
              </a:extLst>
            </p:cNvPr>
            <p:cNvSpPr/>
            <p:nvPr/>
          </p:nvSpPr>
          <p:spPr>
            <a:xfrm>
              <a:off x="4791443"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6" name="Rectangle 50">
              <a:extLst>
                <a:ext uri="{FF2B5EF4-FFF2-40B4-BE49-F238E27FC236}">
                  <a16:creationId xmlns:a16="http://schemas.microsoft.com/office/drawing/2014/main" id="{614A67FA-FC16-4379-B0F3-0EF7432FEA2F}"/>
                </a:ext>
              </a:extLst>
            </p:cNvPr>
            <p:cNvSpPr/>
            <p:nvPr/>
          </p:nvSpPr>
          <p:spPr>
            <a:xfrm>
              <a:off x="5069079"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7" name="Rectangle 51">
              <a:extLst>
                <a:ext uri="{FF2B5EF4-FFF2-40B4-BE49-F238E27FC236}">
                  <a16:creationId xmlns:a16="http://schemas.microsoft.com/office/drawing/2014/main" id="{873532B6-979E-413B-83E0-333CA7A4819B}"/>
                </a:ext>
              </a:extLst>
            </p:cNvPr>
            <p:cNvSpPr/>
            <p:nvPr/>
          </p:nvSpPr>
          <p:spPr>
            <a:xfrm>
              <a:off x="5348864"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8" name="Rectangle 52">
              <a:extLst>
                <a:ext uri="{FF2B5EF4-FFF2-40B4-BE49-F238E27FC236}">
                  <a16:creationId xmlns:a16="http://schemas.microsoft.com/office/drawing/2014/main" id="{54E3AC9E-AB8F-4E04-84A9-FA282DE577C4}"/>
                </a:ext>
              </a:extLst>
            </p:cNvPr>
            <p:cNvSpPr/>
            <p:nvPr/>
          </p:nvSpPr>
          <p:spPr>
            <a:xfrm>
              <a:off x="5630498"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9" name="Rectangle 53">
              <a:extLst>
                <a:ext uri="{FF2B5EF4-FFF2-40B4-BE49-F238E27FC236}">
                  <a16:creationId xmlns:a16="http://schemas.microsoft.com/office/drawing/2014/main" id="{204C0E0A-7944-423A-81A5-57AE0279B317}"/>
                </a:ext>
              </a:extLst>
            </p:cNvPr>
            <p:cNvSpPr/>
            <p:nvPr/>
          </p:nvSpPr>
          <p:spPr>
            <a:xfrm>
              <a:off x="5910282"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0" name="Rectangle 54">
              <a:extLst>
                <a:ext uri="{FF2B5EF4-FFF2-40B4-BE49-F238E27FC236}">
                  <a16:creationId xmlns:a16="http://schemas.microsoft.com/office/drawing/2014/main" id="{4A8E128F-689E-410E-AFD2-5A4AD5292218}"/>
                </a:ext>
              </a:extLst>
            </p:cNvPr>
            <p:cNvSpPr/>
            <p:nvPr/>
          </p:nvSpPr>
          <p:spPr>
            <a:xfrm>
              <a:off x="6189274"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spTree>
    <p:extLst>
      <p:ext uri="{BB962C8B-B14F-4D97-AF65-F5344CB8AC3E}">
        <p14:creationId xmlns:p14="http://schemas.microsoft.com/office/powerpoint/2010/main" val="16465938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0_Contents slide layout">
    <p:bg>
      <p:bgPr>
        <a:solidFill>
          <a:schemeClr val="bg1"/>
        </a:solidFill>
        <a:effectLst/>
      </p:bgPr>
    </p:bg>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C330DA8D-CD3B-4A78-8375-54BC56DAA546}"/>
              </a:ext>
            </a:extLst>
          </p:cNvPr>
          <p:cNvSpPr>
            <a:spLocks noGrp="1"/>
          </p:cNvSpPr>
          <p:nvPr>
            <p:ph type="body" sz="quarter" idx="11" hasCustomPrompt="1"/>
          </p:nvPr>
        </p:nvSpPr>
        <p:spPr>
          <a:xfrm>
            <a:off x="323529" y="463334"/>
            <a:ext cx="11573197" cy="724247"/>
          </a:xfrm>
          <a:prstGeom prst="rect">
            <a:avLst/>
          </a:prstGeom>
        </p:spPr>
        <p:txBody>
          <a:bodyPr tIns="91440"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75854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Image slide layou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52C9A214-9DA2-47C3-BE60-018A16769CDC}"/>
              </a:ext>
            </a:extLst>
          </p:cNvPr>
          <p:cNvSpPr>
            <a:spLocks noGrp="1"/>
          </p:cNvSpPr>
          <p:nvPr>
            <p:ph type="pic" idx="14" hasCustomPrompt="1"/>
          </p:nvPr>
        </p:nvSpPr>
        <p:spPr>
          <a:xfrm>
            <a:off x="0" y="-9526"/>
            <a:ext cx="7184425" cy="6886575"/>
          </a:xfrm>
          <a:custGeom>
            <a:avLst/>
            <a:gdLst>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1323481 w 7155850"/>
              <a:gd name="connsiteY14" fmla="*/ 6866659 h 6877050"/>
              <a:gd name="connsiteX15" fmla="*/ 0 w 7155850"/>
              <a:gd name="connsiteY15" fmla="*/ 6858000 h 6877050"/>
              <a:gd name="connsiteX16" fmla="*/ 0 w 7155850"/>
              <a:gd name="connsiteY16" fmla="*/ 4710909 h 6877050"/>
              <a:gd name="connsiteX17" fmla="*/ 0 w 7155850"/>
              <a:gd name="connsiteY17" fmla="*/ 304398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1323481 w 7155850"/>
              <a:gd name="connsiteY14" fmla="*/ 6866659 h 6877050"/>
              <a:gd name="connsiteX15" fmla="*/ 0 w 7155850"/>
              <a:gd name="connsiteY15" fmla="*/ 6858000 h 6877050"/>
              <a:gd name="connsiteX16" fmla="*/ 0 w 7155850"/>
              <a:gd name="connsiteY16" fmla="*/ 4710909 h 6877050"/>
              <a:gd name="connsiteX17" fmla="*/ 0 w 7155850"/>
              <a:gd name="connsiteY17"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1323481 w 7155850"/>
              <a:gd name="connsiteY14" fmla="*/ 6866659 h 6877050"/>
              <a:gd name="connsiteX15" fmla="*/ 0 w 7155850"/>
              <a:gd name="connsiteY15" fmla="*/ 6858000 h 6877050"/>
              <a:gd name="connsiteX16" fmla="*/ 0 w 7155850"/>
              <a:gd name="connsiteY16"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0 w 7155850"/>
              <a:gd name="connsiteY14" fmla="*/ 6858000 h 6877050"/>
              <a:gd name="connsiteX15" fmla="*/ 0 w 7155850"/>
              <a:gd name="connsiteY15"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1329860 w 7155850"/>
              <a:gd name="connsiteY12" fmla="*/ 6877050 h 6877050"/>
              <a:gd name="connsiteX13" fmla="*/ 0 w 7155850"/>
              <a:gd name="connsiteY13" fmla="*/ 6858000 h 6877050"/>
              <a:gd name="connsiteX14" fmla="*/ 0 w 7155850"/>
              <a:gd name="connsiteY14"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0 w 7155850"/>
              <a:gd name="connsiteY12" fmla="*/ 6858000 h 6877050"/>
              <a:gd name="connsiteX13" fmla="*/ 0 w 7155850"/>
              <a:gd name="connsiteY13"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0 w 7155850"/>
              <a:gd name="connsiteY11" fmla="*/ 6858000 h 6877050"/>
              <a:gd name="connsiteX12" fmla="*/ 0 w 7155850"/>
              <a:gd name="connsiteY12"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2945517 w 7155850"/>
              <a:gd name="connsiteY7" fmla="*/ 6877050 h 6877050"/>
              <a:gd name="connsiteX8" fmla="*/ 2928567 w 7155850"/>
              <a:gd name="connsiteY8" fmla="*/ 6849441 h 6877050"/>
              <a:gd name="connsiteX9" fmla="*/ 2911768 w 7155850"/>
              <a:gd name="connsiteY9" fmla="*/ 6877050 h 6877050"/>
              <a:gd name="connsiteX10" fmla="*/ 0 w 7155850"/>
              <a:gd name="connsiteY10" fmla="*/ 6858000 h 6877050"/>
              <a:gd name="connsiteX11" fmla="*/ 0 w 7155850"/>
              <a:gd name="connsiteY11"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2945517 w 7155850"/>
              <a:gd name="connsiteY6" fmla="*/ 6877050 h 6877050"/>
              <a:gd name="connsiteX7" fmla="*/ 2928567 w 7155850"/>
              <a:gd name="connsiteY7" fmla="*/ 6849441 h 6877050"/>
              <a:gd name="connsiteX8" fmla="*/ 2911768 w 7155850"/>
              <a:gd name="connsiteY8" fmla="*/ 6877050 h 6877050"/>
              <a:gd name="connsiteX9" fmla="*/ 0 w 7155850"/>
              <a:gd name="connsiteY9" fmla="*/ 6858000 h 6877050"/>
              <a:gd name="connsiteX10" fmla="*/ 0 w 7155850"/>
              <a:gd name="connsiteY10"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2945517 w 7155850"/>
              <a:gd name="connsiteY5" fmla="*/ 6877050 h 6877050"/>
              <a:gd name="connsiteX6" fmla="*/ 2928567 w 7155850"/>
              <a:gd name="connsiteY6" fmla="*/ 6849441 h 6877050"/>
              <a:gd name="connsiteX7" fmla="*/ 2911768 w 7155850"/>
              <a:gd name="connsiteY7" fmla="*/ 6877050 h 6877050"/>
              <a:gd name="connsiteX8" fmla="*/ 0 w 7155850"/>
              <a:gd name="connsiteY8" fmla="*/ 6858000 h 6877050"/>
              <a:gd name="connsiteX9" fmla="*/ 0 w 7155850"/>
              <a:gd name="connsiteY9"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2945517 w 7155850"/>
              <a:gd name="connsiteY4" fmla="*/ 6877050 h 6877050"/>
              <a:gd name="connsiteX5" fmla="*/ 2928567 w 7155850"/>
              <a:gd name="connsiteY5" fmla="*/ 6849441 h 6877050"/>
              <a:gd name="connsiteX6" fmla="*/ 2911768 w 7155850"/>
              <a:gd name="connsiteY6" fmla="*/ 6877050 h 6877050"/>
              <a:gd name="connsiteX7" fmla="*/ 0 w 7155850"/>
              <a:gd name="connsiteY7" fmla="*/ 6858000 h 6877050"/>
              <a:gd name="connsiteX8" fmla="*/ 0 w 7155850"/>
              <a:gd name="connsiteY8" fmla="*/ 0 h 6877050"/>
              <a:gd name="connsiteX0" fmla="*/ 0 w 7155850"/>
              <a:gd name="connsiteY0" fmla="*/ 0 h 6877050"/>
              <a:gd name="connsiteX1" fmla="*/ 7096125 w 7155850"/>
              <a:gd name="connsiteY1" fmla="*/ 0 h 6877050"/>
              <a:gd name="connsiteX2" fmla="*/ 7155850 w 7155850"/>
              <a:gd name="connsiteY2" fmla="*/ 19050 h 6877050"/>
              <a:gd name="connsiteX3" fmla="*/ 2945517 w 7155850"/>
              <a:gd name="connsiteY3" fmla="*/ 6877050 h 6877050"/>
              <a:gd name="connsiteX4" fmla="*/ 2928567 w 7155850"/>
              <a:gd name="connsiteY4" fmla="*/ 6849441 h 6877050"/>
              <a:gd name="connsiteX5" fmla="*/ 2911768 w 7155850"/>
              <a:gd name="connsiteY5" fmla="*/ 6877050 h 6877050"/>
              <a:gd name="connsiteX6" fmla="*/ 0 w 7155850"/>
              <a:gd name="connsiteY6" fmla="*/ 6858000 h 6877050"/>
              <a:gd name="connsiteX7" fmla="*/ 0 w 7155850"/>
              <a:gd name="connsiteY7" fmla="*/ 0 h 6877050"/>
              <a:gd name="connsiteX0" fmla="*/ 0 w 7155850"/>
              <a:gd name="connsiteY0" fmla="*/ 0 h 6877050"/>
              <a:gd name="connsiteX1" fmla="*/ 7155850 w 7155850"/>
              <a:gd name="connsiteY1" fmla="*/ 19050 h 6877050"/>
              <a:gd name="connsiteX2" fmla="*/ 2945517 w 7155850"/>
              <a:gd name="connsiteY2" fmla="*/ 6877050 h 6877050"/>
              <a:gd name="connsiteX3" fmla="*/ 2928567 w 7155850"/>
              <a:gd name="connsiteY3" fmla="*/ 6849441 h 6877050"/>
              <a:gd name="connsiteX4" fmla="*/ 2911768 w 7155850"/>
              <a:gd name="connsiteY4" fmla="*/ 6877050 h 6877050"/>
              <a:gd name="connsiteX5" fmla="*/ 0 w 7155850"/>
              <a:gd name="connsiteY5" fmla="*/ 6858000 h 6877050"/>
              <a:gd name="connsiteX6" fmla="*/ 0 w 7155850"/>
              <a:gd name="connsiteY6" fmla="*/ 0 h 6877050"/>
              <a:gd name="connsiteX0" fmla="*/ 0 w 7184425"/>
              <a:gd name="connsiteY0" fmla="*/ 9525 h 6886575"/>
              <a:gd name="connsiteX1" fmla="*/ 7184425 w 7184425"/>
              <a:gd name="connsiteY1" fmla="*/ 0 h 6886575"/>
              <a:gd name="connsiteX2" fmla="*/ 2945517 w 7184425"/>
              <a:gd name="connsiteY2" fmla="*/ 6886575 h 6886575"/>
              <a:gd name="connsiteX3" fmla="*/ 2928567 w 7184425"/>
              <a:gd name="connsiteY3" fmla="*/ 6858966 h 6886575"/>
              <a:gd name="connsiteX4" fmla="*/ 2911768 w 7184425"/>
              <a:gd name="connsiteY4" fmla="*/ 6886575 h 6886575"/>
              <a:gd name="connsiteX5" fmla="*/ 0 w 7184425"/>
              <a:gd name="connsiteY5" fmla="*/ 6867525 h 6886575"/>
              <a:gd name="connsiteX6" fmla="*/ 0 w 7184425"/>
              <a:gd name="connsiteY6" fmla="*/ 9525 h 6886575"/>
              <a:gd name="connsiteX0" fmla="*/ 0 w 7184425"/>
              <a:gd name="connsiteY0" fmla="*/ 9525 h 6886575"/>
              <a:gd name="connsiteX1" fmla="*/ 7184425 w 7184425"/>
              <a:gd name="connsiteY1" fmla="*/ 0 h 6886575"/>
              <a:gd name="connsiteX2" fmla="*/ 2945517 w 7184425"/>
              <a:gd name="connsiteY2" fmla="*/ 6886575 h 6886575"/>
              <a:gd name="connsiteX3" fmla="*/ 2928567 w 7184425"/>
              <a:gd name="connsiteY3" fmla="*/ 6858966 h 6886575"/>
              <a:gd name="connsiteX4" fmla="*/ 0 w 7184425"/>
              <a:gd name="connsiteY4" fmla="*/ 6867525 h 6886575"/>
              <a:gd name="connsiteX5" fmla="*/ 0 w 7184425"/>
              <a:gd name="connsiteY5" fmla="*/ 9525 h 6886575"/>
              <a:gd name="connsiteX0" fmla="*/ 0 w 7184425"/>
              <a:gd name="connsiteY0" fmla="*/ 9525 h 6886575"/>
              <a:gd name="connsiteX1" fmla="*/ 7184425 w 7184425"/>
              <a:gd name="connsiteY1" fmla="*/ 0 h 6886575"/>
              <a:gd name="connsiteX2" fmla="*/ 2945517 w 7184425"/>
              <a:gd name="connsiteY2" fmla="*/ 6886575 h 6886575"/>
              <a:gd name="connsiteX3" fmla="*/ 0 w 7184425"/>
              <a:gd name="connsiteY3" fmla="*/ 6867525 h 6886575"/>
              <a:gd name="connsiteX4" fmla="*/ 0 w 7184425"/>
              <a:gd name="connsiteY4" fmla="*/ 9525 h 688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4425" h="6886575">
                <a:moveTo>
                  <a:pt x="0" y="9525"/>
                </a:moveTo>
                <a:lnTo>
                  <a:pt x="7184425" y="0"/>
                </a:lnTo>
                <a:lnTo>
                  <a:pt x="2945517" y="6886575"/>
                </a:lnTo>
                <a:lnTo>
                  <a:pt x="0" y="6867525"/>
                </a:lnTo>
                <a:lnTo>
                  <a:pt x="0" y="9525"/>
                </a:lnTo>
                <a:close/>
              </a:path>
            </a:pathLst>
          </a:custGeom>
          <a:solidFill>
            <a:schemeClr val="bg1">
              <a:lumMod val="95000"/>
            </a:schemeClr>
          </a:solidFill>
        </p:spPr>
        <p:txBody>
          <a:bodyPr wrap="square" anchor="ctr">
            <a:noAutofit/>
          </a:bodyPr>
          <a:lstStyle>
            <a:lvl1pPr marL="0" indent="0" algn="ctr">
              <a:buNone/>
              <a:defRPr sz="18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1026245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773DD4-F1AA-FC4F-BB2F-259F7DF560F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A4FDF22-F90A-06FD-4C1F-2A01203097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431FF95-9644-57A1-4882-CA9DA4BB0D2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21A3B87-1104-851C-19FB-43312F40EB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E7FC26C-20E3-0330-761D-30FB922B71B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2A30A44-ACCD-CCE9-9E8D-BA11C33282B6}"/>
              </a:ext>
            </a:extLst>
          </p:cNvPr>
          <p:cNvSpPr>
            <a:spLocks noGrp="1"/>
          </p:cNvSpPr>
          <p:nvPr>
            <p:ph type="dt" sz="half" idx="10"/>
          </p:nvPr>
        </p:nvSpPr>
        <p:spPr/>
        <p:txBody>
          <a:bodyPr/>
          <a:lstStyle/>
          <a:p>
            <a:fld id="{317919B4-FEA9-4D08-83FD-538FE755A526}" type="datetimeFigureOut">
              <a:rPr lang="fr-FR" smtClean="0"/>
              <a:t>10/04/2023</a:t>
            </a:fld>
            <a:endParaRPr lang="fr-FR"/>
          </a:p>
        </p:txBody>
      </p:sp>
      <p:sp>
        <p:nvSpPr>
          <p:cNvPr id="8" name="Espace réservé du pied de page 7">
            <a:extLst>
              <a:ext uri="{FF2B5EF4-FFF2-40B4-BE49-F238E27FC236}">
                <a16:creationId xmlns:a16="http://schemas.microsoft.com/office/drawing/2014/main" id="{E885328D-6ABE-3DD2-7E2B-AD123C43860F}"/>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8A3645F-4FAE-94BA-EC60-0A43BB5AF0A8}"/>
              </a:ext>
            </a:extLst>
          </p:cNvPr>
          <p:cNvSpPr>
            <a:spLocks noGrp="1"/>
          </p:cNvSpPr>
          <p:nvPr>
            <p:ph type="sldNum" sz="quarter" idx="12"/>
          </p:nvPr>
        </p:nvSpPr>
        <p:spPr/>
        <p:txBody>
          <a:bodyPr/>
          <a:lstStyle/>
          <a:p>
            <a:fld id="{CC453AEF-34E5-448C-84A3-F70D8619263F}" type="slidenum">
              <a:rPr lang="fr-FR" smtClean="0"/>
              <a:t>‹N°›</a:t>
            </a:fld>
            <a:endParaRPr lang="fr-FR"/>
          </a:p>
        </p:txBody>
      </p:sp>
    </p:spTree>
    <p:extLst>
      <p:ext uri="{BB962C8B-B14F-4D97-AF65-F5344CB8AC3E}">
        <p14:creationId xmlns:p14="http://schemas.microsoft.com/office/powerpoint/2010/main" val="2845079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57B239-3663-C379-496F-D3CE65C9986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4AC716B-DBD9-F436-1F74-3D3F6BEE6991}"/>
              </a:ext>
            </a:extLst>
          </p:cNvPr>
          <p:cNvSpPr>
            <a:spLocks noGrp="1"/>
          </p:cNvSpPr>
          <p:nvPr>
            <p:ph type="dt" sz="half" idx="10"/>
          </p:nvPr>
        </p:nvSpPr>
        <p:spPr/>
        <p:txBody>
          <a:bodyPr/>
          <a:lstStyle/>
          <a:p>
            <a:fld id="{317919B4-FEA9-4D08-83FD-538FE755A526}" type="datetimeFigureOut">
              <a:rPr lang="fr-FR" smtClean="0"/>
              <a:t>10/04/2023</a:t>
            </a:fld>
            <a:endParaRPr lang="fr-FR"/>
          </a:p>
        </p:txBody>
      </p:sp>
      <p:sp>
        <p:nvSpPr>
          <p:cNvPr id="4" name="Espace réservé du pied de page 3">
            <a:extLst>
              <a:ext uri="{FF2B5EF4-FFF2-40B4-BE49-F238E27FC236}">
                <a16:creationId xmlns:a16="http://schemas.microsoft.com/office/drawing/2014/main" id="{B6F557A4-165A-A9CF-E140-0EEBE434FBD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1A53511-D3F6-01EB-0579-897C2EF2E47D}"/>
              </a:ext>
            </a:extLst>
          </p:cNvPr>
          <p:cNvSpPr>
            <a:spLocks noGrp="1"/>
          </p:cNvSpPr>
          <p:nvPr>
            <p:ph type="sldNum" sz="quarter" idx="12"/>
          </p:nvPr>
        </p:nvSpPr>
        <p:spPr/>
        <p:txBody>
          <a:bodyPr/>
          <a:lstStyle/>
          <a:p>
            <a:fld id="{CC453AEF-34E5-448C-84A3-F70D8619263F}" type="slidenum">
              <a:rPr lang="fr-FR" smtClean="0"/>
              <a:t>‹N°›</a:t>
            </a:fld>
            <a:endParaRPr lang="fr-FR"/>
          </a:p>
        </p:txBody>
      </p:sp>
    </p:spTree>
    <p:extLst>
      <p:ext uri="{BB962C8B-B14F-4D97-AF65-F5344CB8AC3E}">
        <p14:creationId xmlns:p14="http://schemas.microsoft.com/office/powerpoint/2010/main" val="3336315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5419969-C6C3-D8AD-3935-3D9D4780F62F}"/>
              </a:ext>
            </a:extLst>
          </p:cNvPr>
          <p:cNvSpPr>
            <a:spLocks noGrp="1"/>
          </p:cNvSpPr>
          <p:nvPr>
            <p:ph type="dt" sz="half" idx="10"/>
          </p:nvPr>
        </p:nvSpPr>
        <p:spPr/>
        <p:txBody>
          <a:bodyPr/>
          <a:lstStyle/>
          <a:p>
            <a:fld id="{317919B4-FEA9-4D08-83FD-538FE755A526}" type="datetimeFigureOut">
              <a:rPr lang="fr-FR" smtClean="0"/>
              <a:t>10/04/2023</a:t>
            </a:fld>
            <a:endParaRPr lang="fr-FR"/>
          </a:p>
        </p:txBody>
      </p:sp>
      <p:sp>
        <p:nvSpPr>
          <p:cNvPr id="3" name="Espace réservé du pied de page 2">
            <a:extLst>
              <a:ext uri="{FF2B5EF4-FFF2-40B4-BE49-F238E27FC236}">
                <a16:creationId xmlns:a16="http://schemas.microsoft.com/office/drawing/2014/main" id="{DD961B49-57AF-09E6-704B-A21BB469CCC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3192DBD-88C7-0E6A-011B-8D6E5B7D0F74}"/>
              </a:ext>
            </a:extLst>
          </p:cNvPr>
          <p:cNvSpPr>
            <a:spLocks noGrp="1"/>
          </p:cNvSpPr>
          <p:nvPr>
            <p:ph type="sldNum" sz="quarter" idx="12"/>
          </p:nvPr>
        </p:nvSpPr>
        <p:spPr/>
        <p:txBody>
          <a:bodyPr/>
          <a:lstStyle/>
          <a:p>
            <a:fld id="{CC453AEF-34E5-448C-84A3-F70D8619263F}" type="slidenum">
              <a:rPr lang="fr-FR" smtClean="0"/>
              <a:t>‹N°›</a:t>
            </a:fld>
            <a:endParaRPr lang="fr-FR"/>
          </a:p>
        </p:txBody>
      </p:sp>
    </p:spTree>
    <p:extLst>
      <p:ext uri="{BB962C8B-B14F-4D97-AF65-F5344CB8AC3E}">
        <p14:creationId xmlns:p14="http://schemas.microsoft.com/office/powerpoint/2010/main" val="3246495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4FF6D6-ABE4-319A-2F1E-C62B42676A0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56A50EE-2A24-79CC-C3AE-35A3768950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40346DE-3F2A-E661-A861-2DB30A7656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1D7D7F1-DD0E-98FD-20A1-26ED78B92B2F}"/>
              </a:ext>
            </a:extLst>
          </p:cNvPr>
          <p:cNvSpPr>
            <a:spLocks noGrp="1"/>
          </p:cNvSpPr>
          <p:nvPr>
            <p:ph type="dt" sz="half" idx="10"/>
          </p:nvPr>
        </p:nvSpPr>
        <p:spPr/>
        <p:txBody>
          <a:bodyPr/>
          <a:lstStyle/>
          <a:p>
            <a:fld id="{317919B4-FEA9-4D08-83FD-538FE755A526}" type="datetimeFigureOut">
              <a:rPr lang="fr-FR" smtClean="0"/>
              <a:t>10/04/2023</a:t>
            </a:fld>
            <a:endParaRPr lang="fr-FR"/>
          </a:p>
        </p:txBody>
      </p:sp>
      <p:sp>
        <p:nvSpPr>
          <p:cNvPr id="6" name="Espace réservé du pied de page 5">
            <a:extLst>
              <a:ext uri="{FF2B5EF4-FFF2-40B4-BE49-F238E27FC236}">
                <a16:creationId xmlns:a16="http://schemas.microsoft.com/office/drawing/2014/main" id="{24DBF379-32A0-C980-8506-061E8F560AE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0149510-9C20-182C-8873-4E9C10AF4421}"/>
              </a:ext>
            </a:extLst>
          </p:cNvPr>
          <p:cNvSpPr>
            <a:spLocks noGrp="1"/>
          </p:cNvSpPr>
          <p:nvPr>
            <p:ph type="sldNum" sz="quarter" idx="12"/>
          </p:nvPr>
        </p:nvSpPr>
        <p:spPr/>
        <p:txBody>
          <a:bodyPr/>
          <a:lstStyle/>
          <a:p>
            <a:fld id="{CC453AEF-34E5-448C-84A3-F70D8619263F}" type="slidenum">
              <a:rPr lang="fr-FR" smtClean="0"/>
              <a:t>‹N°›</a:t>
            </a:fld>
            <a:endParaRPr lang="fr-FR"/>
          </a:p>
        </p:txBody>
      </p:sp>
    </p:spTree>
    <p:extLst>
      <p:ext uri="{BB962C8B-B14F-4D97-AF65-F5344CB8AC3E}">
        <p14:creationId xmlns:p14="http://schemas.microsoft.com/office/powerpoint/2010/main" val="3038367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CE8416-075E-B7E7-5922-C87DE29C70E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ABA503C-4C5C-FC8E-774C-BB06ECE8A4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7F32940-3D2D-9712-F3A6-AD4C637F7A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B755A1E-F12E-A3B4-968C-D6EB08EEF79B}"/>
              </a:ext>
            </a:extLst>
          </p:cNvPr>
          <p:cNvSpPr>
            <a:spLocks noGrp="1"/>
          </p:cNvSpPr>
          <p:nvPr>
            <p:ph type="dt" sz="half" idx="10"/>
          </p:nvPr>
        </p:nvSpPr>
        <p:spPr/>
        <p:txBody>
          <a:bodyPr/>
          <a:lstStyle/>
          <a:p>
            <a:fld id="{317919B4-FEA9-4D08-83FD-538FE755A526}" type="datetimeFigureOut">
              <a:rPr lang="fr-FR" smtClean="0"/>
              <a:t>10/04/2023</a:t>
            </a:fld>
            <a:endParaRPr lang="fr-FR"/>
          </a:p>
        </p:txBody>
      </p:sp>
      <p:sp>
        <p:nvSpPr>
          <p:cNvPr id="6" name="Espace réservé du pied de page 5">
            <a:extLst>
              <a:ext uri="{FF2B5EF4-FFF2-40B4-BE49-F238E27FC236}">
                <a16:creationId xmlns:a16="http://schemas.microsoft.com/office/drawing/2014/main" id="{401B9B9F-6B1E-D72E-79DA-E4B68C9A0A8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8A520E0-E11A-A1F1-220B-90B20C7D2C9D}"/>
              </a:ext>
            </a:extLst>
          </p:cNvPr>
          <p:cNvSpPr>
            <a:spLocks noGrp="1"/>
          </p:cNvSpPr>
          <p:nvPr>
            <p:ph type="sldNum" sz="quarter" idx="12"/>
          </p:nvPr>
        </p:nvSpPr>
        <p:spPr/>
        <p:txBody>
          <a:bodyPr/>
          <a:lstStyle/>
          <a:p>
            <a:fld id="{CC453AEF-34E5-448C-84A3-F70D8619263F}" type="slidenum">
              <a:rPr lang="fr-FR" smtClean="0"/>
              <a:t>‹N°›</a:t>
            </a:fld>
            <a:endParaRPr lang="fr-FR"/>
          </a:p>
        </p:txBody>
      </p:sp>
    </p:spTree>
    <p:extLst>
      <p:ext uri="{BB962C8B-B14F-4D97-AF65-F5344CB8AC3E}">
        <p14:creationId xmlns:p14="http://schemas.microsoft.com/office/powerpoint/2010/main" val="16869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04D7AC9-2D0F-EC45-7C5E-AF1C522179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697B0F5-BC24-C549-7614-D961F4DA09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46EB37D-D7AA-6850-E1DE-FC308E8899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7919B4-FEA9-4D08-83FD-538FE755A526}" type="datetimeFigureOut">
              <a:rPr lang="fr-FR" smtClean="0"/>
              <a:t>10/04/2023</a:t>
            </a:fld>
            <a:endParaRPr lang="fr-FR"/>
          </a:p>
        </p:txBody>
      </p:sp>
      <p:sp>
        <p:nvSpPr>
          <p:cNvPr id="5" name="Espace réservé du pied de page 4">
            <a:extLst>
              <a:ext uri="{FF2B5EF4-FFF2-40B4-BE49-F238E27FC236}">
                <a16:creationId xmlns:a16="http://schemas.microsoft.com/office/drawing/2014/main" id="{A49B3869-845B-1BB6-1E14-F1095E9575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A9F27D3-020E-9F74-AACD-E453181DCF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453AEF-34E5-448C-84A3-F70D8619263F}" type="slidenum">
              <a:rPr lang="fr-FR" smtClean="0"/>
              <a:t>‹N°›</a:t>
            </a:fld>
            <a:endParaRPr lang="fr-FR"/>
          </a:p>
        </p:txBody>
      </p:sp>
    </p:spTree>
    <p:extLst>
      <p:ext uri="{BB962C8B-B14F-4D97-AF65-F5344CB8AC3E}">
        <p14:creationId xmlns:p14="http://schemas.microsoft.com/office/powerpoint/2010/main" val="2045970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EB056CA-1876-F2B9-6FD8-4C3D636514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5B9186B-5700-09F1-2B05-4633519BD8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DBA2301-1494-EEEF-D133-D90A22B6B4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8C04A2-B824-4F98-BF8E-5A17D02B3C7A}" type="datetimeFigureOut">
              <a:rPr lang="fr-FR" smtClean="0"/>
              <a:t>10/04/2023</a:t>
            </a:fld>
            <a:endParaRPr lang="fr-FR"/>
          </a:p>
        </p:txBody>
      </p:sp>
      <p:sp>
        <p:nvSpPr>
          <p:cNvPr id="5" name="Espace réservé du pied de page 4">
            <a:extLst>
              <a:ext uri="{FF2B5EF4-FFF2-40B4-BE49-F238E27FC236}">
                <a16:creationId xmlns:a16="http://schemas.microsoft.com/office/drawing/2014/main" id="{D441B3C4-413F-F46B-DF57-6716A97F26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0E653A6-BF34-B91A-3585-5DA843991C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F8B586-C6FA-4772-A195-D97C9D328762}" type="slidenum">
              <a:rPr lang="fr-FR" smtClean="0"/>
              <a:t>‹N°›</a:t>
            </a:fld>
            <a:endParaRPr lang="fr-FR"/>
          </a:p>
        </p:txBody>
      </p:sp>
    </p:spTree>
    <p:extLst>
      <p:ext uri="{BB962C8B-B14F-4D97-AF65-F5344CB8AC3E}">
        <p14:creationId xmlns:p14="http://schemas.microsoft.com/office/powerpoint/2010/main" val="2800879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69476FE-0E42-414E-A2B2-C7BAC22712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D9DFC3C-69B3-4B50-B230-A01A2725B0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01D00D7-7838-47D9-8564-3B68603EDC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8F3A7-6FE7-4927-BB68-C3B3B59B0FBE}" type="datetimeFigureOut">
              <a:rPr lang="fr-FR" smtClean="0"/>
              <a:t>10/04/2023</a:t>
            </a:fld>
            <a:endParaRPr lang="fr-FR"/>
          </a:p>
        </p:txBody>
      </p:sp>
      <p:sp>
        <p:nvSpPr>
          <p:cNvPr id="5" name="Espace réservé du pied de page 4">
            <a:extLst>
              <a:ext uri="{FF2B5EF4-FFF2-40B4-BE49-F238E27FC236}">
                <a16:creationId xmlns:a16="http://schemas.microsoft.com/office/drawing/2014/main" id="{5DE117E7-1270-481D-9C9B-67D9AD2BEB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BC4A750-BCED-4E4F-B4FC-564851707A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285E10-8E56-4BE1-872D-75472BD924D8}" type="slidenum">
              <a:rPr lang="fr-FR" smtClean="0"/>
              <a:t>‹N°›</a:t>
            </a:fld>
            <a:endParaRPr lang="fr-FR"/>
          </a:p>
        </p:txBody>
      </p:sp>
    </p:spTree>
    <p:extLst>
      <p:ext uri="{BB962C8B-B14F-4D97-AF65-F5344CB8AC3E}">
        <p14:creationId xmlns:p14="http://schemas.microsoft.com/office/powerpoint/2010/main" val="421127897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90" r:id="rId13"/>
    <p:sldLayoutId id="2147483691" r:id="rId14"/>
    <p:sldLayoutId id="2147483692" r:id="rId15"/>
    <p:sldLayoutId id="214748369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2.sv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4.xml"/><Relationship Id="rId1" Type="http://schemas.openxmlformats.org/officeDocument/2006/relationships/tags" Target="../tags/tag1.xml"/><Relationship Id="rId4" Type="http://schemas.openxmlformats.org/officeDocument/2006/relationships/image" Target="../media/image20.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file:///G:\Drive%20partag&#233;s\DPC%20MEDECINS%20Lot%202\DPC%20TND%20PSY%20contenus%20de%20cours%20(1%20et%203)\cours%203\exemples%20pour%20cours%203\exemple%20cerfa_certif%20medical%20pr&#233;-rempli.pdf" TargetMode="External"/><Relationship Id="rId2" Type="http://schemas.openxmlformats.org/officeDocument/2006/relationships/image" Target="../media/image27.jpg"/><Relationship Id="rId1" Type="http://schemas.openxmlformats.org/officeDocument/2006/relationships/slideLayout" Target="../slideLayouts/slideLayout12.xml"/><Relationship Id="rId5" Type="http://schemas.openxmlformats.org/officeDocument/2006/relationships/image" Target="../media/image28.w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98BD98-054B-1213-3D9A-B26BD90D5B7E}"/>
              </a:ext>
            </a:extLst>
          </p:cNvPr>
          <p:cNvSpPr>
            <a:spLocks noGrp="1"/>
          </p:cNvSpPr>
          <p:nvPr>
            <p:ph type="ctrTitle"/>
          </p:nvPr>
        </p:nvSpPr>
        <p:spPr>
          <a:xfrm>
            <a:off x="1250867" y="2028227"/>
            <a:ext cx="9690265" cy="2387600"/>
          </a:xfrm>
        </p:spPr>
        <p:txBody>
          <a:bodyPr>
            <a:normAutofit fontScale="90000"/>
          </a:bodyPr>
          <a:lstStyle/>
          <a:p>
            <a:r>
              <a:rPr lang="fr-FR" dirty="0">
                <a:solidFill>
                  <a:schemeClr val="accent2"/>
                </a:solidFill>
                <a:latin typeface="Century Gothic" panose="020B0502020202020204" pitchFamily="34" charset="0"/>
              </a:rPr>
              <a:t>Diagnostic, coordination du parcours de soin de l’enfant </a:t>
            </a:r>
            <a:br>
              <a:rPr lang="fr-FR" dirty="0">
                <a:solidFill>
                  <a:schemeClr val="accent2"/>
                </a:solidFill>
                <a:latin typeface="Century Gothic" panose="020B0502020202020204" pitchFamily="34" charset="0"/>
              </a:rPr>
            </a:br>
            <a:r>
              <a:rPr lang="fr-FR" dirty="0">
                <a:solidFill>
                  <a:schemeClr val="accent2"/>
                </a:solidFill>
                <a:latin typeface="Century Gothic" panose="020B0502020202020204" pitchFamily="34" charset="0"/>
              </a:rPr>
              <a:t>et accompagnement </a:t>
            </a:r>
            <a:br>
              <a:rPr lang="fr-FR" dirty="0">
                <a:solidFill>
                  <a:schemeClr val="accent2"/>
                </a:solidFill>
                <a:latin typeface="Century Gothic" panose="020B0502020202020204" pitchFamily="34" charset="0"/>
              </a:rPr>
            </a:br>
            <a:r>
              <a:rPr lang="fr-FR" dirty="0">
                <a:solidFill>
                  <a:schemeClr val="accent2"/>
                </a:solidFill>
                <a:latin typeface="Century Gothic" panose="020B0502020202020204" pitchFamily="34" charset="0"/>
              </a:rPr>
              <a:t>des familles</a:t>
            </a:r>
          </a:p>
        </p:txBody>
      </p:sp>
      <p:grpSp>
        <p:nvGrpSpPr>
          <p:cNvPr id="4" name="Group 30">
            <a:extLst>
              <a:ext uri="{FF2B5EF4-FFF2-40B4-BE49-F238E27FC236}">
                <a16:creationId xmlns:a16="http://schemas.microsoft.com/office/drawing/2014/main" id="{5C0ADF6E-90C3-7D4A-A338-F68BF7296D5B}"/>
              </a:ext>
            </a:extLst>
          </p:cNvPr>
          <p:cNvGrpSpPr/>
          <p:nvPr/>
        </p:nvGrpSpPr>
        <p:grpSpPr>
          <a:xfrm>
            <a:off x="10549719" y="5257800"/>
            <a:ext cx="1383779" cy="1301926"/>
            <a:chOff x="2771800" y="2060848"/>
            <a:chExt cx="3653928" cy="3884295"/>
          </a:xfrm>
        </p:grpSpPr>
        <p:sp>
          <p:nvSpPr>
            <p:cNvPr id="5" name="Freeform 11">
              <a:extLst>
                <a:ext uri="{FF2B5EF4-FFF2-40B4-BE49-F238E27FC236}">
                  <a16:creationId xmlns:a16="http://schemas.microsoft.com/office/drawing/2014/main" id="{7F51FFF2-7AB7-48F9-292F-28AC17699991}"/>
                </a:ext>
              </a:extLst>
            </p:cNvPr>
            <p:cNvSpPr>
              <a:spLocks noEditPoints="1"/>
            </p:cNvSpPr>
            <p:nvPr/>
          </p:nvSpPr>
          <p:spPr bwMode="auto">
            <a:xfrm>
              <a:off x="2771800" y="2060848"/>
              <a:ext cx="3653928" cy="3884295"/>
            </a:xfrm>
            <a:custGeom>
              <a:avLst/>
              <a:gdLst>
                <a:gd name="T0" fmla="*/ 499 w 1598"/>
                <a:gd name="T1" fmla="*/ 1699 h 1699"/>
                <a:gd name="T2" fmla="*/ 421 w 1598"/>
                <a:gd name="T3" fmla="*/ 1514 h 1699"/>
                <a:gd name="T4" fmla="*/ 151 w 1598"/>
                <a:gd name="T5" fmla="*/ 1384 h 1699"/>
                <a:gd name="T6" fmla="*/ 138 w 1598"/>
                <a:gd name="T7" fmla="*/ 1299 h 1699"/>
                <a:gd name="T8" fmla="*/ 104 w 1598"/>
                <a:gd name="T9" fmla="*/ 1199 h 1699"/>
                <a:gd name="T10" fmla="*/ 98 w 1598"/>
                <a:gd name="T11" fmla="*/ 1123 h 1699"/>
                <a:gd name="T12" fmla="*/ 28 w 1598"/>
                <a:gd name="T13" fmla="*/ 934 h 1699"/>
                <a:gd name="T14" fmla="*/ 34 w 1598"/>
                <a:gd name="T15" fmla="*/ 929 h 1699"/>
                <a:gd name="T16" fmla="*/ 126 w 1598"/>
                <a:gd name="T17" fmla="*/ 790 h 1699"/>
                <a:gd name="T18" fmla="*/ 119 w 1598"/>
                <a:gd name="T19" fmla="*/ 721 h 1699"/>
                <a:gd name="T20" fmla="*/ 186 w 1598"/>
                <a:gd name="T21" fmla="*/ 291 h 1699"/>
                <a:gd name="T22" fmla="*/ 763 w 1598"/>
                <a:gd name="T23" fmla="*/ 4 h 1699"/>
                <a:gd name="T24" fmla="*/ 1306 w 1598"/>
                <a:gd name="T25" fmla="*/ 168 h 1699"/>
                <a:gd name="T26" fmla="*/ 1509 w 1598"/>
                <a:gd name="T27" fmla="*/ 937 h 1699"/>
                <a:gd name="T28" fmla="*/ 1179 w 1598"/>
                <a:gd name="T29" fmla="*/ 1560 h 1699"/>
                <a:gd name="T30" fmla="*/ 557 w 1598"/>
                <a:gd name="T31" fmla="*/ 1640 h 1699"/>
                <a:gd name="T32" fmla="*/ 1120 w 1598"/>
                <a:gd name="T33" fmla="*/ 1558 h 1699"/>
                <a:gd name="T34" fmla="*/ 1179 w 1598"/>
                <a:gd name="T35" fmla="*/ 1361 h 1699"/>
                <a:gd name="T36" fmla="*/ 1452 w 1598"/>
                <a:gd name="T37" fmla="*/ 922 h 1699"/>
                <a:gd name="T38" fmla="*/ 1388 w 1598"/>
                <a:gd name="T39" fmla="*/ 364 h 1699"/>
                <a:gd name="T40" fmla="*/ 1265 w 1598"/>
                <a:gd name="T41" fmla="*/ 210 h 1699"/>
                <a:gd name="T42" fmla="*/ 767 w 1598"/>
                <a:gd name="T43" fmla="*/ 63 h 1699"/>
                <a:gd name="T44" fmla="*/ 765 w 1598"/>
                <a:gd name="T45" fmla="*/ 63 h 1699"/>
                <a:gd name="T46" fmla="*/ 234 w 1598"/>
                <a:gd name="T47" fmla="*/ 325 h 1699"/>
                <a:gd name="T48" fmla="*/ 174 w 1598"/>
                <a:gd name="T49" fmla="*/ 699 h 1699"/>
                <a:gd name="T50" fmla="*/ 176 w 1598"/>
                <a:gd name="T51" fmla="*/ 705 h 1699"/>
                <a:gd name="T52" fmla="*/ 70 w 1598"/>
                <a:gd name="T53" fmla="*/ 976 h 1699"/>
                <a:gd name="T54" fmla="*/ 72 w 1598"/>
                <a:gd name="T55" fmla="*/ 998 h 1699"/>
                <a:gd name="T56" fmla="*/ 129 w 1598"/>
                <a:gd name="T57" fmla="*/ 1071 h 1699"/>
                <a:gd name="T58" fmla="*/ 142 w 1598"/>
                <a:gd name="T59" fmla="*/ 1078 h 1699"/>
                <a:gd name="T60" fmla="*/ 152 w 1598"/>
                <a:gd name="T61" fmla="*/ 1150 h 1699"/>
                <a:gd name="T62" fmla="*/ 148 w 1598"/>
                <a:gd name="T63" fmla="*/ 1157 h 1699"/>
                <a:gd name="T64" fmla="*/ 150 w 1598"/>
                <a:gd name="T65" fmla="*/ 1159 h 1699"/>
                <a:gd name="T66" fmla="*/ 163 w 1598"/>
                <a:gd name="T67" fmla="*/ 1215 h 1699"/>
                <a:gd name="T68" fmla="*/ 156 w 1598"/>
                <a:gd name="T69" fmla="*/ 1229 h 1699"/>
                <a:gd name="T70" fmla="*/ 159 w 1598"/>
                <a:gd name="T71" fmla="*/ 1235 h 1699"/>
                <a:gd name="T72" fmla="*/ 182 w 1598"/>
                <a:gd name="T73" fmla="*/ 1257 h 1699"/>
                <a:gd name="T74" fmla="*/ 210 w 1598"/>
                <a:gd name="T75" fmla="*/ 1384 h 1699"/>
                <a:gd name="T76" fmla="*/ 286 w 1598"/>
                <a:gd name="T77" fmla="*/ 1453 h 1699"/>
                <a:gd name="T78" fmla="*/ 555 w 1598"/>
                <a:gd name="T79" fmla="*/ 1559 h 1699"/>
                <a:gd name="T80" fmla="*/ 557 w 1598"/>
                <a:gd name="T81" fmla="*/ 1640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98" h="1699">
                  <a:moveTo>
                    <a:pt x="1179" y="1699"/>
                  </a:moveTo>
                  <a:cubicBezTo>
                    <a:pt x="499" y="1699"/>
                    <a:pt x="499" y="1699"/>
                    <a:pt x="499" y="1699"/>
                  </a:cubicBezTo>
                  <a:cubicBezTo>
                    <a:pt x="497" y="1573"/>
                    <a:pt x="497" y="1573"/>
                    <a:pt x="497" y="1573"/>
                  </a:cubicBezTo>
                  <a:cubicBezTo>
                    <a:pt x="485" y="1544"/>
                    <a:pt x="450" y="1514"/>
                    <a:pt x="421" y="1514"/>
                  </a:cubicBezTo>
                  <a:cubicBezTo>
                    <a:pt x="280" y="1512"/>
                    <a:pt x="280" y="1512"/>
                    <a:pt x="280" y="1512"/>
                  </a:cubicBezTo>
                  <a:cubicBezTo>
                    <a:pt x="178" y="1505"/>
                    <a:pt x="151" y="1425"/>
                    <a:pt x="151" y="1384"/>
                  </a:cubicBezTo>
                  <a:cubicBezTo>
                    <a:pt x="151" y="1383"/>
                    <a:pt x="151" y="1383"/>
                    <a:pt x="151" y="1383"/>
                  </a:cubicBezTo>
                  <a:cubicBezTo>
                    <a:pt x="152" y="1336"/>
                    <a:pt x="142" y="1309"/>
                    <a:pt x="138" y="1299"/>
                  </a:cubicBezTo>
                  <a:cubicBezTo>
                    <a:pt x="122" y="1287"/>
                    <a:pt x="112" y="1272"/>
                    <a:pt x="108" y="1264"/>
                  </a:cubicBezTo>
                  <a:cubicBezTo>
                    <a:pt x="92" y="1245"/>
                    <a:pt x="94" y="1220"/>
                    <a:pt x="104" y="1199"/>
                  </a:cubicBezTo>
                  <a:cubicBezTo>
                    <a:pt x="103" y="1197"/>
                    <a:pt x="102" y="1195"/>
                    <a:pt x="101" y="1193"/>
                  </a:cubicBezTo>
                  <a:cubicBezTo>
                    <a:pt x="83" y="1170"/>
                    <a:pt x="86" y="1143"/>
                    <a:pt x="98" y="1123"/>
                  </a:cubicBezTo>
                  <a:cubicBezTo>
                    <a:pt x="37" y="1100"/>
                    <a:pt x="19" y="1033"/>
                    <a:pt x="15" y="1016"/>
                  </a:cubicBezTo>
                  <a:cubicBezTo>
                    <a:pt x="0" y="978"/>
                    <a:pt x="16" y="947"/>
                    <a:pt x="28" y="934"/>
                  </a:cubicBezTo>
                  <a:cubicBezTo>
                    <a:pt x="31" y="931"/>
                    <a:pt x="31" y="931"/>
                    <a:pt x="31" y="931"/>
                  </a:cubicBezTo>
                  <a:cubicBezTo>
                    <a:pt x="34" y="929"/>
                    <a:pt x="34" y="929"/>
                    <a:pt x="34" y="929"/>
                  </a:cubicBezTo>
                  <a:cubicBezTo>
                    <a:pt x="125" y="874"/>
                    <a:pt x="126" y="796"/>
                    <a:pt x="126" y="792"/>
                  </a:cubicBezTo>
                  <a:cubicBezTo>
                    <a:pt x="126" y="790"/>
                    <a:pt x="126" y="790"/>
                    <a:pt x="126" y="790"/>
                  </a:cubicBezTo>
                  <a:cubicBezTo>
                    <a:pt x="126" y="788"/>
                    <a:pt x="126" y="788"/>
                    <a:pt x="126" y="788"/>
                  </a:cubicBezTo>
                  <a:cubicBezTo>
                    <a:pt x="128" y="772"/>
                    <a:pt x="123" y="739"/>
                    <a:pt x="119" y="721"/>
                  </a:cubicBezTo>
                  <a:cubicBezTo>
                    <a:pt x="97" y="671"/>
                    <a:pt x="95" y="582"/>
                    <a:pt x="95" y="572"/>
                  </a:cubicBezTo>
                  <a:cubicBezTo>
                    <a:pt x="91" y="427"/>
                    <a:pt x="182" y="296"/>
                    <a:pt x="186" y="291"/>
                  </a:cubicBezTo>
                  <a:cubicBezTo>
                    <a:pt x="187" y="290"/>
                    <a:pt x="187" y="290"/>
                    <a:pt x="187" y="290"/>
                  </a:cubicBezTo>
                  <a:cubicBezTo>
                    <a:pt x="406" y="13"/>
                    <a:pt x="736" y="4"/>
                    <a:pt x="763" y="4"/>
                  </a:cubicBezTo>
                  <a:cubicBezTo>
                    <a:pt x="791" y="1"/>
                    <a:pt x="819" y="0"/>
                    <a:pt x="847" y="0"/>
                  </a:cubicBezTo>
                  <a:cubicBezTo>
                    <a:pt x="1071" y="0"/>
                    <a:pt x="1220" y="91"/>
                    <a:pt x="1306" y="168"/>
                  </a:cubicBezTo>
                  <a:cubicBezTo>
                    <a:pt x="1395" y="247"/>
                    <a:pt x="1435" y="326"/>
                    <a:pt x="1440" y="337"/>
                  </a:cubicBezTo>
                  <a:cubicBezTo>
                    <a:pt x="1598" y="623"/>
                    <a:pt x="1516" y="916"/>
                    <a:pt x="1509" y="937"/>
                  </a:cubicBezTo>
                  <a:cubicBezTo>
                    <a:pt x="1452" y="1169"/>
                    <a:pt x="1254" y="1371"/>
                    <a:pt x="1226" y="1398"/>
                  </a:cubicBezTo>
                  <a:cubicBezTo>
                    <a:pt x="1186" y="1465"/>
                    <a:pt x="1179" y="1552"/>
                    <a:pt x="1179" y="1560"/>
                  </a:cubicBezTo>
                  <a:lnTo>
                    <a:pt x="1179" y="1699"/>
                  </a:lnTo>
                  <a:close/>
                  <a:moveTo>
                    <a:pt x="557" y="1640"/>
                  </a:moveTo>
                  <a:cubicBezTo>
                    <a:pt x="1120" y="1640"/>
                    <a:pt x="1120" y="1640"/>
                    <a:pt x="1120" y="1640"/>
                  </a:cubicBezTo>
                  <a:cubicBezTo>
                    <a:pt x="1120" y="1558"/>
                    <a:pt x="1120" y="1558"/>
                    <a:pt x="1120" y="1558"/>
                  </a:cubicBezTo>
                  <a:cubicBezTo>
                    <a:pt x="1120" y="1553"/>
                    <a:pt x="1126" y="1448"/>
                    <a:pt x="1177" y="1364"/>
                  </a:cubicBezTo>
                  <a:cubicBezTo>
                    <a:pt x="1179" y="1361"/>
                    <a:pt x="1179" y="1361"/>
                    <a:pt x="1179" y="1361"/>
                  </a:cubicBezTo>
                  <a:cubicBezTo>
                    <a:pt x="1182" y="1358"/>
                    <a:pt x="1182" y="1358"/>
                    <a:pt x="1182" y="1358"/>
                  </a:cubicBezTo>
                  <a:cubicBezTo>
                    <a:pt x="1184" y="1356"/>
                    <a:pt x="1396" y="1150"/>
                    <a:pt x="1452" y="922"/>
                  </a:cubicBezTo>
                  <a:cubicBezTo>
                    <a:pt x="1453" y="921"/>
                    <a:pt x="1453" y="921"/>
                    <a:pt x="1453" y="921"/>
                  </a:cubicBezTo>
                  <a:cubicBezTo>
                    <a:pt x="1454" y="918"/>
                    <a:pt x="1537" y="634"/>
                    <a:pt x="1388" y="364"/>
                  </a:cubicBezTo>
                  <a:cubicBezTo>
                    <a:pt x="1387" y="363"/>
                    <a:pt x="1387" y="363"/>
                    <a:pt x="1387" y="363"/>
                  </a:cubicBezTo>
                  <a:cubicBezTo>
                    <a:pt x="1386" y="362"/>
                    <a:pt x="1349" y="285"/>
                    <a:pt x="1265" y="210"/>
                  </a:cubicBezTo>
                  <a:cubicBezTo>
                    <a:pt x="1151" y="110"/>
                    <a:pt x="1011" y="59"/>
                    <a:pt x="847" y="59"/>
                  </a:cubicBezTo>
                  <a:cubicBezTo>
                    <a:pt x="821" y="59"/>
                    <a:pt x="794" y="60"/>
                    <a:pt x="767" y="63"/>
                  </a:cubicBezTo>
                  <a:cubicBezTo>
                    <a:pt x="766" y="63"/>
                    <a:pt x="766" y="63"/>
                    <a:pt x="766" y="63"/>
                  </a:cubicBezTo>
                  <a:cubicBezTo>
                    <a:pt x="765" y="63"/>
                    <a:pt x="765" y="63"/>
                    <a:pt x="765" y="63"/>
                  </a:cubicBezTo>
                  <a:cubicBezTo>
                    <a:pt x="761" y="63"/>
                    <a:pt x="681" y="64"/>
                    <a:pt x="575" y="97"/>
                  </a:cubicBezTo>
                  <a:cubicBezTo>
                    <a:pt x="434" y="140"/>
                    <a:pt x="320" y="217"/>
                    <a:pt x="234" y="325"/>
                  </a:cubicBezTo>
                  <a:cubicBezTo>
                    <a:pt x="227" y="335"/>
                    <a:pt x="151" y="450"/>
                    <a:pt x="154" y="571"/>
                  </a:cubicBezTo>
                  <a:cubicBezTo>
                    <a:pt x="154" y="595"/>
                    <a:pt x="159" y="666"/>
                    <a:pt x="174" y="699"/>
                  </a:cubicBezTo>
                  <a:cubicBezTo>
                    <a:pt x="175" y="702"/>
                    <a:pt x="175" y="702"/>
                    <a:pt x="175" y="702"/>
                  </a:cubicBezTo>
                  <a:cubicBezTo>
                    <a:pt x="176" y="705"/>
                    <a:pt x="176" y="705"/>
                    <a:pt x="176" y="705"/>
                  </a:cubicBezTo>
                  <a:cubicBezTo>
                    <a:pt x="177" y="710"/>
                    <a:pt x="189" y="761"/>
                    <a:pt x="185" y="794"/>
                  </a:cubicBezTo>
                  <a:cubicBezTo>
                    <a:pt x="184" y="812"/>
                    <a:pt x="177" y="908"/>
                    <a:pt x="70" y="976"/>
                  </a:cubicBezTo>
                  <a:cubicBezTo>
                    <a:pt x="68" y="979"/>
                    <a:pt x="66" y="986"/>
                    <a:pt x="70" y="995"/>
                  </a:cubicBezTo>
                  <a:cubicBezTo>
                    <a:pt x="72" y="998"/>
                    <a:pt x="72" y="998"/>
                    <a:pt x="72" y="998"/>
                  </a:cubicBezTo>
                  <a:cubicBezTo>
                    <a:pt x="72" y="1002"/>
                    <a:pt x="72" y="1002"/>
                    <a:pt x="72" y="1002"/>
                  </a:cubicBezTo>
                  <a:cubicBezTo>
                    <a:pt x="73" y="1002"/>
                    <a:pt x="84" y="1062"/>
                    <a:pt x="129" y="1071"/>
                  </a:cubicBezTo>
                  <a:cubicBezTo>
                    <a:pt x="136" y="1073"/>
                    <a:pt x="136" y="1073"/>
                    <a:pt x="136" y="1073"/>
                  </a:cubicBezTo>
                  <a:cubicBezTo>
                    <a:pt x="142" y="1078"/>
                    <a:pt x="142" y="1078"/>
                    <a:pt x="142" y="1078"/>
                  </a:cubicBezTo>
                  <a:cubicBezTo>
                    <a:pt x="154" y="1089"/>
                    <a:pt x="165" y="1112"/>
                    <a:pt x="154" y="1144"/>
                  </a:cubicBezTo>
                  <a:cubicBezTo>
                    <a:pt x="152" y="1150"/>
                    <a:pt x="152" y="1150"/>
                    <a:pt x="152" y="1150"/>
                  </a:cubicBezTo>
                  <a:cubicBezTo>
                    <a:pt x="149" y="1153"/>
                    <a:pt x="149" y="1153"/>
                    <a:pt x="149" y="1153"/>
                  </a:cubicBezTo>
                  <a:cubicBezTo>
                    <a:pt x="149" y="1154"/>
                    <a:pt x="148" y="1156"/>
                    <a:pt x="148" y="1157"/>
                  </a:cubicBezTo>
                  <a:cubicBezTo>
                    <a:pt x="148" y="1157"/>
                    <a:pt x="148" y="1157"/>
                    <a:pt x="148" y="1157"/>
                  </a:cubicBezTo>
                  <a:cubicBezTo>
                    <a:pt x="150" y="1159"/>
                    <a:pt x="150" y="1159"/>
                    <a:pt x="150" y="1159"/>
                  </a:cubicBezTo>
                  <a:cubicBezTo>
                    <a:pt x="152" y="1163"/>
                    <a:pt x="166" y="1185"/>
                    <a:pt x="164" y="1207"/>
                  </a:cubicBezTo>
                  <a:cubicBezTo>
                    <a:pt x="163" y="1215"/>
                    <a:pt x="163" y="1215"/>
                    <a:pt x="163" y="1215"/>
                  </a:cubicBezTo>
                  <a:cubicBezTo>
                    <a:pt x="159" y="1221"/>
                    <a:pt x="159" y="1221"/>
                    <a:pt x="159" y="1221"/>
                  </a:cubicBezTo>
                  <a:cubicBezTo>
                    <a:pt x="158" y="1223"/>
                    <a:pt x="157" y="1226"/>
                    <a:pt x="156" y="1229"/>
                  </a:cubicBezTo>
                  <a:cubicBezTo>
                    <a:pt x="157" y="1230"/>
                    <a:pt x="157" y="1230"/>
                    <a:pt x="157" y="1230"/>
                  </a:cubicBezTo>
                  <a:cubicBezTo>
                    <a:pt x="159" y="1235"/>
                    <a:pt x="159" y="1235"/>
                    <a:pt x="159" y="1235"/>
                  </a:cubicBezTo>
                  <a:cubicBezTo>
                    <a:pt x="161" y="1238"/>
                    <a:pt x="167" y="1248"/>
                    <a:pt x="176" y="1253"/>
                  </a:cubicBezTo>
                  <a:cubicBezTo>
                    <a:pt x="182" y="1257"/>
                    <a:pt x="182" y="1257"/>
                    <a:pt x="182" y="1257"/>
                  </a:cubicBezTo>
                  <a:cubicBezTo>
                    <a:pt x="185" y="1262"/>
                    <a:pt x="185" y="1262"/>
                    <a:pt x="185" y="1262"/>
                  </a:cubicBezTo>
                  <a:cubicBezTo>
                    <a:pt x="188" y="1266"/>
                    <a:pt x="212" y="1305"/>
                    <a:pt x="210" y="1384"/>
                  </a:cubicBezTo>
                  <a:cubicBezTo>
                    <a:pt x="210" y="1395"/>
                    <a:pt x="215" y="1449"/>
                    <a:pt x="285" y="1453"/>
                  </a:cubicBezTo>
                  <a:cubicBezTo>
                    <a:pt x="286" y="1453"/>
                    <a:pt x="286" y="1453"/>
                    <a:pt x="286" y="1453"/>
                  </a:cubicBezTo>
                  <a:cubicBezTo>
                    <a:pt x="429" y="1457"/>
                    <a:pt x="429" y="1457"/>
                    <a:pt x="429" y="1457"/>
                  </a:cubicBezTo>
                  <a:cubicBezTo>
                    <a:pt x="470" y="1460"/>
                    <a:pt x="533" y="1487"/>
                    <a:pt x="555" y="1559"/>
                  </a:cubicBezTo>
                  <a:cubicBezTo>
                    <a:pt x="556" y="1563"/>
                    <a:pt x="556" y="1563"/>
                    <a:pt x="556" y="1563"/>
                  </a:cubicBezTo>
                  <a:lnTo>
                    <a:pt x="557" y="16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ko-KR" altLang="en-US" sz="2701" dirty="0"/>
            </a:p>
          </p:txBody>
        </p:sp>
        <p:sp>
          <p:nvSpPr>
            <p:cNvPr id="6" name="Pie 6">
              <a:extLst>
                <a:ext uri="{FF2B5EF4-FFF2-40B4-BE49-F238E27FC236}">
                  <a16:creationId xmlns:a16="http://schemas.microsoft.com/office/drawing/2014/main" id="{377090D4-8101-B3B6-1067-7063206F2896}"/>
                </a:ext>
              </a:extLst>
            </p:cNvPr>
            <p:cNvSpPr/>
            <p:nvPr/>
          </p:nvSpPr>
          <p:spPr>
            <a:xfrm>
              <a:off x="3376439" y="2358405"/>
              <a:ext cx="2592288" cy="2592288"/>
            </a:xfrm>
            <a:prstGeom prst="pie">
              <a:avLst>
                <a:gd name="adj1" fmla="val 12276732"/>
                <a:gd name="adj2" fmla="val 16200000"/>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tx1"/>
                </a:solidFill>
              </a:endParaRPr>
            </a:p>
          </p:txBody>
        </p:sp>
        <p:sp>
          <p:nvSpPr>
            <p:cNvPr id="7" name="Pie 13">
              <a:extLst>
                <a:ext uri="{FF2B5EF4-FFF2-40B4-BE49-F238E27FC236}">
                  <a16:creationId xmlns:a16="http://schemas.microsoft.com/office/drawing/2014/main" id="{F3DCF841-745E-ED4F-7131-6895265872A3}"/>
                </a:ext>
              </a:extLst>
            </p:cNvPr>
            <p:cNvSpPr/>
            <p:nvPr/>
          </p:nvSpPr>
          <p:spPr>
            <a:xfrm>
              <a:off x="3376439" y="2358405"/>
              <a:ext cx="2592288" cy="2592288"/>
            </a:xfrm>
            <a:prstGeom prst="pie">
              <a:avLst>
                <a:gd name="adj1" fmla="val 15840500"/>
                <a:gd name="adj2" fmla="val 19589917"/>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8" name="Pie 14">
              <a:extLst>
                <a:ext uri="{FF2B5EF4-FFF2-40B4-BE49-F238E27FC236}">
                  <a16:creationId xmlns:a16="http://schemas.microsoft.com/office/drawing/2014/main" id="{54734A7D-59DD-D1F8-7CAB-CD51A8C6A139}"/>
                </a:ext>
              </a:extLst>
            </p:cNvPr>
            <p:cNvSpPr/>
            <p:nvPr/>
          </p:nvSpPr>
          <p:spPr>
            <a:xfrm>
              <a:off x="3376439" y="2358405"/>
              <a:ext cx="2592288" cy="2592288"/>
            </a:xfrm>
            <a:prstGeom prst="pie">
              <a:avLst>
                <a:gd name="adj1" fmla="val 19138758"/>
                <a:gd name="adj2" fmla="val 1338485"/>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tx1"/>
                </a:solidFill>
              </a:endParaRPr>
            </a:p>
          </p:txBody>
        </p:sp>
        <p:sp>
          <p:nvSpPr>
            <p:cNvPr id="9" name="Pie 15">
              <a:extLst>
                <a:ext uri="{FF2B5EF4-FFF2-40B4-BE49-F238E27FC236}">
                  <a16:creationId xmlns:a16="http://schemas.microsoft.com/office/drawing/2014/main" id="{9F3C686B-B813-83F7-E628-4EEA39500E13}"/>
                </a:ext>
              </a:extLst>
            </p:cNvPr>
            <p:cNvSpPr/>
            <p:nvPr/>
          </p:nvSpPr>
          <p:spPr>
            <a:xfrm>
              <a:off x="3376439" y="2358405"/>
              <a:ext cx="2592288" cy="2592288"/>
            </a:xfrm>
            <a:prstGeom prst="pie">
              <a:avLst>
                <a:gd name="adj1" fmla="val 798895"/>
                <a:gd name="adj2" fmla="val 4047876"/>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grpSp>
      <p:pic>
        <p:nvPicPr>
          <p:cNvPr id="10" name="Image 9">
            <a:extLst>
              <a:ext uri="{FF2B5EF4-FFF2-40B4-BE49-F238E27FC236}">
                <a16:creationId xmlns:a16="http://schemas.microsoft.com/office/drawing/2014/main" id="{1BC0D93D-41C9-3A10-A5EC-6A5DB87F7E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576" y="5735637"/>
            <a:ext cx="2874054" cy="746618"/>
          </a:xfrm>
          <a:prstGeom prst="rect">
            <a:avLst/>
          </a:prstGeom>
        </p:spPr>
      </p:pic>
    </p:spTree>
    <p:extLst>
      <p:ext uri="{BB962C8B-B14F-4D97-AF65-F5344CB8AC3E}">
        <p14:creationId xmlns:p14="http://schemas.microsoft.com/office/powerpoint/2010/main" val="2363934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5D3169-CF6D-B6B7-7327-2DE5E48B91C1}"/>
              </a:ext>
            </a:extLst>
          </p:cNvPr>
          <p:cNvSpPr/>
          <p:nvPr/>
        </p:nvSpPr>
        <p:spPr>
          <a:xfrm>
            <a:off x="0" y="0"/>
            <a:ext cx="12192000" cy="807523"/>
          </a:xfrm>
          <a:prstGeom prst="rect">
            <a:avLst/>
          </a:prstGeom>
          <a:solidFill>
            <a:srgbClr val="EB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entury Gothic" panose="020B0502020202020204" pitchFamily="34" charset="0"/>
              </a:rPr>
              <a:t>1. Faire</a:t>
            </a:r>
            <a:r>
              <a:rPr kumimoji="0" lang="fr-FR" sz="2000" b="1" i="0" u="none" strike="noStrike" kern="1200" cap="none" spc="0" normalizeH="0" noProof="0" dirty="0">
                <a:ln>
                  <a:noFill/>
                </a:ln>
                <a:solidFill>
                  <a:prstClr val="white"/>
                </a:solidFill>
                <a:effectLst/>
                <a:uLnTx/>
                <a:uFillTx/>
                <a:latin typeface="Century Gothic" panose="020B0502020202020204" pitchFamily="34" charset="0"/>
              </a:rPr>
              <a:t> participer la famille dès le repérage</a:t>
            </a:r>
            <a:endParaRPr kumimoji="0" lang="fr-FR" sz="2000" b="0" i="0" u="none" strike="noStrike" kern="1200" cap="none" spc="0" normalizeH="0" baseline="0" noProof="0" dirty="0">
              <a:ln>
                <a:noFill/>
              </a:ln>
              <a:solidFill>
                <a:prstClr val="white"/>
              </a:solidFill>
              <a:effectLst/>
              <a:uLnTx/>
              <a:uFillTx/>
              <a:latin typeface="Calibri" panose="020F0502020204030204"/>
            </a:endParaRPr>
          </a:p>
        </p:txBody>
      </p:sp>
      <p:sp>
        <p:nvSpPr>
          <p:cNvPr id="2" name="AutoShape 2" descr="Le guide des règles du brainstorming pour les manager | Blog Wrik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3633" y="1999092"/>
            <a:ext cx="4784733" cy="278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 6">
            <a:extLst>
              <a:ext uri="{FF2B5EF4-FFF2-40B4-BE49-F238E27FC236}">
                <a16:creationId xmlns:a16="http://schemas.microsoft.com/office/drawing/2014/main" id="{32677EE5-D20F-E163-8934-213B04FD0075}"/>
              </a:ext>
            </a:extLst>
          </p:cNvPr>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367810" y="1647540"/>
            <a:ext cx="7456379" cy="3990738"/>
          </a:xfrm>
          <a:prstGeom prst="rect">
            <a:avLst/>
          </a:prstGeom>
        </p:spPr>
      </p:pic>
    </p:spTree>
    <p:extLst>
      <p:ext uri="{BB962C8B-B14F-4D97-AF65-F5344CB8AC3E}">
        <p14:creationId xmlns:p14="http://schemas.microsoft.com/office/powerpoint/2010/main" val="2841089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D6DB940D-58C7-ABE9-F216-13FACDCDA0A8}"/>
              </a:ext>
            </a:extLst>
          </p:cNvPr>
          <p:cNvPicPr>
            <a:picLocks noGrp="1" noChangeAspect="1"/>
          </p:cNvPicPr>
          <p:nvPr>
            <p:ph idx="1"/>
          </p:nvPr>
        </p:nvPicPr>
        <p:blipFill>
          <a:blip r:embed="rId3"/>
          <a:stretch>
            <a:fillRect/>
          </a:stretch>
        </p:blipFill>
        <p:spPr>
          <a:xfrm>
            <a:off x="2049291" y="1113104"/>
            <a:ext cx="8591018" cy="5394573"/>
          </a:xfrm>
          <a:prstGeom prst="rect">
            <a:avLst/>
          </a:prstGeom>
        </p:spPr>
      </p:pic>
      <p:sp>
        <p:nvSpPr>
          <p:cNvPr id="6" name="Rectangle 5">
            <a:extLst>
              <a:ext uri="{FF2B5EF4-FFF2-40B4-BE49-F238E27FC236}">
                <a16:creationId xmlns:a16="http://schemas.microsoft.com/office/drawing/2014/main" id="{AE5D3169-CF6D-B6B7-7327-2DE5E48B91C1}"/>
              </a:ext>
            </a:extLst>
          </p:cNvPr>
          <p:cNvSpPr/>
          <p:nvPr/>
        </p:nvSpPr>
        <p:spPr>
          <a:xfrm>
            <a:off x="-6624" y="-6624"/>
            <a:ext cx="12192000" cy="807523"/>
          </a:xfrm>
          <a:prstGeom prst="rect">
            <a:avLst/>
          </a:prstGeom>
          <a:solidFill>
            <a:srgbClr val="EB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entury Gothic" panose="020B0502020202020204" pitchFamily="34" charset="0"/>
              </a:rPr>
              <a:t>1. Faire</a:t>
            </a:r>
            <a:r>
              <a:rPr kumimoji="0" lang="fr-FR" sz="2000" b="1" i="0" u="none" strike="noStrike" kern="1200" cap="none" spc="0" normalizeH="0" noProof="0" dirty="0">
                <a:ln>
                  <a:noFill/>
                </a:ln>
                <a:solidFill>
                  <a:prstClr val="white"/>
                </a:solidFill>
                <a:effectLst/>
                <a:uLnTx/>
                <a:uFillTx/>
                <a:latin typeface="Century Gothic" panose="020B0502020202020204" pitchFamily="34" charset="0"/>
              </a:rPr>
              <a:t> participer la famille dès le repérage</a:t>
            </a:r>
            <a:endParaRPr kumimoji="0" lang="fr-FR" sz="2000" b="0" i="0" u="none" strike="noStrike" kern="120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226769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5D3169-CF6D-B6B7-7327-2DE5E48B91C1}"/>
              </a:ext>
            </a:extLst>
          </p:cNvPr>
          <p:cNvSpPr/>
          <p:nvPr/>
        </p:nvSpPr>
        <p:spPr>
          <a:xfrm>
            <a:off x="0" y="0"/>
            <a:ext cx="12192000" cy="807523"/>
          </a:xfrm>
          <a:prstGeom prst="rect">
            <a:avLst/>
          </a:prstGeom>
          <a:solidFill>
            <a:srgbClr val="EB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entury Gothic" panose="020B0502020202020204" pitchFamily="34" charset="0"/>
              </a:rPr>
              <a:t>1. Faire participer la famille dès le repérage</a:t>
            </a:r>
            <a:endParaRPr kumimoji="0" lang="fr-FR" sz="2000" b="0" i="0" u="none" strike="noStrike" kern="1200" cap="none" spc="0" normalizeH="0" baseline="0" noProof="0" dirty="0">
              <a:ln>
                <a:noFill/>
              </a:ln>
              <a:solidFill>
                <a:prstClr val="white"/>
              </a:solidFill>
              <a:effectLst/>
              <a:uLnTx/>
              <a:uFillTx/>
              <a:latin typeface="Calibri" panose="020F0502020204030204"/>
            </a:endParaRPr>
          </a:p>
        </p:txBody>
      </p:sp>
      <p:sp>
        <p:nvSpPr>
          <p:cNvPr id="2" name="ZoneTexte 1">
            <a:extLst>
              <a:ext uri="{FF2B5EF4-FFF2-40B4-BE49-F238E27FC236}">
                <a16:creationId xmlns:a16="http://schemas.microsoft.com/office/drawing/2014/main" id="{CAC9854B-979A-9857-C8F2-E2667895F4EF}"/>
              </a:ext>
            </a:extLst>
          </p:cNvPr>
          <p:cNvSpPr txBox="1"/>
          <p:nvPr/>
        </p:nvSpPr>
        <p:spPr>
          <a:xfrm>
            <a:off x="567872" y="1196318"/>
            <a:ext cx="11331854" cy="4662815"/>
          </a:xfrm>
          <a:prstGeom prst="rect">
            <a:avLst/>
          </a:prstGeom>
          <a:noFill/>
        </p:spPr>
        <p:txBody>
          <a:bodyPr wrap="square" rtlCol="0">
            <a:spAutoFit/>
          </a:bodyPr>
          <a:lstStyle/>
          <a:p>
            <a:r>
              <a:rPr lang="fr-FR" sz="3000" dirty="0">
                <a:solidFill>
                  <a:srgbClr val="EB6608"/>
                </a:solidFill>
                <a:latin typeface="Century Gothic" panose="020B0502020202020204" pitchFamily="34" charset="0"/>
              </a:rPr>
              <a:t>Comment impliquer les familles dès le repérage ?</a:t>
            </a:r>
          </a:p>
          <a:p>
            <a:r>
              <a:rPr lang="fr-FR" sz="2400" dirty="0">
                <a:latin typeface="Century Gothic" panose="020B0502020202020204" pitchFamily="34" charset="0"/>
              </a:rPr>
              <a:t>   </a:t>
            </a:r>
          </a:p>
          <a:p>
            <a:pPr>
              <a:spcAft>
                <a:spcPts val="600"/>
              </a:spcAft>
            </a:pPr>
            <a:r>
              <a:rPr lang="fr-FR" sz="2000" dirty="0">
                <a:latin typeface="Century Gothic" panose="020B0502020202020204" pitchFamily="34" charset="0"/>
              </a:rPr>
              <a:t>Proposer une </a:t>
            </a:r>
            <a:r>
              <a:rPr lang="fr-FR" sz="2000" i="1" dirty="0">
                <a:latin typeface="Century Gothic" panose="020B0502020202020204" pitchFamily="34" charset="0"/>
              </a:rPr>
              <a:t>consultation dédiée</a:t>
            </a:r>
            <a:r>
              <a:rPr lang="fr-FR" sz="2000" dirty="0">
                <a:latin typeface="Century Gothic" panose="020B0502020202020204" pitchFamily="34" charset="0"/>
              </a:rPr>
              <a:t>, au cours de laquelle nous pouvons...</a:t>
            </a:r>
          </a:p>
          <a:p>
            <a:pPr marL="342900" indent="-342900">
              <a:spcAft>
                <a:spcPts val="600"/>
              </a:spcAft>
              <a:buClr>
                <a:srgbClr val="EB6608"/>
              </a:buClr>
              <a:buFont typeface="Courier New" panose="02070309020205020404" pitchFamily="49" charset="0"/>
              <a:buChar char="o"/>
            </a:pPr>
            <a:r>
              <a:rPr lang="fr-FR" sz="2000" dirty="0">
                <a:latin typeface="Century Gothic" panose="020B0502020202020204" pitchFamily="34" charset="0"/>
              </a:rPr>
              <a:t>Observer le comportement de l’enfant et le mettre l’enfant en situation</a:t>
            </a:r>
          </a:p>
          <a:p>
            <a:pPr marL="342900" indent="-342900">
              <a:spcAft>
                <a:spcPts val="600"/>
              </a:spcAft>
              <a:buClr>
                <a:srgbClr val="EB6608"/>
              </a:buClr>
              <a:buFont typeface="Courier New" panose="02070309020205020404" pitchFamily="49" charset="0"/>
              <a:buChar char="o"/>
            </a:pPr>
            <a:r>
              <a:rPr lang="fr-FR" sz="2000" dirty="0">
                <a:latin typeface="Century Gothic" panose="020B0502020202020204" pitchFamily="34" charset="0"/>
              </a:rPr>
              <a:t>Questionner les parent sur le quotidien et leurs observations</a:t>
            </a:r>
          </a:p>
          <a:p>
            <a:pPr marL="342900" indent="-342900">
              <a:spcAft>
                <a:spcPts val="600"/>
              </a:spcAft>
              <a:buClr>
                <a:srgbClr val="EB6608"/>
              </a:buClr>
              <a:buFont typeface="Courier New" panose="02070309020205020404" pitchFamily="49" charset="0"/>
              <a:buChar char="o"/>
            </a:pPr>
            <a:r>
              <a:rPr lang="fr-FR" sz="2000" dirty="0">
                <a:latin typeface="Century Gothic" panose="020B0502020202020204" pitchFamily="34" charset="0"/>
              </a:rPr>
              <a:t>Demander de décrire précisément des situations du quotidien</a:t>
            </a:r>
          </a:p>
          <a:p>
            <a:pPr marL="342900" indent="-342900">
              <a:spcAft>
                <a:spcPts val="600"/>
              </a:spcAft>
              <a:buClr>
                <a:srgbClr val="EB6608"/>
              </a:buClr>
              <a:buFont typeface="Courier New" panose="02070309020205020404" pitchFamily="49" charset="0"/>
              <a:buChar char="o"/>
            </a:pPr>
            <a:r>
              <a:rPr lang="fr-FR" sz="2000" dirty="0">
                <a:latin typeface="Century Gothic" panose="020B0502020202020204" pitchFamily="34" charset="0"/>
              </a:rPr>
              <a:t>Poser des questions ouvertes</a:t>
            </a:r>
          </a:p>
          <a:p>
            <a:pPr marL="342900" indent="-342900">
              <a:spcAft>
                <a:spcPts val="600"/>
              </a:spcAft>
              <a:buClr>
                <a:srgbClr val="EB6608"/>
              </a:buClr>
              <a:buFont typeface="Courier New" panose="02070309020205020404" pitchFamily="49" charset="0"/>
              <a:buChar char="o"/>
            </a:pPr>
            <a:r>
              <a:rPr lang="fr-FR" sz="2000" dirty="0">
                <a:latin typeface="Century Gothic" panose="020B0502020202020204" pitchFamily="34" charset="0"/>
              </a:rPr>
              <a:t>Questionner sur les points forts</a:t>
            </a:r>
          </a:p>
          <a:p>
            <a:pPr marL="342900" indent="-342900">
              <a:spcAft>
                <a:spcPts val="600"/>
              </a:spcAft>
              <a:buClr>
                <a:srgbClr val="EB6608"/>
              </a:buClr>
              <a:buFont typeface="Courier New" panose="02070309020205020404" pitchFamily="49" charset="0"/>
              <a:buChar char="o"/>
            </a:pPr>
            <a:r>
              <a:rPr lang="fr-FR" sz="2000" dirty="0">
                <a:latin typeface="Century Gothic" panose="020B0502020202020204" pitchFamily="34" charset="0"/>
              </a:rPr>
              <a:t>Mesurer le niveau d’inquiétude des parents</a:t>
            </a:r>
          </a:p>
          <a:p>
            <a:pPr marL="342900" indent="-342900">
              <a:spcAft>
                <a:spcPts val="600"/>
              </a:spcAft>
              <a:buClr>
                <a:srgbClr val="EB6608"/>
              </a:buClr>
              <a:buFont typeface="Courier New" panose="02070309020205020404" pitchFamily="49" charset="0"/>
              <a:buChar char="o"/>
            </a:pPr>
            <a:r>
              <a:rPr lang="fr-FR" sz="2000" dirty="0">
                <a:latin typeface="Century Gothic" panose="020B0502020202020204" pitchFamily="34" charset="0"/>
              </a:rPr>
              <a:t>Questionner les parents sur leurs éventuelles propres difficultés</a:t>
            </a:r>
          </a:p>
          <a:p>
            <a:pPr marL="342900" indent="-342900">
              <a:spcAft>
                <a:spcPts val="600"/>
              </a:spcAft>
              <a:buClr>
                <a:srgbClr val="EB6608"/>
              </a:buClr>
              <a:buFont typeface="Courier New" panose="02070309020205020404" pitchFamily="49" charset="0"/>
              <a:buChar char="o"/>
            </a:pPr>
            <a:r>
              <a:rPr lang="fr-FR" sz="2000" dirty="0">
                <a:latin typeface="Century Gothic" panose="020B0502020202020204" pitchFamily="34" charset="0"/>
              </a:rPr>
              <a:t>Evoquer la notion de trajectoire développementale</a:t>
            </a:r>
          </a:p>
          <a:p>
            <a:pPr marL="285750" indent="-285750">
              <a:buFontTx/>
              <a:buChar char="-"/>
            </a:pPr>
            <a:endParaRPr lang="fr-FR" dirty="0">
              <a:latin typeface="Century Gothic" panose="020B0502020202020204" pitchFamily="34" charset="0"/>
            </a:endParaRPr>
          </a:p>
        </p:txBody>
      </p:sp>
    </p:spTree>
    <p:extLst>
      <p:ext uri="{BB962C8B-B14F-4D97-AF65-F5344CB8AC3E}">
        <p14:creationId xmlns:p14="http://schemas.microsoft.com/office/powerpoint/2010/main" val="338687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0443525-5ACE-67BC-6A07-81EA03A28F3E}"/>
              </a:ext>
            </a:extLst>
          </p:cNvPr>
          <p:cNvSpPr>
            <a:spLocks noGrp="1"/>
          </p:cNvSpPr>
          <p:nvPr>
            <p:ph idx="1"/>
          </p:nvPr>
        </p:nvSpPr>
        <p:spPr>
          <a:xfrm>
            <a:off x="624626" y="955340"/>
            <a:ext cx="10839494" cy="5691120"/>
          </a:xfrm>
        </p:spPr>
        <p:txBody>
          <a:bodyPr>
            <a:normAutofit fontScale="92500"/>
          </a:bodyPr>
          <a:lstStyle/>
          <a:p>
            <a:endParaRPr lang="fr-FR" dirty="0">
              <a:latin typeface="Century Gothic" panose="020B0502020202020204" pitchFamily="34" charset="0"/>
            </a:endParaRPr>
          </a:p>
          <a:p>
            <a:pPr marL="355600" indent="-355600">
              <a:spcBef>
                <a:spcPts val="0"/>
              </a:spcBef>
              <a:spcAft>
                <a:spcPts val="1800"/>
              </a:spcAft>
              <a:buClr>
                <a:srgbClr val="EB6608"/>
              </a:buClr>
              <a:buFont typeface="Courier New" panose="02070309020205020404" pitchFamily="49" charset="0"/>
              <a:buChar char="o"/>
            </a:pPr>
            <a:r>
              <a:rPr lang="fr-FR" sz="2200" dirty="0">
                <a:latin typeface="Century Gothic" panose="020B0502020202020204" pitchFamily="34" charset="0"/>
              </a:rPr>
              <a:t>Obligation déontologique </a:t>
            </a:r>
          </a:p>
          <a:p>
            <a:pPr marL="355600" indent="-355600">
              <a:spcBef>
                <a:spcPts val="0"/>
              </a:spcBef>
              <a:spcAft>
                <a:spcPts val="1800"/>
              </a:spcAft>
              <a:buClr>
                <a:srgbClr val="EB6608"/>
              </a:buClr>
              <a:buFont typeface="Courier New" panose="02070309020205020404" pitchFamily="49" charset="0"/>
              <a:buChar char="o"/>
            </a:pPr>
            <a:r>
              <a:rPr lang="fr-FR" sz="2200" dirty="0">
                <a:latin typeface="Century Gothic" panose="020B0502020202020204" pitchFamily="34" charset="0"/>
              </a:rPr>
              <a:t>En présence des 2 parents</a:t>
            </a:r>
          </a:p>
          <a:p>
            <a:pPr marL="355600" indent="-355600">
              <a:spcBef>
                <a:spcPts val="0"/>
              </a:spcBef>
              <a:spcAft>
                <a:spcPts val="1800"/>
              </a:spcAft>
              <a:buClr>
                <a:srgbClr val="EB6608"/>
              </a:buClr>
              <a:buFont typeface="Courier New" panose="02070309020205020404" pitchFamily="49" charset="0"/>
              <a:buChar char="o"/>
            </a:pPr>
            <a:r>
              <a:rPr lang="fr-FR" sz="2200" dirty="0">
                <a:latin typeface="Century Gothic" panose="020B0502020202020204" pitchFamily="34" charset="0"/>
              </a:rPr>
              <a:t>Lors d’une consultation dédiée</a:t>
            </a:r>
          </a:p>
          <a:p>
            <a:pPr marL="355600" indent="-355600">
              <a:lnSpc>
                <a:spcPct val="120000"/>
              </a:lnSpc>
              <a:spcBef>
                <a:spcPts val="0"/>
              </a:spcBef>
              <a:spcAft>
                <a:spcPts val="600"/>
              </a:spcAft>
              <a:buClr>
                <a:srgbClr val="EB6608"/>
              </a:buClr>
              <a:buFont typeface="Courier New" panose="02070309020205020404" pitchFamily="49" charset="0"/>
              <a:buChar char="o"/>
            </a:pPr>
            <a:r>
              <a:rPr lang="fr-FR" sz="2200" dirty="0">
                <a:latin typeface="Century Gothic" panose="020B0502020202020204" pitchFamily="34" charset="0"/>
              </a:rPr>
              <a:t>Information claire, loyale, complète, pour favoriser la mise en œuvre du parcours</a:t>
            </a:r>
          </a:p>
          <a:p>
            <a:pPr lvl="1" algn="just">
              <a:lnSpc>
                <a:spcPct val="120000"/>
              </a:lnSpc>
              <a:spcBef>
                <a:spcPts val="0"/>
              </a:spcBef>
              <a:buClr>
                <a:srgbClr val="EB6608"/>
              </a:buClr>
            </a:pPr>
            <a:r>
              <a:rPr lang="fr-FR" sz="2200" dirty="0">
                <a:latin typeface="Century Gothic" panose="020B0502020202020204" pitchFamily="34" charset="0"/>
              </a:rPr>
              <a:t>Ne pas les inquiéter excessivement : suivis précoces + plasticité cérébrale </a:t>
            </a:r>
            <a:r>
              <a:rPr lang="fr-FR" sz="2200" dirty="0">
                <a:latin typeface="Century Gothic" panose="020B0502020202020204" pitchFamily="34" charset="0"/>
                <a:sym typeface="Wingdings" panose="05000000000000000000" pitchFamily="2" charset="2"/>
              </a:rPr>
              <a:t>= évolution positive en général </a:t>
            </a:r>
          </a:p>
          <a:p>
            <a:pPr lvl="1" algn="just">
              <a:lnSpc>
                <a:spcPct val="120000"/>
              </a:lnSpc>
              <a:buClr>
                <a:srgbClr val="EB6608"/>
              </a:buClr>
            </a:pPr>
            <a:r>
              <a:rPr lang="fr-FR" sz="2200" dirty="0">
                <a:latin typeface="Century Gothic" panose="020B0502020202020204" pitchFamily="34" charset="0"/>
                <a:sym typeface="Wingdings" panose="05000000000000000000" pitchFamily="2" charset="2"/>
              </a:rPr>
              <a:t>Expliquer la notion de facteur de risque : nécessité d’un suivi et d’une surveillance du développement</a:t>
            </a:r>
          </a:p>
          <a:p>
            <a:pPr lvl="1" algn="just">
              <a:lnSpc>
                <a:spcPct val="120000"/>
              </a:lnSpc>
              <a:buClr>
                <a:srgbClr val="EB6608"/>
              </a:buClr>
            </a:pPr>
            <a:r>
              <a:rPr lang="fr-FR" sz="2200" dirty="0">
                <a:latin typeface="Century Gothic" panose="020B0502020202020204" pitchFamily="34" charset="0"/>
                <a:sym typeface="Wingdings" panose="05000000000000000000" pitchFamily="2" charset="2"/>
              </a:rPr>
              <a:t>Expliquer l’intérêt d’un suivi renforcé, permettant à l’enfant d’être pris en charge de façon plus rapide si un trouble est identifié, et ainsi d’améliorer le pronostic.</a:t>
            </a:r>
          </a:p>
          <a:p>
            <a:pPr lvl="1" algn="just">
              <a:lnSpc>
                <a:spcPct val="120000"/>
              </a:lnSpc>
              <a:buClr>
                <a:srgbClr val="EB6608"/>
              </a:buClr>
            </a:pPr>
            <a:r>
              <a:rPr lang="fr-FR" sz="2200" dirty="0">
                <a:latin typeface="Century Gothic" panose="020B0502020202020204" pitchFamily="34" charset="0"/>
                <a:sym typeface="Wingdings" panose="05000000000000000000" pitchFamily="2" charset="2"/>
              </a:rPr>
              <a:t>Faire la différence entre le diagnostic et le pronostic</a:t>
            </a:r>
            <a:endParaRPr lang="fr-FR" sz="2200" dirty="0">
              <a:latin typeface="Century Gothic" panose="020B0502020202020204" pitchFamily="34" charset="0"/>
            </a:endParaRPr>
          </a:p>
        </p:txBody>
      </p:sp>
      <p:sp>
        <p:nvSpPr>
          <p:cNvPr id="4" name="Rectangle 3">
            <a:extLst>
              <a:ext uri="{FF2B5EF4-FFF2-40B4-BE49-F238E27FC236}">
                <a16:creationId xmlns:a16="http://schemas.microsoft.com/office/drawing/2014/main" id="{379C24C8-1F11-8BB4-D3C5-B51EFBF8AC59}"/>
              </a:ext>
            </a:extLst>
          </p:cNvPr>
          <p:cNvSpPr/>
          <p:nvPr/>
        </p:nvSpPr>
        <p:spPr>
          <a:xfrm>
            <a:off x="0" y="0"/>
            <a:ext cx="12192000" cy="807523"/>
          </a:xfrm>
          <a:prstGeom prst="rect">
            <a:avLst/>
          </a:prstGeom>
          <a:solidFill>
            <a:srgbClr val="EB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entury Gothic" panose="020B0502020202020204" pitchFamily="34" charset="0"/>
              </a:rPr>
              <a:t>2. Annonce du résultat de repérage</a:t>
            </a:r>
            <a:r>
              <a:rPr kumimoji="0" lang="fr-FR" sz="2000" b="1" i="0" u="none" strike="noStrike" kern="1200" cap="none" spc="0" normalizeH="0" noProof="0" dirty="0">
                <a:ln>
                  <a:noFill/>
                </a:ln>
                <a:solidFill>
                  <a:prstClr val="white"/>
                </a:solidFill>
                <a:effectLst/>
                <a:uLnTx/>
                <a:uFillTx/>
                <a:latin typeface="Century Gothic" panose="020B0502020202020204" pitchFamily="34" charset="0"/>
              </a:rPr>
              <a:t> de TND</a:t>
            </a:r>
            <a:endParaRPr kumimoji="0" lang="fr-FR" sz="2000" b="0" i="0" u="none" strike="noStrike" kern="1200" cap="none" spc="0" normalizeH="0" baseline="0" noProof="0" dirty="0">
              <a:ln>
                <a:noFill/>
              </a:ln>
              <a:solidFill>
                <a:prstClr val="white"/>
              </a:solidFill>
              <a:effectLst/>
              <a:uLnTx/>
              <a:uFillTx/>
              <a:latin typeface="Calibri" panose="020F0502020204030204"/>
            </a:endParaRPr>
          </a:p>
        </p:txBody>
      </p:sp>
      <p:pic>
        <p:nvPicPr>
          <p:cNvPr id="6" name="Graphique 5" descr="Chat contour">
            <a:extLst>
              <a:ext uri="{FF2B5EF4-FFF2-40B4-BE49-F238E27FC236}">
                <a16:creationId xmlns:a16="http://schemas.microsoft.com/office/drawing/2014/main" id="{064D52C6-218E-0BFE-EE23-FC16917D5EE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66517" y="807523"/>
            <a:ext cx="1852444" cy="1852444"/>
          </a:xfrm>
          <a:prstGeom prst="rect">
            <a:avLst/>
          </a:prstGeom>
        </p:spPr>
      </p:pic>
    </p:spTree>
    <p:extLst>
      <p:ext uri="{BB962C8B-B14F-4D97-AF65-F5344CB8AC3E}">
        <p14:creationId xmlns:p14="http://schemas.microsoft.com/office/powerpoint/2010/main" val="172969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675455E6-173D-20BD-0740-4EA6E80A154F}"/>
              </a:ext>
            </a:extLst>
          </p:cNvPr>
          <p:cNvSpPr txBox="1"/>
          <p:nvPr/>
        </p:nvSpPr>
        <p:spPr>
          <a:xfrm>
            <a:off x="899557" y="1454404"/>
            <a:ext cx="10724596" cy="3477875"/>
          </a:xfrm>
          <a:prstGeom prst="rect">
            <a:avLst/>
          </a:prstGeom>
          <a:noFill/>
        </p:spPr>
        <p:txBody>
          <a:bodyPr wrap="square">
            <a:spAutoFit/>
          </a:bodyPr>
          <a:lstStyle/>
          <a:p>
            <a:pPr algn="just"/>
            <a:r>
              <a:rPr lang="fr-FR" sz="2000" b="1" dirty="0">
                <a:solidFill>
                  <a:srgbClr val="EB6608"/>
                </a:solidFill>
                <a:effectLst/>
                <a:latin typeface="Century Gothic" panose="020B0502020202020204" pitchFamily="34" charset="0"/>
              </a:rPr>
              <a:t>Trajectoire neurodéveloppementale </a:t>
            </a:r>
            <a:r>
              <a:rPr lang="fr-FR" sz="2000" dirty="0">
                <a:effectLst/>
                <a:latin typeface="Century Gothic" panose="020B0502020202020204" pitchFamily="34" charset="0"/>
              </a:rPr>
              <a:t>= </a:t>
            </a:r>
            <a:r>
              <a:rPr lang="fr-FR" sz="2000" dirty="0">
                <a:latin typeface="Century Gothic" panose="020B0502020202020204" pitchFamily="34" charset="0"/>
              </a:rPr>
              <a:t>évolution d'un comportement au fil des âges ou du temps</a:t>
            </a:r>
          </a:p>
          <a:p>
            <a:pPr algn="just"/>
            <a:endParaRPr lang="fr-FR" sz="2000" dirty="0">
              <a:latin typeface="Century Gothic" panose="020B0502020202020204" pitchFamily="34" charset="0"/>
            </a:endParaRPr>
          </a:p>
          <a:p>
            <a:pPr algn="just"/>
            <a:r>
              <a:rPr lang="fr-FR" sz="2000" dirty="0">
                <a:latin typeface="Century Gothic" panose="020B0502020202020204" pitchFamily="34" charset="0"/>
              </a:rPr>
              <a:t>N</a:t>
            </a:r>
            <a:r>
              <a:rPr lang="fr-FR" sz="2000" dirty="0">
                <a:effectLst/>
                <a:latin typeface="Century Gothic" panose="020B0502020202020204" pitchFamily="34" charset="0"/>
              </a:rPr>
              <a:t>’est pas figée mais va progresser en fonction de nombreux paramètres, notamment les stimulations environnementales bénéfiques ou défavorables au développement de l’enfant.</a:t>
            </a:r>
          </a:p>
          <a:p>
            <a:pPr algn="just"/>
            <a:endParaRPr lang="fr-FR" sz="2000" dirty="0">
              <a:latin typeface="Century Gothic" panose="020B0502020202020204" pitchFamily="34" charset="0"/>
            </a:endParaRPr>
          </a:p>
          <a:p>
            <a:pPr algn="just"/>
            <a:endParaRPr lang="fr-FR" sz="2000" dirty="0">
              <a:latin typeface="Century Gothic" panose="020B0502020202020204" pitchFamily="34" charset="0"/>
            </a:endParaRPr>
          </a:p>
          <a:p>
            <a:pPr algn="just"/>
            <a:endParaRPr lang="fr-FR" sz="2000" dirty="0">
              <a:latin typeface="Century Gothic" panose="020B0502020202020204" pitchFamily="34" charset="0"/>
            </a:endParaRPr>
          </a:p>
          <a:p>
            <a:pPr algn="just"/>
            <a:endParaRPr lang="fr-FR" sz="2000" dirty="0">
              <a:latin typeface="Century Gothic" panose="020B0502020202020204" pitchFamily="34" charset="0"/>
            </a:endParaRPr>
          </a:p>
          <a:p>
            <a:pPr algn="just"/>
            <a:endParaRPr lang="fr-FR" sz="2000" dirty="0">
              <a:latin typeface="Century Gothic" panose="020B0502020202020204" pitchFamily="34" charset="0"/>
            </a:endParaRPr>
          </a:p>
        </p:txBody>
      </p:sp>
      <p:pic>
        <p:nvPicPr>
          <p:cNvPr id="9" name="Graphique 8" descr="Avertissement contour">
            <a:extLst>
              <a:ext uri="{FF2B5EF4-FFF2-40B4-BE49-F238E27FC236}">
                <a16:creationId xmlns:a16="http://schemas.microsoft.com/office/drawing/2014/main" id="{604C859D-6005-4BEC-ABAE-777B76A4CB3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2357" y="3679862"/>
            <a:ext cx="914400" cy="914400"/>
          </a:xfrm>
          <a:prstGeom prst="rect">
            <a:avLst/>
          </a:prstGeom>
        </p:spPr>
      </p:pic>
      <p:sp>
        <p:nvSpPr>
          <p:cNvPr id="2" name="Rectangle 1">
            <a:extLst>
              <a:ext uri="{FF2B5EF4-FFF2-40B4-BE49-F238E27FC236}">
                <a16:creationId xmlns:a16="http://schemas.microsoft.com/office/drawing/2014/main" id="{CBAA612E-3DE0-2C3B-0A6D-2267EAD86802}"/>
              </a:ext>
            </a:extLst>
          </p:cNvPr>
          <p:cNvSpPr/>
          <p:nvPr/>
        </p:nvSpPr>
        <p:spPr>
          <a:xfrm>
            <a:off x="0" y="0"/>
            <a:ext cx="12192000" cy="807523"/>
          </a:xfrm>
          <a:prstGeom prst="rect">
            <a:avLst/>
          </a:prstGeom>
          <a:solidFill>
            <a:srgbClr val="EB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panose="020B0502020202020204" pitchFamily="34" charset="0"/>
            </a:endParaRPr>
          </a:p>
          <a:p>
            <a:pPr lvl="0">
              <a:defRPr/>
            </a:pPr>
            <a:r>
              <a:rPr lang="fr-FR" sz="2000" b="1" dirty="0">
                <a:solidFill>
                  <a:prstClr val="white"/>
                </a:solidFill>
                <a:latin typeface="Century Gothic" panose="020B0502020202020204" pitchFamily="34" charset="0"/>
              </a:rPr>
              <a:t>2. Annonce du résultat de repérage de TND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A76CAAA7-9027-62F4-0BB4-2EFE04D5E196}"/>
              </a:ext>
            </a:extLst>
          </p:cNvPr>
          <p:cNvSpPr txBox="1"/>
          <p:nvPr/>
        </p:nvSpPr>
        <p:spPr>
          <a:xfrm>
            <a:off x="1403729" y="4124756"/>
            <a:ext cx="9716251" cy="923330"/>
          </a:xfrm>
          <a:prstGeom prst="rect">
            <a:avLst/>
          </a:prstGeom>
          <a:noFill/>
        </p:spPr>
        <p:txBody>
          <a:bodyPr wrap="square" rtlCol="0">
            <a:spAutoFit/>
          </a:bodyPr>
          <a:lstStyle/>
          <a:p>
            <a:r>
              <a:rPr lang="fr-FR" sz="1800" dirty="0">
                <a:latin typeface="Century Gothic" panose="020B0502020202020204" pitchFamily="34" charset="0"/>
                <a:sym typeface="Wingdings" panose="05000000000000000000" pitchFamily="2" charset="2"/>
              </a:rPr>
              <a:t>Si inquiétudes voire anxiété de la famille  Psychologue ou association de familles spécialisée</a:t>
            </a:r>
          </a:p>
          <a:p>
            <a:endParaRPr lang="fr-FR" dirty="0"/>
          </a:p>
        </p:txBody>
      </p:sp>
    </p:spTree>
    <p:extLst>
      <p:ext uri="{BB962C8B-B14F-4D97-AF65-F5344CB8AC3E}">
        <p14:creationId xmlns:p14="http://schemas.microsoft.com/office/powerpoint/2010/main" val="233625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5ED5E77A-3A9D-5F45-EE3F-7321D5EE45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35650" y="1330914"/>
            <a:ext cx="3133744" cy="4387242"/>
          </a:xfrm>
          <a:ln>
            <a:solidFill>
              <a:schemeClr val="tx1"/>
            </a:solidFill>
          </a:ln>
        </p:spPr>
      </p:pic>
      <p:sp>
        <p:nvSpPr>
          <p:cNvPr id="6" name="ZoneTexte 5">
            <a:extLst>
              <a:ext uri="{FF2B5EF4-FFF2-40B4-BE49-F238E27FC236}">
                <a16:creationId xmlns:a16="http://schemas.microsoft.com/office/drawing/2014/main" id="{50BE8CFF-DCE9-D768-8D43-851465B610B6}"/>
              </a:ext>
            </a:extLst>
          </p:cNvPr>
          <p:cNvSpPr txBox="1"/>
          <p:nvPr/>
        </p:nvSpPr>
        <p:spPr>
          <a:xfrm>
            <a:off x="4759891" y="2570922"/>
            <a:ext cx="6335740" cy="1323439"/>
          </a:xfrm>
          <a:prstGeom prst="rect">
            <a:avLst/>
          </a:prstGeom>
          <a:noFill/>
        </p:spPr>
        <p:txBody>
          <a:bodyPr wrap="square" rtlCol="0">
            <a:spAutoFit/>
          </a:bodyPr>
          <a:lstStyle/>
          <a:p>
            <a:pPr algn="just"/>
            <a:r>
              <a:rPr lang="fr-FR" sz="2000" dirty="0">
                <a:effectLst/>
                <a:latin typeface="Century Gothic" panose="020B0502020202020204" pitchFamily="34" charset="0"/>
              </a:rPr>
              <a:t>Chaque professionnel de santé qui voit l’enfant doit y noter les facteurs de risque qu’il identifie </a:t>
            </a:r>
            <a:r>
              <a:rPr lang="fr-FR" sz="2000" dirty="0">
                <a:effectLst/>
                <a:latin typeface="Century Gothic" panose="020B0502020202020204" pitchFamily="34" charset="0"/>
                <a:sym typeface="Wingdings" panose="05000000000000000000" pitchFamily="2" charset="2"/>
              </a:rPr>
              <a:t> </a:t>
            </a:r>
            <a:r>
              <a:rPr lang="fr-FR" sz="2000" dirty="0">
                <a:effectLst/>
                <a:latin typeface="Century Gothic" panose="020B0502020202020204" pitchFamily="34" charset="0"/>
              </a:rPr>
              <a:t>discours harmonisé entre les différents professionnels en charge de l’enfant</a:t>
            </a:r>
            <a:endParaRPr lang="fr-FR" sz="2000" dirty="0">
              <a:latin typeface="Century Gothic" panose="020B0502020202020204" pitchFamily="34" charset="0"/>
            </a:endParaRPr>
          </a:p>
        </p:txBody>
      </p:sp>
      <p:sp>
        <p:nvSpPr>
          <p:cNvPr id="2" name="Rectangle 1">
            <a:extLst>
              <a:ext uri="{FF2B5EF4-FFF2-40B4-BE49-F238E27FC236}">
                <a16:creationId xmlns:a16="http://schemas.microsoft.com/office/drawing/2014/main" id="{1C8CE875-E226-B6ED-6F5B-D0293FC993E7}"/>
              </a:ext>
            </a:extLst>
          </p:cNvPr>
          <p:cNvSpPr/>
          <p:nvPr/>
        </p:nvSpPr>
        <p:spPr>
          <a:xfrm>
            <a:off x="0" y="0"/>
            <a:ext cx="12192000" cy="807523"/>
          </a:xfrm>
          <a:prstGeom prst="rect">
            <a:avLst/>
          </a:prstGeom>
          <a:solidFill>
            <a:srgbClr val="EB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panose="020B0502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entury Gothic" panose="020B0502020202020204" pitchFamily="34" charset="0"/>
              </a:rPr>
              <a:t>2. Annonce</a:t>
            </a:r>
            <a:r>
              <a:rPr kumimoji="0" lang="fr-FR" sz="2000" b="1" i="0" u="none" strike="noStrike" kern="1200" cap="none" spc="0" normalizeH="0" noProof="0" dirty="0">
                <a:ln>
                  <a:noFill/>
                </a:ln>
                <a:solidFill>
                  <a:prstClr val="white"/>
                </a:solidFill>
                <a:effectLst/>
                <a:uLnTx/>
                <a:uFillTx/>
                <a:latin typeface="Century Gothic" panose="020B0502020202020204" pitchFamily="34" charset="0"/>
              </a:rPr>
              <a:t> du résultat de repérage de TND</a:t>
            </a:r>
            <a:endParaRPr kumimoji="0" lang="fr-FR" sz="2000" b="1" i="0" u="none" strike="noStrike" kern="1200" cap="none" spc="0" normalizeH="0" baseline="0" noProof="0" dirty="0">
              <a:ln>
                <a:noFill/>
              </a:ln>
              <a:solidFill>
                <a:prstClr val="white"/>
              </a:solidFill>
              <a:effectLst/>
              <a:uLnTx/>
              <a:uFillTx/>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7564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F7C84BA-D350-6A3B-5378-B361F41AB8B3}"/>
              </a:ext>
            </a:extLst>
          </p:cNvPr>
          <p:cNvSpPr>
            <a:spLocks noGrp="1"/>
          </p:cNvSpPr>
          <p:nvPr>
            <p:ph idx="1"/>
          </p:nvPr>
        </p:nvSpPr>
        <p:spPr>
          <a:xfrm>
            <a:off x="838200" y="1306286"/>
            <a:ext cx="10515600" cy="5415147"/>
          </a:xfrm>
        </p:spPr>
        <p:txBody>
          <a:bodyPr>
            <a:normAutofit/>
          </a:bodyPr>
          <a:lstStyle/>
          <a:p>
            <a:pPr marL="0" indent="0" algn="just">
              <a:lnSpc>
                <a:spcPts val="2300"/>
              </a:lnSpc>
              <a:spcAft>
                <a:spcPts val="1200"/>
              </a:spcAft>
              <a:buNone/>
            </a:pPr>
            <a:r>
              <a:rPr lang="fr-FR" sz="2200" dirty="0">
                <a:effectLst/>
                <a:latin typeface="Century Gothic" panose="020B0502020202020204" pitchFamily="34" charset="0"/>
              </a:rPr>
              <a:t>En cas de </a:t>
            </a:r>
            <a:r>
              <a:rPr lang="fr-FR" sz="2200" i="1" dirty="0">
                <a:effectLst/>
                <a:latin typeface="Century Gothic" panose="020B0502020202020204" pitchFamily="34" charset="0"/>
              </a:rPr>
              <a:t>situation complexe</a:t>
            </a:r>
            <a:r>
              <a:rPr lang="fr-FR" sz="2200" dirty="0">
                <a:effectLst/>
                <a:latin typeface="Century Gothic" panose="020B0502020202020204" pitchFamily="34" charset="0"/>
              </a:rPr>
              <a:t>, possibilité d’orientation de l’enfant vers une équipe de niveau 2 :</a:t>
            </a:r>
          </a:p>
          <a:p>
            <a:pPr>
              <a:lnSpc>
                <a:spcPts val="2300"/>
              </a:lnSpc>
              <a:spcAft>
                <a:spcPts val="1200"/>
              </a:spcAft>
              <a:buClr>
                <a:srgbClr val="EB6608"/>
              </a:buClr>
              <a:buFont typeface="Courier New" panose="02070309020205020404" pitchFamily="49" charset="0"/>
              <a:buChar char="o"/>
            </a:pPr>
            <a:r>
              <a:rPr lang="fr-FR" sz="2000" dirty="0">
                <a:latin typeface="Century Gothic" panose="020B0502020202020204" pitchFamily="34" charset="0"/>
              </a:rPr>
              <a:t>Difficulté de diagnostic (symptomatologie atypique rendant l’analyse complexe)</a:t>
            </a:r>
          </a:p>
          <a:p>
            <a:pPr>
              <a:lnSpc>
                <a:spcPts val="2300"/>
              </a:lnSpc>
              <a:spcAft>
                <a:spcPts val="1200"/>
              </a:spcAft>
              <a:buClr>
                <a:srgbClr val="EB6608"/>
              </a:buClr>
              <a:buFont typeface="Courier New" panose="02070309020205020404" pitchFamily="49" charset="0"/>
              <a:buChar char="o"/>
            </a:pPr>
            <a:r>
              <a:rPr lang="fr-FR" sz="2000" dirty="0">
                <a:effectLst/>
                <a:latin typeface="Century Gothic" panose="020B0502020202020204" pitchFamily="34" charset="0"/>
              </a:rPr>
              <a:t>Besoin de coordination important (pluridisciplinarité et gradation des aides avec besoin de synthèse, de priorisation des prises en charge, définition d’objectifs partagés) en rapport avec la complexité des troubles (cognitifs, psycho-affectifs) </a:t>
            </a:r>
            <a:endParaRPr lang="fr-FR" sz="2000" dirty="0">
              <a:latin typeface="Century Gothic" panose="020B0502020202020204" pitchFamily="34" charset="0"/>
            </a:endParaRPr>
          </a:p>
          <a:p>
            <a:pPr>
              <a:lnSpc>
                <a:spcPts val="2300"/>
              </a:lnSpc>
              <a:spcAft>
                <a:spcPts val="1200"/>
              </a:spcAft>
              <a:buClr>
                <a:srgbClr val="EB6608"/>
              </a:buClr>
              <a:buFont typeface="Courier New" panose="02070309020205020404" pitchFamily="49" charset="0"/>
              <a:buChar char="o"/>
            </a:pPr>
            <a:r>
              <a:rPr lang="fr-FR" sz="2000" dirty="0">
                <a:effectLst/>
                <a:latin typeface="Century Gothic" panose="020B0502020202020204" pitchFamily="34" charset="0"/>
              </a:rPr>
              <a:t>Suspicion de comorbidités (association de TSLA, déficits cognitifs associés à des troubles de la sphère émotionnelle et/ou comportementale, à un déficit sensoriel, ou tout autre déficit d’autre nature) </a:t>
            </a:r>
            <a:endParaRPr lang="fr-FR" sz="2000" dirty="0">
              <a:latin typeface="Century Gothic" panose="020B0502020202020204" pitchFamily="34" charset="0"/>
            </a:endParaRPr>
          </a:p>
          <a:p>
            <a:pPr>
              <a:lnSpc>
                <a:spcPts val="2300"/>
              </a:lnSpc>
              <a:spcAft>
                <a:spcPts val="1200"/>
              </a:spcAft>
              <a:buClr>
                <a:srgbClr val="EB6608"/>
              </a:buClr>
              <a:buFont typeface="Courier New" panose="02070309020205020404" pitchFamily="49" charset="0"/>
              <a:buChar char="o"/>
            </a:pPr>
            <a:r>
              <a:rPr lang="fr-FR" sz="2000" dirty="0">
                <a:effectLst/>
                <a:latin typeface="Century Gothic" panose="020B0502020202020204" pitchFamily="34" charset="0"/>
              </a:rPr>
              <a:t>Réponse insuffisante à la prise en charge de première intention.</a:t>
            </a:r>
            <a:endParaRPr lang="fr-FR" sz="2000" dirty="0">
              <a:latin typeface="Century Gothic" panose="020B0502020202020204" pitchFamily="34" charset="0"/>
            </a:endParaRPr>
          </a:p>
        </p:txBody>
      </p:sp>
      <p:sp>
        <p:nvSpPr>
          <p:cNvPr id="2" name="Rectangle 1">
            <a:extLst>
              <a:ext uri="{FF2B5EF4-FFF2-40B4-BE49-F238E27FC236}">
                <a16:creationId xmlns:a16="http://schemas.microsoft.com/office/drawing/2014/main" id="{F93C68E1-8580-AC3D-0834-3835E220B64E}"/>
              </a:ext>
            </a:extLst>
          </p:cNvPr>
          <p:cNvSpPr/>
          <p:nvPr/>
        </p:nvSpPr>
        <p:spPr>
          <a:xfrm>
            <a:off x="0" y="0"/>
            <a:ext cx="12192000" cy="807523"/>
          </a:xfrm>
          <a:prstGeom prst="rect">
            <a:avLst/>
          </a:prstGeom>
          <a:solidFill>
            <a:srgbClr val="EB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entury Gothic" panose="020B0502020202020204" pitchFamily="34" charset="0"/>
              </a:rPr>
              <a:t>2. Annonce</a:t>
            </a:r>
            <a:r>
              <a:rPr kumimoji="0" lang="fr-FR" sz="2000" b="1" i="0" u="none" strike="noStrike" kern="1200" cap="none" spc="0" normalizeH="0" noProof="0" dirty="0">
                <a:ln>
                  <a:noFill/>
                </a:ln>
                <a:solidFill>
                  <a:prstClr val="white"/>
                </a:solidFill>
                <a:effectLst/>
                <a:uLnTx/>
                <a:uFillTx/>
                <a:latin typeface="Century Gothic" panose="020B0502020202020204" pitchFamily="34" charset="0"/>
              </a:rPr>
              <a:t> du résultat de repérage de TND</a:t>
            </a:r>
            <a:endParaRPr kumimoji="0" lang="fr-FR" sz="20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Tree>
    <p:extLst>
      <p:ext uri="{BB962C8B-B14F-4D97-AF65-F5344CB8AC3E}">
        <p14:creationId xmlns:p14="http://schemas.microsoft.com/office/powerpoint/2010/main" val="140088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296A39-82DA-F2FF-D50E-78FD33A64F4A}"/>
              </a:ext>
            </a:extLst>
          </p:cNvPr>
          <p:cNvSpPr/>
          <p:nvPr/>
        </p:nvSpPr>
        <p:spPr>
          <a:xfrm>
            <a:off x="0" y="0"/>
            <a:ext cx="12192000" cy="807523"/>
          </a:xfrm>
          <a:prstGeom prst="rect">
            <a:avLst/>
          </a:prstGeom>
          <a:solidFill>
            <a:srgbClr val="EB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panose="020B0502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entury Gothic" panose="020B0502020202020204" pitchFamily="34" charset="0"/>
              </a:rPr>
              <a:t>3. Annonce du diagnostic de TND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Image 1">
            <a:extLst>
              <a:ext uri="{FF2B5EF4-FFF2-40B4-BE49-F238E27FC236}">
                <a16:creationId xmlns:a16="http://schemas.microsoft.com/office/drawing/2014/main" id="{7DA437E4-5D33-F28C-B407-C09C705871EB}"/>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367810" y="1647540"/>
            <a:ext cx="7456379" cy="3990738"/>
          </a:xfrm>
          <a:prstGeom prst="rect">
            <a:avLst/>
          </a:prstGeom>
        </p:spPr>
      </p:pic>
    </p:spTree>
    <p:extLst>
      <p:ext uri="{BB962C8B-B14F-4D97-AF65-F5344CB8AC3E}">
        <p14:creationId xmlns:p14="http://schemas.microsoft.com/office/powerpoint/2010/main" val="4135174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D734BE1-5989-37FF-CF4E-4B98BB33221A}"/>
              </a:ext>
            </a:extLst>
          </p:cNvPr>
          <p:cNvSpPr>
            <a:spLocks noGrp="1"/>
          </p:cNvSpPr>
          <p:nvPr>
            <p:ph idx="1"/>
          </p:nvPr>
        </p:nvSpPr>
        <p:spPr>
          <a:xfrm>
            <a:off x="838200" y="1828799"/>
            <a:ext cx="10515600" cy="4597545"/>
          </a:xfrm>
        </p:spPr>
        <p:txBody>
          <a:bodyPr>
            <a:normAutofit/>
          </a:bodyPr>
          <a:lstStyle/>
          <a:p>
            <a:pPr>
              <a:lnSpc>
                <a:spcPct val="100000"/>
              </a:lnSpc>
              <a:spcBef>
                <a:spcPts val="0"/>
              </a:spcBef>
              <a:spcAft>
                <a:spcPts val="1200"/>
              </a:spcAft>
              <a:buClr>
                <a:srgbClr val="EB6608"/>
              </a:buClr>
            </a:pPr>
            <a:r>
              <a:rPr lang="fr-FR" sz="2000" dirty="0">
                <a:latin typeface="Century Gothic" panose="020B0502020202020204" pitchFamily="34" charset="0"/>
              </a:rPr>
              <a:t>Obligation déontologique </a:t>
            </a:r>
          </a:p>
          <a:p>
            <a:pPr>
              <a:lnSpc>
                <a:spcPct val="100000"/>
              </a:lnSpc>
              <a:spcBef>
                <a:spcPts val="0"/>
              </a:spcBef>
              <a:spcAft>
                <a:spcPts val="1200"/>
              </a:spcAft>
              <a:buClr>
                <a:srgbClr val="EB6608"/>
              </a:buClr>
            </a:pPr>
            <a:r>
              <a:rPr lang="fr-FR" sz="2000" dirty="0">
                <a:latin typeface="Century Gothic" panose="020B0502020202020204" pitchFamily="34" charset="0"/>
              </a:rPr>
              <a:t>En présence des 2 parents</a:t>
            </a:r>
          </a:p>
          <a:p>
            <a:pPr>
              <a:lnSpc>
                <a:spcPct val="100000"/>
              </a:lnSpc>
              <a:spcBef>
                <a:spcPts val="0"/>
              </a:spcBef>
              <a:spcAft>
                <a:spcPts val="1200"/>
              </a:spcAft>
              <a:buClr>
                <a:srgbClr val="EB6608"/>
              </a:buClr>
            </a:pPr>
            <a:r>
              <a:rPr lang="fr-FR" sz="2000" dirty="0">
                <a:latin typeface="Century Gothic" panose="020B0502020202020204" pitchFamily="34" charset="0"/>
              </a:rPr>
              <a:t>Lors d’une consultation dédiée</a:t>
            </a:r>
          </a:p>
          <a:p>
            <a:pPr algn="just">
              <a:lnSpc>
                <a:spcPct val="100000"/>
              </a:lnSpc>
              <a:spcBef>
                <a:spcPts val="0"/>
              </a:spcBef>
              <a:spcAft>
                <a:spcPts val="1200"/>
              </a:spcAft>
              <a:buClr>
                <a:srgbClr val="EB6608"/>
              </a:buClr>
            </a:pPr>
            <a:r>
              <a:rPr lang="fr-FR" sz="2000" dirty="0">
                <a:effectLst/>
                <a:latin typeface="Century Gothic" panose="020B0502020202020204" pitchFamily="34" charset="0"/>
              </a:rPr>
              <a:t>La démarche diagnostique est progressive, graduée, se fait sur une durée variable, s’adaptant aux besoins et à la demande des parents et de l’enfant, pour aboutir à l’annonce du diagnostic.</a:t>
            </a:r>
          </a:p>
          <a:p>
            <a:pPr algn="just">
              <a:lnSpc>
                <a:spcPct val="100000"/>
              </a:lnSpc>
              <a:spcBef>
                <a:spcPts val="0"/>
              </a:spcBef>
              <a:spcAft>
                <a:spcPts val="1200"/>
              </a:spcAft>
              <a:buClr>
                <a:srgbClr val="EB6608"/>
              </a:buClr>
            </a:pPr>
            <a:r>
              <a:rPr lang="fr-FR" sz="2000" dirty="0">
                <a:effectLst/>
                <a:latin typeface="Century Gothic" panose="020B0502020202020204" pitchFamily="34" charset="0"/>
              </a:rPr>
              <a:t>La mise en place des interventions peut débuter avant même que l’ensemble des évaluations initiales à visée diagnostique soient terminées, dès lors qu’un trouble du développement est observé.</a:t>
            </a:r>
            <a:endParaRPr lang="fr-FR" sz="2000" dirty="0">
              <a:latin typeface="Century Gothic" panose="020B0502020202020204" pitchFamily="34" charset="0"/>
            </a:endParaRPr>
          </a:p>
          <a:p>
            <a:endParaRPr lang="fr-FR" dirty="0"/>
          </a:p>
        </p:txBody>
      </p:sp>
      <p:sp>
        <p:nvSpPr>
          <p:cNvPr id="2" name="Rectangle 1">
            <a:extLst>
              <a:ext uri="{FF2B5EF4-FFF2-40B4-BE49-F238E27FC236}">
                <a16:creationId xmlns:a16="http://schemas.microsoft.com/office/drawing/2014/main" id="{EE37AE35-A66E-C6F5-E660-ED013002AA0B}"/>
              </a:ext>
            </a:extLst>
          </p:cNvPr>
          <p:cNvSpPr/>
          <p:nvPr/>
        </p:nvSpPr>
        <p:spPr>
          <a:xfrm>
            <a:off x="0" y="0"/>
            <a:ext cx="12192000" cy="807523"/>
          </a:xfrm>
          <a:prstGeom prst="rect">
            <a:avLst/>
          </a:prstGeom>
          <a:solidFill>
            <a:srgbClr val="EB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panose="020B0502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entury Gothic" panose="020B0502020202020204" pitchFamily="34" charset="0"/>
              </a:rPr>
              <a:t>3. Annonce du diagnostic de TND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696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B6F4346-58C6-4B21-33A3-F18C567ED618}"/>
              </a:ext>
            </a:extLst>
          </p:cNvPr>
          <p:cNvSpPr>
            <a:spLocks noGrp="1"/>
          </p:cNvSpPr>
          <p:nvPr>
            <p:ph idx="1"/>
          </p:nvPr>
        </p:nvSpPr>
        <p:spPr>
          <a:xfrm>
            <a:off x="1251572" y="1163782"/>
            <a:ext cx="10279652" cy="5593278"/>
          </a:xfrm>
        </p:spPr>
        <p:txBody>
          <a:bodyPr>
            <a:normAutofit fontScale="62500" lnSpcReduction="20000"/>
          </a:bodyPr>
          <a:lstStyle/>
          <a:p>
            <a:pPr algn="just">
              <a:lnSpc>
                <a:spcPct val="120000"/>
              </a:lnSpc>
            </a:pPr>
            <a:r>
              <a:rPr lang="fr-FR" sz="3000" i="1" dirty="0">
                <a:effectLst/>
                <a:latin typeface="Century Gothic" panose="020B0502020202020204" pitchFamily="34" charset="0"/>
              </a:rPr>
              <a:t>Temps d’échanges </a:t>
            </a:r>
            <a:r>
              <a:rPr lang="fr-FR" sz="3000" dirty="0">
                <a:effectLst/>
                <a:latin typeface="Century Gothic" panose="020B0502020202020204" pitchFamily="34" charset="0"/>
              </a:rPr>
              <a:t>entre le médecin, l’enfant et sa</a:t>
            </a:r>
            <a:r>
              <a:rPr lang="fr-FR" sz="3000" dirty="0">
                <a:latin typeface="Century Gothic" panose="020B0502020202020204" pitchFamily="34" charset="0"/>
              </a:rPr>
              <a:t> </a:t>
            </a:r>
            <a:r>
              <a:rPr lang="fr-FR" sz="3000" dirty="0">
                <a:effectLst/>
                <a:latin typeface="Century Gothic" panose="020B0502020202020204" pitchFamily="34" charset="0"/>
              </a:rPr>
              <a:t>famille.</a:t>
            </a:r>
          </a:p>
          <a:p>
            <a:pPr algn="just">
              <a:lnSpc>
                <a:spcPct val="120000"/>
              </a:lnSpc>
            </a:pPr>
            <a:endParaRPr lang="fr-FR" sz="3000" dirty="0">
              <a:latin typeface="Century Gothic" panose="020B0502020202020204" pitchFamily="34" charset="0"/>
            </a:endParaRPr>
          </a:p>
          <a:p>
            <a:pPr algn="just">
              <a:lnSpc>
                <a:spcPct val="120000"/>
              </a:lnSpc>
            </a:pPr>
            <a:r>
              <a:rPr lang="fr-FR" sz="3000" dirty="0">
                <a:effectLst/>
                <a:latin typeface="Century Gothic" panose="020B0502020202020204" pitchFamily="34" charset="0"/>
              </a:rPr>
              <a:t>Les </a:t>
            </a:r>
            <a:r>
              <a:rPr lang="fr-FR" sz="3000" i="1" dirty="0">
                <a:effectLst/>
                <a:latin typeface="Century Gothic" panose="020B0502020202020204" pitchFamily="34" charset="0"/>
              </a:rPr>
              <a:t>projets thérapeutiques</a:t>
            </a:r>
            <a:r>
              <a:rPr lang="fr-FR" sz="3000" dirty="0">
                <a:effectLst/>
                <a:latin typeface="Century Gothic" panose="020B0502020202020204" pitchFamily="34" charset="0"/>
              </a:rPr>
              <a:t>, discutés avec les parents, sont établis à partir de l’analyse quantitative et qualitative des résultats obtenus lors des évaluations, en fonction de l’âge de l’enfant, de la nature et de l’intensité du trouble.</a:t>
            </a:r>
          </a:p>
          <a:p>
            <a:pPr algn="just">
              <a:lnSpc>
                <a:spcPct val="120000"/>
              </a:lnSpc>
            </a:pPr>
            <a:endParaRPr lang="fr-FR" sz="3000" dirty="0">
              <a:effectLst/>
              <a:latin typeface="Century Gothic" panose="020B0502020202020204" pitchFamily="34" charset="0"/>
            </a:endParaRPr>
          </a:p>
          <a:p>
            <a:pPr algn="just">
              <a:lnSpc>
                <a:spcPct val="120000"/>
              </a:lnSpc>
            </a:pPr>
            <a:r>
              <a:rPr lang="fr-FR" sz="3000" dirty="0">
                <a:latin typeface="Century Gothic" panose="020B0502020202020204" pitchFamily="34" charset="0"/>
              </a:rPr>
              <a:t>L</a:t>
            </a:r>
            <a:r>
              <a:rPr lang="fr-FR" sz="3000" dirty="0">
                <a:effectLst/>
                <a:latin typeface="Century Gothic" panose="020B0502020202020204" pitchFamily="34" charset="0"/>
              </a:rPr>
              <a:t>es </a:t>
            </a:r>
            <a:r>
              <a:rPr lang="fr-FR" sz="3000" i="1" dirty="0">
                <a:effectLst/>
                <a:latin typeface="Century Gothic" panose="020B0502020202020204" pitchFamily="34" charset="0"/>
              </a:rPr>
              <a:t>préconisations</a:t>
            </a:r>
            <a:r>
              <a:rPr lang="fr-FR" sz="3000" dirty="0">
                <a:effectLst/>
                <a:latin typeface="Century Gothic" panose="020B0502020202020204" pitchFamily="34" charset="0"/>
              </a:rPr>
              <a:t> prennent en compte les ressources territoriales mais aussi les priorités et choix des parents. Pour favoriser des choix éclairés par les familles, il est recommandé de leur proposer des séances d’information ou de guidance parentale sous forme de programme de psychoéducation ou d’éducation thérapeutique.</a:t>
            </a:r>
            <a:endParaRPr lang="fr-FR" sz="3000" dirty="0">
              <a:latin typeface="Century Gothic" panose="020B0502020202020204" pitchFamily="34" charset="0"/>
            </a:endParaRPr>
          </a:p>
          <a:p>
            <a:pPr algn="just">
              <a:lnSpc>
                <a:spcPct val="120000"/>
              </a:lnSpc>
            </a:pPr>
            <a:endParaRPr lang="fr-FR" sz="3000" dirty="0">
              <a:effectLst/>
              <a:latin typeface="Century Gothic" panose="020B0502020202020204" pitchFamily="34" charset="0"/>
            </a:endParaRPr>
          </a:p>
          <a:p>
            <a:pPr algn="just">
              <a:lnSpc>
                <a:spcPct val="120000"/>
              </a:lnSpc>
            </a:pPr>
            <a:r>
              <a:rPr lang="fr-FR" sz="3000" dirty="0">
                <a:effectLst/>
                <a:latin typeface="Century Gothic" panose="020B0502020202020204" pitchFamily="34" charset="0"/>
              </a:rPr>
              <a:t>Les </a:t>
            </a:r>
            <a:r>
              <a:rPr lang="fr-FR" sz="3000" i="1" dirty="0">
                <a:effectLst/>
                <a:latin typeface="Century Gothic" panose="020B0502020202020204" pitchFamily="34" charset="0"/>
              </a:rPr>
              <a:t>points à surveiller </a:t>
            </a:r>
            <a:r>
              <a:rPr lang="fr-FR" sz="3000" dirty="0">
                <a:effectLst/>
                <a:latin typeface="Century Gothic" panose="020B0502020202020204" pitchFamily="34" charset="0"/>
              </a:rPr>
              <a:t>(évolution de l’enfant : évolution des troubles, des besoins d’adaptations pédagogiques, retentissement dans les apprentissages, dans les actes de la vie quotidienne et sur le plan psychologique…) sont évoqués, ainsi que la </a:t>
            </a:r>
            <a:r>
              <a:rPr lang="fr-FR" sz="3000" i="1" dirty="0">
                <a:effectLst/>
                <a:latin typeface="Century Gothic" panose="020B0502020202020204" pitchFamily="34" charset="0"/>
              </a:rPr>
              <a:t>période conseillée</a:t>
            </a:r>
            <a:r>
              <a:rPr lang="fr-FR" sz="3000" dirty="0">
                <a:effectLst/>
                <a:latin typeface="Century Gothic" panose="020B0502020202020204" pitchFamily="34" charset="0"/>
              </a:rPr>
              <a:t> pour réévaluer la situation.</a:t>
            </a:r>
            <a:endParaRPr lang="fr-FR" sz="3000" dirty="0">
              <a:latin typeface="Century Gothic" panose="020B0502020202020204" pitchFamily="34" charset="0"/>
            </a:endParaRPr>
          </a:p>
          <a:p>
            <a:pPr algn="just"/>
            <a:endParaRPr lang="fr-FR" dirty="0">
              <a:latin typeface="Arial" panose="020B0604020202020204" pitchFamily="34" charset="0"/>
            </a:endParaRPr>
          </a:p>
          <a:p>
            <a:pPr algn="just"/>
            <a:endParaRPr lang="fr-FR" dirty="0"/>
          </a:p>
        </p:txBody>
      </p:sp>
      <p:sp>
        <p:nvSpPr>
          <p:cNvPr id="2" name="Rectangle 1">
            <a:extLst>
              <a:ext uri="{FF2B5EF4-FFF2-40B4-BE49-F238E27FC236}">
                <a16:creationId xmlns:a16="http://schemas.microsoft.com/office/drawing/2014/main" id="{5DF08A35-269B-8DAA-E843-B2DC8B0687E6}"/>
              </a:ext>
            </a:extLst>
          </p:cNvPr>
          <p:cNvSpPr/>
          <p:nvPr/>
        </p:nvSpPr>
        <p:spPr>
          <a:xfrm>
            <a:off x="0" y="0"/>
            <a:ext cx="12192000" cy="807523"/>
          </a:xfrm>
          <a:prstGeom prst="rect">
            <a:avLst/>
          </a:prstGeom>
          <a:solidFill>
            <a:srgbClr val="EB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entury Gothic" panose="020B0502020202020204" pitchFamily="34" charset="0"/>
              </a:rPr>
              <a:t>3. Annonce du diagnostic de TND</a:t>
            </a:r>
          </a:p>
        </p:txBody>
      </p:sp>
      <p:pic>
        <p:nvPicPr>
          <p:cNvPr id="5" name="Graphique 4" descr="Chat contour">
            <a:extLst>
              <a:ext uri="{FF2B5EF4-FFF2-40B4-BE49-F238E27FC236}">
                <a16:creationId xmlns:a16="http://schemas.microsoft.com/office/drawing/2014/main" id="{2513BA9D-AE3E-17D6-0F9A-AB06C03FB04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9748" y="1085108"/>
            <a:ext cx="914400" cy="914400"/>
          </a:xfrm>
          <a:prstGeom prst="rect">
            <a:avLst/>
          </a:prstGeom>
        </p:spPr>
      </p:pic>
      <p:pic>
        <p:nvPicPr>
          <p:cNvPr id="9" name="Graphique 8" descr="Yeux avec un remplissage uni">
            <a:extLst>
              <a:ext uri="{FF2B5EF4-FFF2-40B4-BE49-F238E27FC236}">
                <a16:creationId xmlns:a16="http://schemas.microsoft.com/office/drawing/2014/main" id="{AFD3353F-51B2-84FF-2944-3807793DD7F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1153" y="5406241"/>
            <a:ext cx="914400" cy="914400"/>
          </a:xfrm>
          <a:prstGeom prst="rect">
            <a:avLst/>
          </a:prstGeom>
        </p:spPr>
      </p:pic>
      <p:pic>
        <p:nvPicPr>
          <p:cNvPr id="11" name="Graphique 10" descr="Tableau décisionnel contour">
            <a:extLst>
              <a:ext uri="{FF2B5EF4-FFF2-40B4-BE49-F238E27FC236}">
                <a16:creationId xmlns:a16="http://schemas.microsoft.com/office/drawing/2014/main" id="{AA8D9FDE-4B5D-18DB-AA3B-F4B46532B95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1153" y="2277093"/>
            <a:ext cx="914400" cy="914400"/>
          </a:xfrm>
          <a:prstGeom prst="rect">
            <a:avLst/>
          </a:prstGeom>
        </p:spPr>
      </p:pic>
      <p:pic>
        <p:nvPicPr>
          <p:cNvPr id="13" name="Graphique 12" descr="Panneau de signalisation contour">
            <a:extLst>
              <a:ext uri="{FF2B5EF4-FFF2-40B4-BE49-F238E27FC236}">
                <a16:creationId xmlns:a16="http://schemas.microsoft.com/office/drawing/2014/main" id="{8E589244-74A7-AA20-2907-C8EEA006AC4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1208" y="3847604"/>
            <a:ext cx="914400" cy="914400"/>
          </a:xfrm>
          <a:prstGeom prst="rect">
            <a:avLst/>
          </a:prstGeom>
        </p:spPr>
      </p:pic>
    </p:spTree>
    <p:extLst>
      <p:ext uri="{BB962C8B-B14F-4D97-AF65-F5344CB8AC3E}">
        <p14:creationId xmlns:p14="http://schemas.microsoft.com/office/powerpoint/2010/main" val="389455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C3A985-750A-41AD-F4A6-0579B849EFF0}"/>
              </a:ext>
            </a:extLst>
          </p:cNvPr>
          <p:cNvSpPr/>
          <p:nvPr/>
        </p:nvSpPr>
        <p:spPr>
          <a:xfrm>
            <a:off x="0" y="2470150"/>
            <a:ext cx="12192000" cy="1917700"/>
          </a:xfrm>
          <a:prstGeom prst="rect">
            <a:avLst/>
          </a:prstGeom>
          <a:solidFill>
            <a:srgbClr val="EB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re 1">
            <a:extLst>
              <a:ext uri="{FF2B5EF4-FFF2-40B4-BE49-F238E27FC236}">
                <a16:creationId xmlns:a16="http://schemas.microsoft.com/office/drawing/2014/main" id="{C6658D76-8AFF-82EC-7CCB-5D0BFBFFA7A4}"/>
              </a:ext>
            </a:extLst>
          </p:cNvPr>
          <p:cNvSpPr txBox="1">
            <a:spLocks/>
          </p:cNvSpPr>
          <p:nvPr/>
        </p:nvSpPr>
        <p:spPr>
          <a:xfrm>
            <a:off x="1" y="2470150"/>
            <a:ext cx="12192000" cy="1917700"/>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1800"/>
              </a:spcAft>
              <a:buClrTx/>
              <a:buSzTx/>
              <a:buFontTx/>
              <a:buNone/>
              <a:tabLst/>
              <a:defRPr/>
            </a:pPr>
            <a:r>
              <a:rPr lang="fr-FR" sz="4600" b="1" i="1" noProof="0" dirty="0">
                <a:solidFill>
                  <a:prstClr val="white"/>
                </a:solidFill>
                <a:latin typeface="Century Gothic" panose="020B0502020202020204" pitchFamily="34" charset="0"/>
              </a:rPr>
              <a:t>Tour de table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4600" b="1" i="1" strike="noStrike" kern="1200" cap="none" spc="0" normalizeH="0" baseline="0" dirty="0">
                <a:ln>
                  <a:noFill/>
                </a:ln>
                <a:solidFill>
                  <a:prstClr val="white"/>
                </a:solidFill>
                <a:effectLst/>
                <a:uLnTx/>
                <a:uFillTx/>
                <a:latin typeface="Century Gothic" panose="020B0502020202020204" pitchFamily="34" charset="0"/>
              </a:rPr>
              <a:t>Questions ?</a:t>
            </a:r>
            <a:endParaRPr kumimoji="0" lang="fr-FR" sz="4600" b="0" i="1" strike="noStrike" kern="1200" cap="none" spc="0" normalizeH="0" baseline="0" noProof="0" dirty="0">
              <a:ln>
                <a:noFill/>
              </a:ln>
              <a:solidFill>
                <a:prstClr val="white"/>
              </a:solidFill>
              <a:effectLst/>
              <a:uLnTx/>
              <a:uFillTx/>
              <a:latin typeface="Century Gothic" panose="020B0502020202020204" pitchFamily="34" charset="0"/>
            </a:endParaRPr>
          </a:p>
        </p:txBody>
      </p:sp>
      <p:pic>
        <p:nvPicPr>
          <p:cNvPr id="9" name="Image 8">
            <a:extLst>
              <a:ext uri="{FF2B5EF4-FFF2-40B4-BE49-F238E27FC236}">
                <a16:creationId xmlns:a16="http://schemas.microsoft.com/office/drawing/2014/main" id="{E2D9BE8F-1B85-A6FB-3B83-58F459DB07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8973" y="5794757"/>
            <a:ext cx="2874054" cy="746618"/>
          </a:xfrm>
          <a:prstGeom prst="rect">
            <a:avLst/>
          </a:prstGeom>
        </p:spPr>
      </p:pic>
    </p:spTree>
    <p:extLst>
      <p:ext uri="{BB962C8B-B14F-4D97-AF65-F5344CB8AC3E}">
        <p14:creationId xmlns:p14="http://schemas.microsoft.com/office/powerpoint/2010/main" val="823986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65"/>
        <p:cNvGrpSpPr/>
        <p:nvPr/>
      </p:nvGrpSpPr>
      <p:grpSpPr>
        <a:xfrm>
          <a:off x="0" y="0"/>
          <a:ext cx="0" cy="0"/>
          <a:chOff x="0" y="0"/>
          <a:chExt cx="0" cy="0"/>
        </a:xfrm>
      </p:grpSpPr>
      <p:sp>
        <p:nvSpPr>
          <p:cNvPr id="1766" name="Google Shape;1766;p43"/>
          <p:cNvSpPr txBox="1">
            <a:spLocks noGrp="1"/>
          </p:cNvSpPr>
          <p:nvPr>
            <p:ph type="body" idx="1"/>
          </p:nvPr>
        </p:nvSpPr>
        <p:spPr>
          <a:xfrm>
            <a:off x="323529" y="191461"/>
            <a:ext cx="11573197" cy="724247"/>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chemeClr val="lt1"/>
              </a:buClr>
              <a:buSzPts val="4995"/>
              <a:buNone/>
            </a:pPr>
            <a:r>
              <a:rPr lang="en-US" sz="4995"/>
              <a:t>Infographic Style</a:t>
            </a:r>
            <a:endParaRPr/>
          </a:p>
        </p:txBody>
      </p:sp>
      <p:sp>
        <p:nvSpPr>
          <p:cNvPr id="1769" name="Google Shape;1769;p43"/>
          <p:cNvSpPr/>
          <p:nvPr/>
        </p:nvSpPr>
        <p:spPr>
          <a:xfrm rot="2526480" flipH="1">
            <a:off x="7839312" y="2571078"/>
            <a:ext cx="405522" cy="438042"/>
          </a:xfrm>
          <a:prstGeom prst="upArrow">
            <a:avLst>
              <a:gd name="adj1" fmla="val 50000"/>
              <a:gd name="adj2"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770" name="Google Shape;1770;p43"/>
          <p:cNvSpPr/>
          <p:nvPr/>
        </p:nvSpPr>
        <p:spPr>
          <a:xfrm rot="4800000" flipH="1">
            <a:off x="8288906" y="3504419"/>
            <a:ext cx="405523" cy="438041"/>
          </a:xfrm>
          <a:prstGeom prst="upArrow">
            <a:avLst>
              <a:gd name="adj1" fmla="val 50000"/>
              <a:gd name="adj2"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771" name="Google Shape;1771;p43"/>
          <p:cNvSpPr/>
          <p:nvPr/>
        </p:nvSpPr>
        <p:spPr>
          <a:xfrm rot="9000000">
            <a:off x="7640399" y="5707514"/>
            <a:ext cx="405522" cy="438042"/>
          </a:xfrm>
          <a:prstGeom prst="upArrow">
            <a:avLst>
              <a:gd name="adj1" fmla="val 50000"/>
              <a:gd name="adj2"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772" name="Google Shape;1772;p43"/>
          <p:cNvSpPr/>
          <p:nvPr/>
        </p:nvSpPr>
        <p:spPr>
          <a:xfrm rot="6000000">
            <a:off x="8230325" y="4749351"/>
            <a:ext cx="405523" cy="438041"/>
          </a:xfrm>
          <a:prstGeom prst="upArrow">
            <a:avLst>
              <a:gd name="adj1" fmla="val 50000"/>
              <a:gd name="adj2"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775" name="Google Shape;1775;p43"/>
          <p:cNvSpPr txBox="1"/>
          <p:nvPr/>
        </p:nvSpPr>
        <p:spPr>
          <a:xfrm>
            <a:off x="8757284" y="4680348"/>
            <a:ext cx="3495675" cy="92328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b="0" i="0" u="none" strike="noStrike" kern="1200" cap="none" spc="0" normalizeH="0" baseline="0" noProof="0" dirty="0" err="1">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Ressources</a:t>
            </a:r>
            <a:r>
              <a:rPr kumimoji="0" lang="en-US" altLang="ko-KR"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 des </a:t>
            </a:r>
            <a:r>
              <a:rPr kumimoji="0" lang="en-US" altLang="ko-KR" b="0" i="0" u="none" strike="noStrike" kern="1200" cap="none" spc="0" normalizeH="0" baseline="0" noProof="0" dirty="0" err="1">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membres</a:t>
            </a:r>
            <a:r>
              <a:rPr kumimoji="0" lang="en-US" altLang="ko-KR"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 de la </a:t>
            </a:r>
            <a:r>
              <a:rPr kumimoji="0" lang="en-US" altLang="ko-KR" b="0" i="0" u="none" strike="noStrike" kern="1200" cap="none" spc="0" normalizeH="0" baseline="0" noProof="0" dirty="0" err="1">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famille</a:t>
            </a:r>
            <a:r>
              <a:rPr kumimoji="0" lang="en-US" altLang="ko-KR"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 pour faire face au stress</a:t>
            </a:r>
            <a:endParaRPr kumimoji="0" lang="ko-KR" altLang="en-US"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endParaRPr>
          </a:p>
        </p:txBody>
      </p:sp>
      <p:sp>
        <p:nvSpPr>
          <p:cNvPr id="1778" name="Google Shape;1778;p43"/>
          <p:cNvSpPr txBox="1"/>
          <p:nvPr/>
        </p:nvSpPr>
        <p:spPr>
          <a:xfrm>
            <a:off x="8302781" y="2177652"/>
            <a:ext cx="3905250" cy="6462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b="0" i="0" u="none" strike="noStrike" kern="1200" cap="none" spc="0" normalizeH="0" baseline="0" noProof="0" dirty="0" err="1">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Connaissances</a:t>
            </a:r>
            <a:r>
              <a:rPr kumimoji="0" lang="en-US" altLang="ko-KR"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 et </a:t>
            </a:r>
            <a:r>
              <a:rPr kumimoji="0" lang="en-US" altLang="ko-KR" b="0" i="0" u="none" strike="noStrike" kern="1200" cap="none" spc="0" normalizeH="0" baseline="0" noProof="0" dirty="0" err="1">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compétences</a:t>
            </a:r>
            <a:r>
              <a:rPr kumimoji="0" lang="en-US" altLang="ko-KR"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 des parents </a:t>
            </a:r>
            <a:r>
              <a:rPr kumimoji="0" lang="en-US" altLang="ko-KR" b="0" i="0" u="none" strike="noStrike" kern="1200" cap="none" spc="0" normalizeH="0" baseline="0" noProof="0" dirty="0" err="1">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concernant</a:t>
            </a:r>
            <a:r>
              <a:rPr kumimoji="0" lang="en-US" altLang="ko-KR"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 les TND</a:t>
            </a:r>
            <a:endParaRPr kumimoji="0" lang="ko-KR" altLang="en-US"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endParaRPr>
          </a:p>
        </p:txBody>
      </p:sp>
      <p:sp>
        <p:nvSpPr>
          <p:cNvPr id="1781" name="Google Shape;1781;p43"/>
          <p:cNvSpPr txBox="1"/>
          <p:nvPr/>
        </p:nvSpPr>
        <p:spPr>
          <a:xfrm>
            <a:off x="8835522" y="3221949"/>
            <a:ext cx="3339200" cy="92328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b="0" i="0" u="none" strike="noStrike" kern="1200" cap="none" spc="0" normalizeH="0" baseline="0" noProof="0" dirty="0" err="1">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Besoins</a:t>
            </a:r>
            <a:r>
              <a:rPr kumimoji="0" lang="en-US" altLang="ko-KR"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 et </a:t>
            </a:r>
            <a:r>
              <a:rPr kumimoji="0" lang="en-US" altLang="ko-KR" b="0" i="0" u="none" strike="noStrike" kern="1200" cap="none" spc="0" normalizeH="0" baseline="0" noProof="0" dirty="0" err="1">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ressources</a:t>
            </a:r>
            <a:r>
              <a:rPr kumimoji="0" lang="en-US" altLang="ko-KR"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 de </a:t>
            </a:r>
            <a:r>
              <a:rPr kumimoji="0" lang="en-US" altLang="ko-KR" b="0" i="0" u="none" strike="noStrike" kern="1200" cap="none" spc="0" normalizeH="0" baseline="0" noProof="0" dirty="0" err="1">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l’ensemble</a:t>
            </a:r>
            <a:r>
              <a:rPr kumimoji="0" lang="en-US" altLang="ko-KR"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 des </a:t>
            </a:r>
            <a:r>
              <a:rPr kumimoji="0" lang="en-US" altLang="ko-KR" b="0" i="0" u="none" strike="noStrike" kern="1200" cap="none" spc="0" normalizeH="0" baseline="0" noProof="0" dirty="0" err="1">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membres</a:t>
            </a:r>
            <a:r>
              <a:rPr kumimoji="0" lang="en-US" altLang="ko-KR"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 de la </a:t>
            </a:r>
            <a:r>
              <a:rPr kumimoji="0" lang="en-US" altLang="ko-KR" b="0" i="0" u="none" strike="noStrike" kern="1200" cap="none" spc="0" normalizeH="0" baseline="0" noProof="0" dirty="0" err="1">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famille</a:t>
            </a:r>
            <a:endParaRPr kumimoji="0" lang="ko-KR" altLang="en-US"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endParaRPr>
          </a:p>
        </p:txBody>
      </p:sp>
      <p:sp>
        <p:nvSpPr>
          <p:cNvPr id="1784" name="Google Shape;1784;p43"/>
          <p:cNvSpPr txBox="1"/>
          <p:nvPr/>
        </p:nvSpPr>
        <p:spPr>
          <a:xfrm>
            <a:off x="8077689" y="5900739"/>
            <a:ext cx="4130342" cy="6462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Situation financière et démarches </a:t>
            </a:r>
            <a:r>
              <a:rPr kumimoji="0" lang="en-US" altLang="ko-KR" b="0" i="0" u="none" strike="noStrike" kern="1200" cap="none" spc="0" normalizeH="0" baseline="0" noProof="0" dirty="0" err="1">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sociales</a:t>
            </a:r>
            <a:r>
              <a:rPr kumimoji="0" lang="en-US" altLang="ko-KR"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 mises </a:t>
            </a:r>
            <a:r>
              <a:rPr kumimoji="0" lang="en-US" altLang="ko-KR" b="0" i="0" u="none" strike="noStrike" kern="1200" cap="none" spc="0" normalizeH="0" baseline="0" noProof="0" dirty="0" err="1">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en</a:t>
            </a:r>
            <a:r>
              <a:rPr kumimoji="0" lang="en-US" altLang="ko-KR"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 oeuvre</a:t>
            </a:r>
            <a:endParaRPr kumimoji="0" lang="ko-KR" altLang="en-US"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endParaRPr>
          </a:p>
        </p:txBody>
      </p:sp>
      <p:sp>
        <p:nvSpPr>
          <p:cNvPr id="1787" name="Google Shape;1787;p43"/>
          <p:cNvSpPr/>
          <p:nvPr/>
        </p:nvSpPr>
        <p:spPr>
          <a:xfrm rot="18978038">
            <a:off x="3788857" y="2628434"/>
            <a:ext cx="405522" cy="438042"/>
          </a:xfrm>
          <a:prstGeom prst="upArrow">
            <a:avLst>
              <a:gd name="adj1" fmla="val 50000"/>
              <a:gd name="adj2" fmla="val 50000"/>
            </a:avLst>
          </a:prstGeom>
          <a:ln/>
        </p:spPr>
        <p:style>
          <a:lnRef idx="3">
            <a:schemeClr val="lt1"/>
          </a:lnRef>
          <a:fillRef idx="1">
            <a:schemeClr val="accent4"/>
          </a:fillRef>
          <a:effectRef idx="1">
            <a:schemeClr val="accent4"/>
          </a:effectRef>
          <a:fontRef idx="minor">
            <a:schemeClr val="lt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788" name="Google Shape;1788;p43"/>
          <p:cNvSpPr/>
          <p:nvPr/>
        </p:nvSpPr>
        <p:spPr>
          <a:xfrm rot="16800000">
            <a:off x="3294178" y="3625912"/>
            <a:ext cx="405522" cy="438041"/>
          </a:xfrm>
          <a:prstGeom prst="upArrow">
            <a:avLst>
              <a:gd name="adj1" fmla="val 50000"/>
              <a:gd name="adj2" fmla="val 50000"/>
            </a:avLst>
          </a:prstGeom>
          <a:ln/>
        </p:spPr>
        <p:style>
          <a:lnRef idx="3">
            <a:schemeClr val="lt1"/>
          </a:lnRef>
          <a:fillRef idx="1">
            <a:schemeClr val="accent4"/>
          </a:fillRef>
          <a:effectRef idx="1">
            <a:schemeClr val="accent4"/>
          </a:effectRef>
          <a:fontRef idx="minor">
            <a:schemeClr val="lt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789" name="Google Shape;1789;p43"/>
          <p:cNvSpPr/>
          <p:nvPr/>
        </p:nvSpPr>
        <p:spPr>
          <a:xfrm rot="13349475" flipH="1">
            <a:off x="4017720" y="5795132"/>
            <a:ext cx="405522" cy="438042"/>
          </a:xfrm>
          <a:prstGeom prst="upArrow">
            <a:avLst>
              <a:gd name="adj1" fmla="val 50000"/>
              <a:gd name="adj2" fmla="val 50000"/>
            </a:avLst>
          </a:prstGeom>
          <a:ln/>
        </p:spPr>
        <p:style>
          <a:lnRef idx="3">
            <a:schemeClr val="lt1"/>
          </a:lnRef>
          <a:fillRef idx="1">
            <a:schemeClr val="accent4"/>
          </a:fillRef>
          <a:effectRef idx="1">
            <a:schemeClr val="accent4"/>
          </a:effectRef>
          <a:fontRef idx="minor">
            <a:schemeClr val="lt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790" name="Google Shape;1790;p43"/>
          <p:cNvSpPr/>
          <p:nvPr/>
        </p:nvSpPr>
        <p:spPr>
          <a:xfrm rot="15600000" flipH="1">
            <a:off x="3391878" y="4836970"/>
            <a:ext cx="405522" cy="438041"/>
          </a:xfrm>
          <a:prstGeom prst="upArrow">
            <a:avLst>
              <a:gd name="adj1" fmla="val 50000"/>
              <a:gd name="adj2" fmla="val 50000"/>
            </a:avLst>
          </a:prstGeom>
          <a:ln/>
        </p:spPr>
        <p:style>
          <a:lnRef idx="3">
            <a:schemeClr val="lt1"/>
          </a:lnRef>
          <a:fillRef idx="1">
            <a:schemeClr val="accent4"/>
          </a:fillRef>
          <a:effectRef idx="1">
            <a:schemeClr val="accent4"/>
          </a:effectRef>
          <a:fontRef idx="minor">
            <a:schemeClr val="lt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793" name="Google Shape;1793;p43"/>
          <p:cNvSpPr txBox="1"/>
          <p:nvPr/>
        </p:nvSpPr>
        <p:spPr>
          <a:xfrm>
            <a:off x="334978" y="2163742"/>
            <a:ext cx="4298378" cy="646290"/>
          </a:xfrm>
          <a:prstGeom prst="rect">
            <a:avLst/>
          </a:prstGeom>
          <a:noFill/>
          <a:ln>
            <a:noFill/>
          </a:ln>
        </p:spPr>
        <p:txBody>
          <a:bodyPr spcFirstLastPara="1" wrap="square" lIns="91425" tIns="45700" rIns="91425" bIns="45700" anchor="t"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ko-KR"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Composition </a:t>
            </a:r>
            <a:r>
              <a:rPr kumimoji="0" lang="en-US" altLang="ko-KR" b="0" i="0" u="none" strike="noStrike" kern="1200" cap="none" spc="0" normalizeH="0" baseline="0" noProof="0" dirty="0" err="1">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familiale</a:t>
            </a:r>
            <a:r>
              <a:rPr kumimoji="0" lang="en-US" altLang="ko-KR"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 </a:t>
            </a:r>
            <a:r>
              <a:rPr kumimoji="0" lang="en-US" altLang="ko-KR" b="0" i="0" u="none" strike="noStrike" kern="1200" cap="none" spc="0" normalizeH="0" baseline="0" noProof="0" dirty="0" err="1">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organisation</a:t>
            </a:r>
            <a:r>
              <a:rPr kumimoji="0" lang="en-US" altLang="ko-KR"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 et relations </a:t>
            </a:r>
            <a:r>
              <a:rPr kumimoji="0" lang="en-US" altLang="ko-KR" b="0" i="0" u="none" strike="noStrike" kern="1200" cap="none" spc="0" normalizeH="0" baseline="0" noProof="0" dirty="0" err="1">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intrafamiliales</a:t>
            </a:r>
            <a:endParaRPr kumimoji="0" lang="ko-KR" altLang="en-US"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endParaRPr>
          </a:p>
        </p:txBody>
      </p:sp>
      <p:sp>
        <p:nvSpPr>
          <p:cNvPr id="1796" name="Google Shape;1796;p43"/>
          <p:cNvSpPr txBox="1"/>
          <p:nvPr/>
        </p:nvSpPr>
        <p:spPr>
          <a:xfrm>
            <a:off x="363273" y="6058633"/>
            <a:ext cx="3482269" cy="369291"/>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b="0" i="0" u="none" strike="noStrike" kern="1200" cap="none" spc="0" normalizeH="0" baseline="0" noProof="0" dirty="0" err="1">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Soutien</a:t>
            </a:r>
            <a:r>
              <a:rPr kumimoji="0" lang="en-US" altLang="ko-KR"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 social</a:t>
            </a:r>
            <a:endParaRPr kumimoji="0" lang="ko-KR" altLang="en-US"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endParaRPr>
          </a:p>
        </p:txBody>
      </p:sp>
      <p:sp>
        <p:nvSpPr>
          <p:cNvPr id="1799" name="Google Shape;1799;p43"/>
          <p:cNvSpPr txBox="1"/>
          <p:nvPr/>
        </p:nvSpPr>
        <p:spPr>
          <a:xfrm>
            <a:off x="79134" y="3295319"/>
            <a:ext cx="3322968" cy="120028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b="0" i="0" u="none" strike="noStrike" kern="1200" cap="none" spc="0" normalizeH="0" baseline="0" noProof="0" dirty="0" err="1">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Compréhension</a:t>
            </a:r>
            <a:r>
              <a:rPr kumimoji="0" lang="en-US" altLang="ko-KR"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 du diagnostic et de </a:t>
            </a:r>
            <a:r>
              <a:rPr kumimoji="0" lang="en-US" altLang="ko-KR" b="0" i="0" u="none" strike="noStrike" kern="1200" cap="none" spc="0" normalizeH="0" baseline="0" noProof="0" dirty="0" err="1">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l’évolution</a:t>
            </a:r>
            <a:r>
              <a:rPr kumimoji="0" lang="en-US" altLang="ko-KR"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 du </a:t>
            </a:r>
            <a:r>
              <a:rPr kumimoji="0" lang="en-US" altLang="ko-KR" b="0" i="0" u="none" strike="noStrike" kern="1200" cap="none" spc="0" normalizeH="0" baseline="0" noProof="0" dirty="0" err="1">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développement</a:t>
            </a:r>
            <a:r>
              <a:rPr kumimoji="0" lang="en-US" altLang="ko-KR"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 de </a:t>
            </a:r>
            <a:r>
              <a:rPr kumimoji="0" lang="en-US" altLang="ko-KR" b="0" i="0" u="none" strike="noStrike" kern="1200" cap="none" spc="0" normalizeH="0" baseline="0" noProof="0" dirty="0" err="1">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l’enfant</a:t>
            </a:r>
            <a:r>
              <a:rPr kumimoji="0" lang="en-US" altLang="ko-KR"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/adolescent</a:t>
            </a:r>
            <a:endParaRPr kumimoji="0" lang="ko-KR" altLang="en-US"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endParaRPr>
          </a:p>
        </p:txBody>
      </p:sp>
      <p:sp>
        <p:nvSpPr>
          <p:cNvPr id="1802" name="Google Shape;1802;p43"/>
          <p:cNvSpPr txBox="1"/>
          <p:nvPr/>
        </p:nvSpPr>
        <p:spPr>
          <a:xfrm>
            <a:off x="90739" y="4927056"/>
            <a:ext cx="3465878" cy="92328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b="0" i="0" u="none" strike="noStrike" kern="1200" cap="none" spc="0" normalizeH="0" baseline="0" noProof="0" dirty="0" err="1">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Préservation</a:t>
            </a:r>
            <a:r>
              <a:rPr kumimoji="0" lang="en-US" altLang="ko-KR"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 de </a:t>
            </a:r>
            <a:r>
              <a:rPr kumimoji="0" lang="en-US" altLang="ko-KR" b="0" i="0" u="none" strike="noStrike" kern="1200" cap="none" spc="0" normalizeH="0" baseline="0" noProof="0" dirty="0" err="1">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l’équilibre</a:t>
            </a:r>
            <a:r>
              <a:rPr kumimoji="0" lang="en-US" altLang="ko-KR"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 et de la </a:t>
            </a:r>
            <a:r>
              <a:rPr kumimoji="0" lang="en-US" altLang="ko-KR" b="0" i="0" u="none" strike="noStrike" kern="1200" cap="none" spc="0" normalizeH="0" baseline="0" noProof="0" dirty="0" err="1">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qualité</a:t>
            </a:r>
            <a:r>
              <a:rPr kumimoji="0" lang="en-US" altLang="ko-KR"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 de vie de la </a:t>
            </a:r>
            <a:r>
              <a:rPr kumimoji="0" lang="en-US" altLang="ko-KR" b="0" i="0" u="none" strike="noStrike" kern="1200" cap="none" spc="0" normalizeH="0" baseline="0" noProof="0" dirty="0" err="1">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famille</a:t>
            </a:r>
            <a:endParaRPr kumimoji="0" lang="ko-KR" altLang="en-US"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endParaRPr>
          </a:p>
        </p:txBody>
      </p:sp>
      <p:sp>
        <p:nvSpPr>
          <p:cNvPr id="57" name="Google Shape;1098;p25">
            <a:extLst>
              <a:ext uri="{FF2B5EF4-FFF2-40B4-BE49-F238E27FC236}">
                <a16:creationId xmlns:a16="http://schemas.microsoft.com/office/drawing/2014/main" id="{B7696472-1151-2C0C-570B-F599894C95A3}"/>
              </a:ext>
            </a:extLst>
          </p:cNvPr>
          <p:cNvSpPr/>
          <p:nvPr/>
        </p:nvSpPr>
        <p:spPr>
          <a:xfrm>
            <a:off x="0" y="410933"/>
            <a:ext cx="12192000" cy="1429562"/>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2701"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52" name="Google Shape;870;p20">
            <a:extLst>
              <a:ext uri="{FF2B5EF4-FFF2-40B4-BE49-F238E27FC236}">
                <a16:creationId xmlns:a16="http://schemas.microsoft.com/office/drawing/2014/main" id="{9A82F26A-0C4B-F98D-92CB-6B7F5F55A882}"/>
              </a:ext>
            </a:extLst>
          </p:cNvPr>
          <p:cNvSpPr txBox="1">
            <a:spLocks/>
          </p:cNvSpPr>
          <p:nvPr/>
        </p:nvSpPr>
        <p:spPr>
          <a:xfrm>
            <a:off x="309401" y="449994"/>
            <a:ext cx="11573197" cy="1379684"/>
          </a:xfrm>
          <a:prstGeom prst="rect">
            <a:avLst/>
          </a:prstGeom>
          <a:noFill/>
          <a:ln>
            <a:noFill/>
          </a:ln>
        </p:spPr>
        <p:txBody>
          <a:bodyPr spcFirstLastPara="1" vert="horz" wrap="square" lIns="91425" tIns="45700" rIns="91425" bIns="45700" rtlCol="0" anchor="ctr" anchorCtr="0">
            <a:normAutofit fontScale="92500" lnSpcReduction="10000"/>
          </a:bodyPr>
          <a:lstStyle>
            <a:lvl1pPr marL="457200" lvl="0" indent="-228600" algn="ctr" defTabSz="914400" rtl="0" eaLnBrk="1" latinLnBrk="0" hangingPunct="1">
              <a:lnSpc>
                <a:spcPct val="90000"/>
              </a:lnSpc>
              <a:spcBef>
                <a:spcPts val="1000"/>
              </a:spcBef>
              <a:spcAft>
                <a:spcPts val="0"/>
              </a:spcAft>
              <a:buClr>
                <a:schemeClr val="lt1"/>
              </a:buClr>
              <a:buSzPts val="5400"/>
              <a:buFont typeface="Arial" panose="020B0604020202020204" pitchFamily="34" charset="0"/>
              <a:buNone/>
              <a:defRPr sz="5400" b="0" kern="1200">
                <a:solidFill>
                  <a:schemeClr val="lt1"/>
                </a:solidFill>
                <a:latin typeface="Calibri"/>
                <a:ea typeface="Calibri"/>
                <a:cs typeface="Calibri"/>
                <a:sym typeface="Calibri"/>
              </a:defRPr>
            </a:lvl1pPr>
            <a:lvl2pPr marL="914400" lvl="1"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2400" kern="1200">
                <a:solidFill>
                  <a:schemeClr val="tx1"/>
                </a:solidFill>
                <a:latin typeface="+mn-lt"/>
                <a:ea typeface="+mn-ea"/>
                <a:cs typeface="+mn-cs"/>
              </a:defRPr>
            </a:lvl2pPr>
            <a:lvl3pPr marL="1371600" lvl="2"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2000" kern="1200">
                <a:solidFill>
                  <a:schemeClr val="tx1"/>
                </a:solidFill>
                <a:latin typeface="+mn-lt"/>
                <a:ea typeface="+mn-ea"/>
                <a:cs typeface="+mn-cs"/>
              </a:defRPr>
            </a:lvl3pPr>
            <a:lvl4pPr marL="1828800" lvl="3"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4pPr>
            <a:lvl5pPr marL="2286000" lvl="4"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prstClr val="white"/>
              </a:buClr>
              <a:buSzPts val="4995"/>
              <a:buFont typeface="Arial" panose="020B0604020202020204" pitchFamily="34" charset="0"/>
              <a:buNone/>
              <a:tabLst/>
              <a:defRPr/>
            </a:pPr>
            <a:r>
              <a:rPr kumimoji="0" lang="en-US" sz="4995" b="0" i="0" u="none" strike="noStrike" kern="1200" cap="none" spc="0" normalizeH="0" baseline="0" noProof="0" dirty="0">
                <a:ln>
                  <a:noFill/>
                </a:ln>
                <a:solidFill>
                  <a:prstClr val="white"/>
                </a:solidFill>
                <a:effectLst/>
                <a:uLnTx/>
                <a:uFillTx/>
                <a:latin typeface="Century Gothic" panose="020B0502020202020204" pitchFamily="34" charset="0"/>
                <a:sym typeface="Calibri"/>
              </a:rPr>
              <a:t>Evaluations complémentaires : </a:t>
            </a:r>
          </a:p>
          <a:p>
            <a:pPr marL="0" marR="0" lvl="0" indent="0" algn="ctr" defTabSz="914400" rtl="0" eaLnBrk="1" fontAlgn="auto" latinLnBrk="0" hangingPunct="1">
              <a:lnSpc>
                <a:spcPct val="100000"/>
              </a:lnSpc>
              <a:spcBef>
                <a:spcPts val="0"/>
              </a:spcBef>
              <a:spcAft>
                <a:spcPts val="0"/>
              </a:spcAft>
              <a:buClr>
                <a:prstClr val="white"/>
              </a:buClr>
              <a:buSzPts val="4995"/>
              <a:buFont typeface="Arial" panose="020B0604020202020204" pitchFamily="34" charset="0"/>
              <a:buNone/>
              <a:tabLst/>
              <a:defRPr/>
            </a:pPr>
            <a:r>
              <a:rPr kumimoji="0" lang="en-US" sz="4995" b="0" i="0" u="none" strike="noStrike" kern="1200" cap="none" spc="0" normalizeH="0" baseline="0" noProof="0" dirty="0">
                <a:ln>
                  <a:noFill/>
                </a:ln>
                <a:solidFill>
                  <a:prstClr val="white"/>
                </a:solidFill>
                <a:effectLst/>
                <a:uLnTx/>
                <a:uFillTx/>
                <a:latin typeface="Century Gothic" panose="020B0502020202020204" pitchFamily="34" charset="0"/>
                <a:sym typeface="Calibri"/>
              </a:rPr>
              <a:t>Environnement familial</a:t>
            </a:r>
            <a:endParaRPr kumimoji="0" lang="en-US" sz="5400" b="0" i="0" u="none" strike="noStrike" kern="1200" cap="none" spc="0" normalizeH="0" baseline="0" noProof="0" dirty="0">
              <a:ln>
                <a:noFill/>
              </a:ln>
              <a:solidFill>
                <a:prstClr val="white"/>
              </a:solidFill>
              <a:effectLst/>
              <a:uLnTx/>
              <a:uFillTx/>
              <a:latin typeface="Century Gothic" panose="020B0502020202020204" pitchFamily="34" charset="0"/>
              <a:sym typeface="Calibri"/>
            </a:endParaRPr>
          </a:p>
        </p:txBody>
      </p:sp>
      <p:pic>
        <p:nvPicPr>
          <p:cNvPr id="28" name="Espace réservé pour une image  24">
            <a:extLst>
              <a:ext uri="{FF2B5EF4-FFF2-40B4-BE49-F238E27FC236}">
                <a16:creationId xmlns:a16="http://schemas.microsoft.com/office/drawing/2014/main" id="{4A61398C-0954-F307-9221-52EFFDF89F4E}"/>
              </a:ext>
            </a:extLst>
          </p:cNvPr>
          <p:cNvPicPr>
            <a:picLocks noChangeAspect="1"/>
          </p:cNvPicPr>
          <p:nvPr/>
        </p:nvPicPr>
        <p:blipFill rotWithShape="1">
          <a:blip r:embed="rId4">
            <a:extLst>
              <a:ext uri="{28A0092B-C50C-407E-A947-70E740481C1C}">
                <a14:useLocalDpi xmlns:a14="http://schemas.microsoft.com/office/drawing/2010/main" val="0"/>
              </a:ext>
            </a:extLst>
          </a:blip>
          <a:srcRect l="17237" t="-1335" r="16217" b="1335"/>
          <a:stretch/>
        </p:blipFill>
        <p:spPr>
          <a:xfrm>
            <a:off x="4266275" y="2569170"/>
            <a:ext cx="3495675" cy="3502025"/>
          </a:xfrm>
          <a:prstGeom prst="ellipse">
            <a:avLst/>
          </a:prstGeom>
        </p:spPr>
      </p:pic>
    </p:spTree>
    <p:custDataLst>
      <p:tags r:id="rId1"/>
    </p:custDataLst>
    <p:extLst>
      <p:ext uri="{BB962C8B-B14F-4D97-AF65-F5344CB8AC3E}">
        <p14:creationId xmlns:p14="http://schemas.microsoft.com/office/powerpoint/2010/main" val="3501406449"/>
      </p:ext>
    </p:extLst>
  </p:cSld>
  <p:clrMapOvr>
    <a:masterClrMapping/>
  </p:clrMapOvr>
  <mc:AlternateContent xmlns:mc="http://schemas.openxmlformats.org/markup-compatibility/2006" xmlns:p14="http://schemas.microsoft.com/office/powerpoint/2010/main">
    <mc:Choice Requires="p14">
      <p:transition spd="slow" p14:dur="2000" advTm="50262"/>
    </mc:Choice>
    <mc:Fallback xmlns="">
      <p:transition spd="slow" advTm="502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793"/>
                                        </p:tgtEl>
                                        <p:attrNameLst>
                                          <p:attrName>style.visibility</p:attrName>
                                        </p:attrNameLst>
                                      </p:cBhvr>
                                      <p:to>
                                        <p:strVal val="visible"/>
                                      </p:to>
                                    </p:set>
                                    <p:anim calcmode="lin" valueType="num">
                                      <p:cBhvr additive="base">
                                        <p:cTn id="7" dur="500" fill="hold"/>
                                        <p:tgtEl>
                                          <p:spTgt spid="1793"/>
                                        </p:tgtEl>
                                        <p:attrNameLst>
                                          <p:attrName>ppt_x</p:attrName>
                                        </p:attrNameLst>
                                      </p:cBhvr>
                                      <p:tavLst>
                                        <p:tav tm="0">
                                          <p:val>
                                            <p:strVal val="1+#ppt_w/2"/>
                                          </p:val>
                                        </p:tav>
                                        <p:tav tm="100000">
                                          <p:val>
                                            <p:strVal val="#ppt_x"/>
                                          </p:val>
                                        </p:tav>
                                      </p:tavLst>
                                    </p:anim>
                                    <p:anim calcmode="lin" valueType="num">
                                      <p:cBhvr additive="base">
                                        <p:cTn id="8" dur="500" fill="hold"/>
                                        <p:tgtEl>
                                          <p:spTgt spid="1793"/>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787"/>
                                        </p:tgtEl>
                                        <p:attrNameLst>
                                          <p:attrName>style.visibility</p:attrName>
                                        </p:attrNameLst>
                                      </p:cBhvr>
                                      <p:to>
                                        <p:strVal val="visible"/>
                                      </p:to>
                                    </p:set>
                                    <p:anim calcmode="lin" valueType="num">
                                      <p:cBhvr additive="base">
                                        <p:cTn id="11" dur="500" fill="hold"/>
                                        <p:tgtEl>
                                          <p:spTgt spid="1787"/>
                                        </p:tgtEl>
                                        <p:attrNameLst>
                                          <p:attrName>ppt_x</p:attrName>
                                        </p:attrNameLst>
                                      </p:cBhvr>
                                      <p:tavLst>
                                        <p:tav tm="0">
                                          <p:val>
                                            <p:strVal val="1+#ppt_w/2"/>
                                          </p:val>
                                        </p:tav>
                                        <p:tav tm="100000">
                                          <p:val>
                                            <p:strVal val="#ppt_x"/>
                                          </p:val>
                                        </p:tav>
                                      </p:tavLst>
                                    </p:anim>
                                    <p:anim calcmode="lin" valueType="num">
                                      <p:cBhvr additive="base">
                                        <p:cTn id="12" dur="500" fill="hold"/>
                                        <p:tgtEl>
                                          <p:spTgt spid="178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grpId="0" nodeType="clickEffect">
                                  <p:stCondLst>
                                    <p:cond delay="0"/>
                                  </p:stCondLst>
                                  <p:childTnLst>
                                    <p:set>
                                      <p:cBhvr>
                                        <p:cTn id="16" dur="1" fill="hold">
                                          <p:stCondLst>
                                            <p:cond delay="0"/>
                                          </p:stCondLst>
                                        </p:cTn>
                                        <p:tgtEl>
                                          <p:spTgt spid="1769"/>
                                        </p:tgtEl>
                                        <p:attrNameLst>
                                          <p:attrName>style.visibility</p:attrName>
                                        </p:attrNameLst>
                                      </p:cBhvr>
                                      <p:to>
                                        <p:strVal val="visible"/>
                                      </p:to>
                                    </p:set>
                                    <p:anim calcmode="lin" valueType="num">
                                      <p:cBhvr additive="base">
                                        <p:cTn id="17" dur="500" fill="hold"/>
                                        <p:tgtEl>
                                          <p:spTgt spid="1769"/>
                                        </p:tgtEl>
                                        <p:attrNameLst>
                                          <p:attrName>ppt_x</p:attrName>
                                        </p:attrNameLst>
                                      </p:cBhvr>
                                      <p:tavLst>
                                        <p:tav tm="0">
                                          <p:val>
                                            <p:strVal val="0-#ppt_w/2"/>
                                          </p:val>
                                        </p:tav>
                                        <p:tav tm="100000">
                                          <p:val>
                                            <p:strVal val="#ppt_x"/>
                                          </p:val>
                                        </p:tav>
                                      </p:tavLst>
                                    </p:anim>
                                    <p:anim calcmode="lin" valueType="num">
                                      <p:cBhvr additive="base">
                                        <p:cTn id="18" dur="500" fill="hold"/>
                                        <p:tgtEl>
                                          <p:spTgt spid="1769"/>
                                        </p:tgtEl>
                                        <p:attrNameLst>
                                          <p:attrName>ppt_y</p:attrName>
                                        </p:attrNameLst>
                                      </p:cBhvr>
                                      <p:tavLst>
                                        <p:tav tm="0">
                                          <p:val>
                                            <p:strVal val="1+#ppt_h/2"/>
                                          </p:val>
                                        </p:tav>
                                        <p:tav tm="100000">
                                          <p:val>
                                            <p:strVal val="#ppt_y"/>
                                          </p:val>
                                        </p:tav>
                                      </p:tavLst>
                                    </p:anim>
                                  </p:childTnLst>
                                </p:cTn>
                              </p:par>
                              <p:par>
                                <p:cTn id="19" presetID="2" presetClass="entr" presetSubtype="12" fill="hold" grpId="0" nodeType="withEffect">
                                  <p:stCondLst>
                                    <p:cond delay="0"/>
                                  </p:stCondLst>
                                  <p:childTnLst>
                                    <p:set>
                                      <p:cBhvr>
                                        <p:cTn id="20" dur="1" fill="hold">
                                          <p:stCondLst>
                                            <p:cond delay="0"/>
                                          </p:stCondLst>
                                        </p:cTn>
                                        <p:tgtEl>
                                          <p:spTgt spid="1778"/>
                                        </p:tgtEl>
                                        <p:attrNameLst>
                                          <p:attrName>style.visibility</p:attrName>
                                        </p:attrNameLst>
                                      </p:cBhvr>
                                      <p:to>
                                        <p:strVal val="visible"/>
                                      </p:to>
                                    </p:set>
                                    <p:anim calcmode="lin" valueType="num">
                                      <p:cBhvr additive="base">
                                        <p:cTn id="21" dur="500" fill="hold"/>
                                        <p:tgtEl>
                                          <p:spTgt spid="1778"/>
                                        </p:tgtEl>
                                        <p:attrNameLst>
                                          <p:attrName>ppt_x</p:attrName>
                                        </p:attrNameLst>
                                      </p:cBhvr>
                                      <p:tavLst>
                                        <p:tav tm="0">
                                          <p:val>
                                            <p:strVal val="0-#ppt_w/2"/>
                                          </p:val>
                                        </p:tav>
                                        <p:tav tm="100000">
                                          <p:val>
                                            <p:strVal val="#ppt_x"/>
                                          </p:val>
                                        </p:tav>
                                      </p:tavLst>
                                    </p:anim>
                                    <p:anim calcmode="lin" valueType="num">
                                      <p:cBhvr additive="base">
                                        <p:cTn id="22" dur="500" fill="hold"/>
                                        <p:tgtEl>
                                          <p:spTgt spid="177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grpId="0" nodeType="clickEffect">
                                  <p:stCondLst>
                                    <p:cond delay="0"/>
                                  </p:stCondLst>
                                  <p:childTnLst>
                                    <p:set>
                                      <p:cBhvr>
                                        <p:cTn id="26" dur="1" fill="hold">
                                          <p:stCondLst>
                                            <p:cond delay="0"/>
                                          </p:stCondLst>
                                        </p:cTn>
                                        <p:tgtEl>
                                          <p:spTgt spid="1799"/>
                                        </p:tgtEl>
                                        <p:attrNameLst>
                                          <p:attrName>style.visibility</p:attrName>
                                        </p:attrNameLst>
                                      </p:cBhvr>
                                      <p:to>
                                        <p:strVal val="visible"/>
                                      </p:to>
                                    </p:set>
                                    <p:anim calcmode="lin" valueType="num">
                                      <p:cBhvr additive="base">
                                        <p:cTn id="27" dur="500" fill="hold"/>
                                        <p:tgtEl>
                                          <p:spTgt spid="1799"/>
                                        </p:tgtEl>
                                        <p:attrNameLst>
                                          <p:attrName>ppt_x</p:attrName>
                                        </p:attrNameLst>
                                      </p:cBhvr>
                                      <p:tavLst>
                                        <p:tav tm="0">
                                          <p:val>
                                            <p:strVal val="1+#ppt_w/2"/>
                                          </p:val>
                                        </p:tav>
                                        <p:tav tm="100000">
                                          <p:val>
                                            <p:strVal val="#ppt_x"/>
                                          </p:val>
                                        </p:tav>
                                      </p:tavLst>
                                    </p:anim>
                                    <p:anim calcmode="lin" valueType="num">
                                      <p:cBhvr additive="base">
                                        <p:cTn id="28" dur="500" fill="hold"/>
                                        <p:tgtEl>
                                          <p:spTgt spid="1799"/>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1788"/>
                                        </p:tgtEl>
                                        <p:attrNameLst>
                                          <p:attrName>style.visibility</p:attrName>
                                        </p:attrNameLst>
                                      </p:cBhvr>
                                      <p:to>
                                        <p:strVal val="visible"/>
                                      </p:to>
                                    </p:set>
                                    <p:anim calcmode="lin" valueType="num">
                                      <p:cBhvr additive="base">
                                        <p:cTn id="31" dur="500" fill="hold"/>
                                        <p:tgtEl>
                                          <p:spTgt spid="1788"/>
                                        </p:tgtEl>
                                        <p:attrNameLst>
                                          <p:attrName>ppt_x</p:attrName>
                                        </p:attrNameLst>
                                      </p:cBhvr>
                                      <p:tavLst>
                                        <p:tav tm="0">
                                          <p:val>
                                            <p:strVal val="1+#ppt_w/2"/>
                                          </p:val>
                                        </p:tav>
                                        <p:tav tm="100000">
                                          <p:val>
                                            <p:strVal val="#ppt_x"/>
                                          </p:val>
                                        </p:tav>
                                      </p:tavLst>
                                    </p:anim>
                                    <p:anim calcmode="lin" valueType="num">
                                      <p:cBhvr additive="base">
                                        <p:cTn id="32" dur="500" fill="hold"/>
                                        <p:tgtEl>
                                          <p:spTgt spid="178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1770"/>
                                        </p:tgtEl>
                                        <p:attrNameLst>
                                          <p:attrName>style.visibility</p:attrName>
                                        </p:attrNameLst>
                                      </p:cBhvr>
                                      <p:to>
                                        <p:strVal val="visible"/>
                                      </p:to>
                                    </p:set>
                                    <p:anim calcmode="lin" valueType="num">
                                      <p:cBhvr additive="base">
                                        <p:cTn id="37" dur="500" fill="hold"/>
                                        <p:tgtEl>
                                          <p:spTgt spid="1770"/>
                                        </p:tgtEl>
                                        <p:attrNameLst>
                                          <p:attrName>ppt_x</p:attrName>
                                        </p:attrNameLst>
                                      </p:cBhvr>
                                      <p:tavLst>
                                        <p:tav tm="0">
                                          <p:val>
                                            <p:strVal val="0-#ppt_w/2"/>
                                          </p:val>
                                        </p:tav>
                                        <p:tav tm="100000">
                                          <p:val>
                                            <p:strVal val="#ppt_x"/>
                                          </p:val>
                                        </p:tav>
                                      </p:tavLst>
                                    </p:anim>
                                    <p:anim calcmode="lin" valueType="num">
                                      <p:cBhvr additive="base">
                                        <p:cTn id="38" dur="500" fill="hold"/>
                                        <p:tgtEl>
                                          <p:spTgt spid="1770"/>
                                        </p:tgtEl>
                                        <p:attrNameLst>
                                          <p:attrName>ppt_y</p:attrName>
                                        </p:attrNameLst>
                                      </p:cBhvr>
                                      <p:tavLst>
                                        <p:tav tm="0">
                                          <p:val>
                                            <p:strVal val="1+#ppt_h/2"/>
                                          </p:val>
                                        </p:tav>
                                        <p:tav tm="100000">
                                          <p:val>
                                            <p:strVal val="#ppt_y"/>
                                          </p:val>
                                        </p:tav>
                                      </p:tavLst>
                                    </p:anim>
                                  </p:childTnLst>
                                </p:cTn>
                              </p:par>
                              <p:par>
                                <p:cTn id="39" presetID="2" presetClass="entr" presetSubtype="12" fill="hold" grpId="0" nodeType="withEffect">
                                  <p:stCondLst>
                                    <p:cond delay="0"/>
                                  </p:stCondLst>
                                  <p:childTnLst>
                                    <p:set>
                                      <p:cBhvr>
                                        <p:cTn id="40" dur="1" fill="hold">
                                          <p:stCondLst>
                                            <p:cond delay="0"/>
                                          </p:stCondLst>
                                        </p:cTn>
                                        <p:tgtEl>
                                          <p:spTgt spid="1781"/>
                                        </p:tgtEl>
                                        <p:attrNameLst>
                                          <p:attrName>style.visibility</p:attrName>
                                        </p:attrNameLst>
                                      </p:cBhvr>
                                      <p:to>
                                        <p:strVal val="visible"/>
                                      </p:to>
                                    </p:set>
                                    <p:anim calcmode="lin" valueType="num">
                                      <p:cBhvr additive="base">
                                        <p:cTn id="41" dur="500" fill="hold"/>
                                        <p:tgtEl>
                                          <p:spTgt spid="1781"/>
                                        </p:tgtEl>
                                        <p:attrNameLst>
                                          <p:attrName>ppt_x</p:attrName>
                                        </p:attrNameLst>
                                      </p:cBhvr>
                                      <p:tavLst>
                                        <p:tav tm="0">
                                          <p:val>
                                            <p:strVal val="0-#ppt_w/2"/>
                                          </p:val>
                                        </p:tav>
                                        <p:tav tm="100000">
                                          <p:val>
                                            <p:strVal val="#ppt_x"/>
                                          </p:val>
                                        </p:tav>
                                      </p:tavLst>
                                    </p:anim>
                                    <p:anim calcmode="lin" valueType="num">
                                      <p:cBhvr additive="base">
                                        <p:cTn id="42" dur="500" fill="hold"/>
                                        <p:tgtEl>
                                          <p:spTgt spid="178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3" fill="hold" grpId="0" nodeType="clickEffect">
                                  <p:stCondLst>
                                    <p:cond delay="0"/>
                                  </p:stCondLst>
                                  <p:childTnLst>
                                    <p:set>
                                      <p:cBhvr>
                                        <p:cTn id="46" dur="1" fill="hold">
                                          <p:stCondLst>
                                            <p:cond delay="0"/>
                                          </p:stCondLst>
                                        </p:cTn>
                                        <p:tgtEl>
                                          <p:spTgt spid="1802"/>
                                        </p:tgtEl>
                                        <p:attrNameLst>
                                          <p:attrName>style.visibility</p:attrName>
                                        </p:attrNameLst>
                                      </p:cBhvr>
                                      <p:to>
                                        <p:strVal val="visible"/>
                                      </p:to>
                                    </p:set>
                                    <p:anim calcmode="lin" valueType="num">
                                      <p:cBhvr additive="base">
                                        <p:cTn id="47" dur="500" fill="hold"/>
                                        <p:tgtEl>
                                          <p:spTgt spid="1802"/>
                                        </p:tgtEl>
                                        <p:attrNameLst>
                                          <p:attrName>ppt_x</p:attrName>
                                        </p:attrNameLst>
                                      </p:cBhvr>
                                      <p:tavLst>
                                        <p:tav tm="0">
                                          <p:val>
                                            <p:strVal val="1+#ppt_w/2"/>
                                          </p:val>
                                        </p:tav>
                                        <p:tav tm="100000">
                                          <p:val>
                                            <p:strVal val="#ppt_x"/>
                                          </p:val>
                                        </p:tav>
                                      </p:tavLst>
                                    </p:anim>
                                    <p:anim calcmode="lin" valueType="num">
                                      <p:cBhvr additive="base">
                                        <p:cTn id="48" dur="500" fill="hold"/>
                                        <p:tgtEl>
                                          <p:spTgt spid="1802"/>
                                        </p:tgtEl>
                                        <p:attrNameLst>
                                          <p:attrName>ppt_y</p:attrName>
                                        </p:attrNameLst>
                                      </p:cBhvr>
                                      <p:tavLst>
                                        <p:tav tm="0">
                                          <p:val>
                                            <p:strVal val="0-#ppt_h/2"/>
                                          </p:val>
                                        </p:tav>
                                        <p:tav tm="100000">
                                          <p:val>
                                            <p:strVal val="#ppt_y"/>
                                          </p:val>
                                        </p:tav>
                                      </p:tavLst>
                                    </p:anim>
                                  </p:childTnLst>
                                </p:cTn>
                              </p:par>
                              <p:par>
                                <p:cTn id="49" presetID="2" presetClass="entr" presetSubtype="3" fill="hold" grpId="0" nodeType="withEffect">
                                  <p:stCondLst>
                                    <p:cond delay="0"/>
                                  </p:stCondLst>
                                  <p:childTnLst>
                                    <p:set>
                                      <p:cBhvr>
                                        <p:cTn id="50" dur="1" fill="hold">
                                          <p:stCondLst>
                                            <p:cond delay="0"/>
                                          </p:stCondLst>
                                        </p:cTn>
                                        <p:tgtEl>
                                          <p:spTgt spid="1790"/>
                                        </p:tgtEl>
                                        <p:attrNameLst>
                                          <p:attrName>style.visibility</p:attrName>
                                        </p:attrNameLst>
                                      </p:cBhvr>
                                      <p:to>
                                        <p:strVal val="visible"/>
                                      </p:to>
                                    </p:set>
                                    <p:anim calcmode="lin" valueType="num">
                                      <p:cBhvr additive="base">
                                        <p:cTn id="51" dur="500" fill="hold"/>
                                        <p:tgtEl>
                                          <p:spTgt spid="1790"/>
                                        </p:tgtEl>
                                        <p:attrNameLst>
                                          <p:attrName>ppt_x</p:attrName>
                                        </p:attrNameLst>
                                      </p:cBhvr>
                                      <p:tavLst>
                                        <p:tav tm="0">
                                          <p:val>
                                            <p:strVal val="1+#ppt_w/2"/>
                                          </p:val>
                                        </p:tav>
                                        <p:tav tm="100000">
                                          <p:val>
                                            <p:strVal val="#ppt_x"/>
                                          </p:val>
                                        </p:tav>
                                      </p:tavLst>
                                    </p:anim>
                                    <p:anim calcmode="lin" valueType="num">
                                      <p:cBhvr additive="base">
                                        <p:cTn id="52" dur="500" fill="hold"/>
                                        <p:tgtEl>
                                          <p:spTgt spid="1790"/>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9" fill="hold" grpId="0" nodeType="clickEffect">
                                  <p:stCondLst>
                                    <p:cond delay="0"/>
                                  </p:stCondLst>
                                  <p:childTnLst>
                                    <p:set>
                                      <p:cBhvr>
                                        <p:cTn id="56" dur="1" fill="hold">
                                          <p:stCondLst>
                                            <p:cond delay="0"/>
                                          </p:stCondLst>
                                        </p:cTn>
                                        <p:tgtEl>
                                          <p:spTgt spid="1772"/>
                                        </p:tgtEl>
                                        <p:attrNameLst>
                                          <p:attrName>style.visibility</p:attrName>
                                        </p:attrNameLst>
                                      </p:cBhvr>
                                      <p:to>
                                        <p:strVal val="visible"/>
                                      </p:to>
                                    </p:set>
                                    <p:anim calcmode="lin" valueType="num">
                                      <p:cBhvr additive="base">
                                        <p:cTn id="57" dur="500" fill="hold"/>
                                        <p:tgtEl>
                                          <p:spTgt spid="1772"/>
                                        </p:tgtEl>
                                        <p:attrNameLst>
                                          <p:attrName>ppt_x</p:attrName>
                                        </p:attrNameLst>
                                      </p:cBhvr>
                                      <p:tavLst>
                                        <p:tav tm="0">
                                          <p:val>
                                            <p:strVal val="0-#ppt_w/2"/>
                                          </p:val>
                                        </p:tav>
                                        <p:tav tm="100000">
                                          <p:val>
                                            <p:strVal val="#ppt_x"/>
                                          </p:val>
                                        </p:tav>
                                      </p:tavLst>
                                    </p:anim>
                                    <p:anim calcmode="lin" valueType="num">
                                      <p:cBhvr additive="base">
                                        <p:cTn id="58" dur="500" fill="hold"/>
                                        <p:tgtEl>
                                          <p:spTgt spid="1772"/>
                                        </p:tgtEl>
                                        <p:attrNameLst>
                                          <p:attrName>ppt_y</p:attrName>
                                        </p:attrNameLst>
                                      </p:cBhvr>
                                      <p:tavLst>
                                        <p:tav tm="0">
                                          <p:val>
                                            <p:strVal val="0-#ppt_h/2"/>
                                          </p:val>
                                        </p:tav>
                                        <p:tav tm="100000">
                                          <p:val>
                                            <p:strVal val="#ppt_y"/>
                                          </p:val>
                                        </p:tav>
                                      </p:tavLst>
                                    </p:anim>
                                  </p:childTnLst>
                                </p:cTn>
                              </p:par>
                              <p:par>
                                <p:cTn id="59" presetID="2" presetClass="entr" presetSubtype="9" fill="hold" grpId="0" nodeType="withEffect">
                                  <p:stCondLst>
                                    <p:cond delay="0"/>
                                  </p:stCondLst>
                                  <p:childTnLst>
                                    <p:set>
                                      <p:cBhvr>
                                        <p:cTn id="60" dur="1" fill="hold">
                                          <p:stCondLst>
                                            <p:cond delay="0"/>
                                          </p:stCondLst>
                                        </p:cTn>
                                        <p:tgtEl>
                                          <p:spTgt spid="1775"/>
                                        </p:tgtEl>
                                        <p:attrNameLst>
                                          <p:attrName>style.visibility</p:attrName>
                                        </p:attrNameLst>
                                      </p:cBhvr>
                                      <p:to>
                                        <p:strVal val="visible"/>
                                      </p:to>
                                    </p:set>
                                    <p:anim calcmode="lin" valueType="num">
                                      <p:cBhvr additive="base">
                                        <p:cTn id="61" dur="500" fill="hold"/>
                                        <p:tgtEl>
                                          <p:spTgt spid="1775"/>
                                        </p:tgtEl>
                                        <p:attrNameLst>
                                          <p:attrName>ppt_x</p:attrName>
                                        </p:attrNameLst>
                                      </p:cBhvr>
                                      <p:tavLst>
                                        <p:tav tm="0">
                                          <p:val>
                                            <p:strVal val="0-#ppt_w/2"/>
                                          </p:val>
                                        </p:tav>
                                        <p:tav tm="100000">
                                          <p:val>
                                            <p:strVal val="#ppt_x"/>
                                          </p:val>
                                        </p:tav>
                                      </p:tavLst>
                                    </p:anim>
                                    <p:anim calcmode="lin" valueType="num">
                                      <p:cBhvr additive="base">
                                        <p:cTn id="62" dur="500" fill="hold"/>
                                        <p:tgtEl>
                                          <p:spTgt spid="1775"/>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3" fill="hold" grpId="0" nodeType="clickEffect">
                                  <p:stCondLst>
                                    <p:cond delay="0"/>
                                  </p:stCondLst>
                                  <p:childTnLst>
                                    <p:set>
                                      <p:cBhvr>
                                        <p:cTn id="66" dur="1" fill="hold">
                                          <p:stCondLst>
                                            <p:cond delay="0"/>
                                          </p:stCondLst>
                                        </p:cTn>
                                        <p:tgtEl>
                                          <p:spTgt spid="1796"/>
                                        </p:tgtEl>
                                        <p:attrNameLst>
                                          <p:attrName>style.visibility</p:attrName>
                                        </p:attrNameLst>
                                      </p:cBhvr>
                                      <p:to>
                                        <p:strVal val="visible"/>
                                      </p:to>
                                    </p:set>
                                    <p:anim calcmode="lin" valueType="num">
                                      <p:cBhvr additive="base">
                                        <p:cTn id="67" dur="500" fill="hold"/>
                                        <p:tgtEl>
                                          <p:spTgt spid="1796"/>
                                        </p:tgtEl>
                                        <p:attrNameLst>
                                          <p:attrName>ppt_x</p:attrName>
                                        </p:attrNameLst>
                                      </p:cBhvr>
                                      <p:tavLst>
                                        <p:tav tm="0">
                                          <p:val>
                                            <p:strVal val="1+#ppt_w/2"/>
                                          </p:val>
                                        </p:tav>
                                        <p:tav tm="100000">
                                          <p:val>
                                            <p:strVal val="#ppt_x"/>
                                          </p:val>
                                        </p:tav>
                                      </p:tavLst>
                                    </p:anim>
                                    <p:anim calcmode="lin" valueType="num">
                                      <p:cBhvr additive="base">
                                        <p:cTn id="68" dur="500" fill="hold"/>
                                        <p:tgtEl>
                                          <p:spTgt spid="1796"/>
                                        </p:tgtEl>
                                        <p:attrNameLst>
                                          <p:attrName>ppt_y</p:attrName>
                                        </p:attrNameLst>
                                      </p:cBhvr>
                                      <p:tavLst>
                                        <p:tav tm="0">
                                          <p:val>
                                            <p:strVal val="0-#ppt_h/2"/>
                                          </p:val>
                                        </p:tav>
                                        <p:tav tm="100000">
                                          <p:val>
                                            <p:strVal val="#ppt_y"/>
                                          </p:val>
                                        </p:tav>
                                      </p:tavLst>
                                    </p:anim>
                                  </p:childTnLst>
                                </p:cTn>
                              </p:par>
                              <p:par>
                                <p:cTn id="69" presetID="2" presetClass="entr" presetSubtype="3" fill="hold" grpId="0" nodeType="withEffect">
                                  <p:stCondLst>
                                    <p:cond delay="0"/>
                                  </p:stCondLst>
                                  <p:childTnLst>
                                    <p:set>
                                      <p:cBhvr>
                                        <p:cTn id="70" dur="1" fill="hold">
                                          <p:stCondLst>
                                            <p:cond delay="0"/>
                                          </p:stCondLst>
                                        </p:cTn>
                                        <p:tgtEl>
                                          <p:spTgt spid="1789"/>
                                        </p:tgtEl>
                                        <p:attrNameLst>
                                          <p:attrName>style.visibility</p:attrName>
                                        </p:attrNameLst>
                                      </p:cBhvr>
                                      <p:to>
                                        <p:strVal val="visible"/>
                                      </p:to>
                                    </p:set>
                                    <p:anim calcmode="lin" valueType="num">
                                      <p:cBhvr additive="base">
                                        <p:cTn id="71" dur="500" fill="hold"/>
                                        <p:tgtEl>
                                          <p:spTgt spid="1789"/>
                                        </p:tgtEl>
                                        <p:attrNameLst>
                                          <p:attrName>ppt_x</p:attrName>
                                        </p:attrNameLst>
                                      </p:cBhvr>
                                      <p:tavLst>
                                        <p:tav tm="0">
                                          <p:val>
                                            <p:strVal val="1+#ppt_w/2"/>
                                          </p:val>
                                        </p:tav>
                                        <p:tav tm="100000">
                                          <p:val>
                                            <p:strVal val="#ppt_x"/>
                                          </p:val>
                                        </p:tav>
                                      </p:tavLst>
                                    </p:anim>
                                    <p:anim calcmode="lin" valueType="num">
                                      <p:cBhvr additive="base">
                                        <p:cTn id="72" dur="500" fill="hold"/>
                                        <p:tgtEl>
                                          <p:spTgt spid="1789"/>
                                        </p:tgtEl>
                                        <p:attrNameLst>
                                          <p:attrName>ppt_y</p:attrName>
                                        </p:attrNameLst>
                                      </p:cBhvr>
                                      <p:tavLst>
                                        <p:tav tm="0">
                                          <p:val>
                                            <p:strVal val="0-#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9" fill="hold" grpId="0" nodeType="clickEffect">
                                  <p:stCondLst>
                                    <p:cond delay="0"/>
                                  </p:stCondLst>
                                  <p:childTnLst>
                                    <p:set>
                                      <p:cBhvr>
                                        <p:cTn id="76" dur="1" fill="hold">
                                          <p:stCondLst>
                                            <p:cond delay="0"/>
                                          </p:stCondLst>
                                        </p:cTn>
                                        <p:tgtEl>
                                          <p:spTgt spid="1771"/>
                                        </p:tgtEl>
                                        <p:attrNameLst>
                                          <p:attrName>style.visibility</p:attrName>
                                        </p:attrNameLst>
                                      </p:cBhvr>
                                      <p:to>
                                        <p:strVal val="visible"/>
                                      </p:to>
                                    </p:set>
                                    <p:anim calcmode="lin" valueType="num">
                                      <p:cBhvr additive="base">
                                        <p:cTn id="77" dur="500" fill="hold"/>
                                        <p:tgtEl>
                                          <p:spTgt spid="1771"/>
                                        </p:tgtEl>
                                        <p:attrNameLst>
                                          <p:attrName>ppt_x</p:attrName>
                                        </p:attrNameLst>
                                      </p:cBhvr>
                                      <p:tavLst>
                                        <p:tav tm="0">
                                          <p:val>
                                            <p:strVal val="0-#ppt_w/2"/>
                                          </p:val>
                                        </p:tav>
                                        <p:tav tm="100000">
                                          <p:val>
                                            <p:strVal val="#ppt_x"/>
                                          </p:val>
                                        </p:tav>
                                      </p:tavLst>
                                    </p:anim>
                                    <p:anim calcmode="lin" valueType="num">
                                      <p:cBhvr additive="base">
                                        <p:cTn id="78" dur="500" fill="hold"/>
                                        <p:tgtEl>
                                          <p:spTgt spid="1771"/>
                                        </p:tgtEl>
                                        <p:attrNameLst>
                                          <p:attrName>ppt_y</p:attrName>
                                        </p:attrNameLst>
                                      </p:cBhvr>
                                      <p:tavLst>
                                        <p:tav tm="0">
                                          <p:val>
                                            <p:strVal val="0-#ppt_h/2"/>
                                          </p:val>
                                        </p:tav>
                                        <p:tav tm="100000">
                                          <p:val>
                                            <p:strVal val="#ppt_y"/>
                                          </p:val>
                                        </p:tav>
                                      </p:tavLst>
                                    </p:anim>
                                  </p:childTnLst>
                                </p:cTn>
                              </p:par>
                              <p:par>
                                <p:cTn id="79" presetID="2" presetClass="entr" presetSubtype="9" fill="hold" grpId="0" nodeType="withEffect">
                                  <p:stCondLst>
                                    <p:cond delay="0"/>
                                  </p:stCondLst>
                                  <p:childTnLst>
                                    <p:set>
                                      <p:cBhvr>
                                        <p:cTn id="80" dur="1" fill="hold">
                                          <p:stCondLst>
                                            <p:cond delay="0"/>
                                          </p:stCondLst>
                                        </p:cTn>
                                        <p:tgtEl>
                                          <p:spTgt spid="1784"/>
                                        </p:tgtEl>
                                        <p:attrNameLst>
                                          <p:attrName>style.visibility</p:attrName>
                                        </p:attrNameLst>
                                      </p:cBhvr>
                                      <p:to>
                                        <p:strVal val="visible"/>
                                      </p:to>
                                    </p:set>
                                    <p:anim calcmode="lin" valueType="num">
                                      <p:cBhvr additive="base">
                                        <p:cTn id="81" dur="500" fill="hold"/>
                                        <p:tgtEl>
                                          <p:spTgt spid="1784"/>
                                        </p:tgtEl>
                                        <p:attrNameLst>
                                          <p:attrName>ppt_x</p:attrName>
                                        </p:attrNameLst>
                                      </p:cBhvr>
                                      <p:tavLst>
                                        <p:tav tm="0">
                                          <p:val>
                                            <p:strVal val="0-#ppt_w/2"/>
                                          </p:val>
                                        </p:tav>
                                        <p:tav tm="100000">
                                          <p:val>
                                            <p:strVal val="#ppt_x"/>
                                          </p:val>
                                        </p:tav>
                                      </p:tavLst>
                                    </p:anim>
                                    <p:anim calcmode="lin" valueType="num">
                                      <p:cBhvr additive="base">
                                        <p:cTn id="82" dur="500" fill="hold"/>
                                        <p:tgtEl>
                                          <p:spTgt spid="178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9" grpId="0" animBg="1"/>
      <p:bldP spid="1770" grpId="0" animBg="1"/>
      <p:bldP spid="1771" grpId="0" animBg="1"/>
      <p:bldP spid="1772" grpId="0" animBg="1"/>
      <p:bldP spid="1775" grpId="0"/>
      <p:bldP spid="1778" grpId="0"/>
      <p:bldP spid="1781" grpId="0"/>
      <p:bldP spid="1784" grpId="0"/>
      <p:bldP spid="1787" grpId="0" animBg="1"/>
      <p:bldP spid="1788" grpId="0" animBg="1"/>
      <p:bldP spid="1789" grpId="0" animBg="1"/>
      <p:bldP spid="1790" grpId="0" animBg="1"/>
      <p:bldP spid="1793" grpId="0"/>
      <p:bldP spid="1796" grpId="0"/>
      <p:bldP spid="1799" grpId="0"/>
      <p:bldP spid="180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396500-BE24-6969-7E87-05F84DEA6AC1}"/>
              </a:ext>
            </a:extLst>
          </p:cNvPr>
          <p:cNvSpPr>
            <a:spLocks noGrp="1"/>
          </p:cNvSpPr>
          <p:nvPr>
            <p:ph type="title"/>
          </p:nvPr>
        </p:nvSpPr>
        <p:spPr>
          <a:xfrm>
            <a:off x="0" y="1220092"/>
            <a:ext cx="12192000" cy="1325563"/>
          </a:xfrm>
        </p:spPr>
        <p:txBody>
          <a:bodyPr/>
          <a:lstStyle/>
          <a:p>
            <a:pPr algn="ctr"/>
            <a:r>
              <a:rPr lang="fr-FR" sz="3000" dirty="0">
                <a:solidFill>
                  <a:srgbClr val="EB6608"/>
                </a:solidFill>
                <a:sym typeface="Wingdings" panose="05000000000000000000" pitchFamily="2" charset="2"/>
              </a:rPr>
              <a:t>Soutenir la parentalité</a:t>
            </a:r>
            <a:br>
              <a:rPr lang="fr-FR" dirty="0">
                <a:sym typeface="Wingdings" panose="05000000000000000000" pitchFamily="2" charset="2"/>
              </a:rPr>
            </a:br>
            <a:endParaRPr lang="fr-FR" dirty="0"/>
          </a:p>
        </p:txBody>
      </p:sp>
      <p:sp>
        <p:nvSpPr>
          <p:cNvPr id="3" name="Espace réservé du contenu 2">
            <a:extLst>
              <a:ext uri="{FF2B5EF4-FFF2-40B4-BE49-F238E27FC236}">
                <a16:creationId xmlns:a16="http://schemas.microsoft.com/office/drawing/2014/main" id="{7D9EEA50-6CA2-3516-E5E6-253E3D49112E}"/>
              </a:ext>
            </a:extLst>
          </p:cNvPr>
          <p:cNvSpPr>
            <a:spLocks noGrp="1"/>
          </p:cNvSpPr>
          <p:nvPr>
            <p:ph idx="1"/>
          </p:nvPr>
        </p:nvSpPr>
        <p:spPr>
          <a:xfrm>
            <a:off x="838200" y="1882873"/>
            <a:ext cx="10515600" cy="3821256"/>
          </a:xfrm>
        </p:spPr>
        <p:txBody>
          <a:bodyPr/>
          <a:lstStyle/>
          <a:p>
            <a:pPr marL="638175" lvl="2" indent="-180975"/>
            <a:endParaRPr lang="fr-FR" sz="2400" dirty="0">
              <a:sym typeface="Wingdings" panose="05000000000000000000" pitchFamily="2" charset="2"/>
            </a:endParaRPr>
          </a:p>
          <a:p>
            <a:pPr marL="263525" indent="-263525">
              <a:buClr>
                <a:srgbClr val="EB6608"/>
              </a:buClr>
              <a:buFont typeface="Wingdings" panose="05000000000000000000" pitchFamily="2" charset="2"/>
              <a:buChar char="Ø"/>
            </a:pPr>
            <a:r>
              <a:rPr lang="fr-FR" sz="2000" dirty="0">
                <a:latin typeface="Century Gothic" panose="020B0502020202020204" pitchFamily="34" charset="0"/>
              </a:rPr>
              <a:t>Action des REAAP (CAF) </a:t>
            </a:r>
          </a:p>
          <a:p>
            <a:pPr marL="263525" indent="-263525">
              <a:buClr>
                <a:srgbClr val="EB6608"/>
              </a:buClr>
              <a:buFont typeface="Wingdings" panose="05000000000000000000" pitchFamily="2" charset="2"/>
              <a:buChar char="Ø"/>
            </a:pPr>
            <a:r>
              <a:rPr lang="fr-FR" sz="2000" dirty="0">
                <a:latin typeface="Century Gothic" panose="020B0502020202020204" pitchFamily="34" charset="0"/>
              </a:rPr>
              <a:t> Guidance parentale / Programmes d’entrainement aux habiletés parentales</a:t>
            </a:r>
          </a:p>
          <a:p>
            <a:pPr marL="263525" indent="-263525">
              <a:buClr>
                <a:srgbClr val="EB6608"/>
              </a:buClr>
              <a:buFont typeface="Wingdings" panose="05000000000000000000" pitchFamily="2" charset="2"/>
              <a:buChar char="Ø"/>
            </a:pPr>
            <a:r>
              <a:rPr lang="fr-FR" sz="2000" dirty="0">
                <a:latin typeface="Century Gothic" panose="020B0502020202020204" pitchFamily="34" charset="0"/>
              </a:rPr>
              <a:t> Education thérapeutique</a:t>
            </a:r>
          </a:p>
          <a:p>
            <a:pPr marL="263525" indent="-263525">
              <a:buClr>
                <a:srgbClr val="EB6608"/>
              </a:buClr>
              <a:buFont typeface="Wingdings" panose="05000000000000000000" pitchFamily="2" charset="2"/>
              <a:buChar char="Ø"/>
            </a:pPr>
            <a:r>
              <a:rPr lang="fr-FR" sz="2000" dirty="0">
                <a:latin typeface="Century Gothic" panose="020B0502020202020204" pitchFamily="34" charset="0"/>
              </a:rPr>
              <a:t>Accompagnement social…</a:t>
            </a:r>
          </a:p>
        </p:txBody>
      </p:sp>
      <p:sp>
        <p:nvSpPr>
          <p:cNvPr id="4" name="Rectangle 3">
            <a:extLst>
              <a:ext uri="{FF2B5EF4-FFF2-40B4-BE49-F238E27FC236}">
                <a16:creationId xmlns:a16="http://schemas.microsoft.com/office/drawing/2014/main" id="{0B05B04C-3282-5216-135F-139C071D3E53}"/>
              </a:ext>
            </a:extLst>
          </p:cNvPr>
          <p:cNvSpPr/>
          <p:nvPr/>
        </p:nvSpPr>
        <p:spPr>
          <a:xfrm>
            <a:off x="0" y="0"/>
            <a:ext cx="12192000" cy="807523"/>
          </a:xfrm>
          <a:prstGeom prst="rect">
            <a:avLst/>
          </a:prstGeom>
          <a:solidFill>
            <a:srgbClr val="EB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fr-FR" sz="2000" b="1" dirty="0">
                <a:solidFill>
                  <a:prstClr val="white"/>
                </a:solidFill>
                <a:latin typeface="Century Gothic" panose="020B0502020202020204" pitchFamily="34" charset="0"/>
              </a:rPr>
              <a:t>3. Annonce du diagnostic de TND</a:t>
            </a:r>
          </a:p>
        </p:txBody>
      </p:sp>
    </p:spTree>
    <p:extLst>
      <p:ext uri="{BB962C8B-B14F-4D97-AF65-F5344CB8AC3E}">
        <p14:creationId xmlns:p14="http://schemas.microsoft.com/office/powerpoint/2010/main" val="486874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0AA812-819D-FA31-83CE-5815E11D343F}"/>
              </a:ext>
            </a:extLst>
          </p:cNvPr>
          <p:cNvSpPr/>
          <p:nvPr/>
        </p:nvSpPr>
        <p:spPr>
          <a:xfrm>
            <a:off x="0" y="0"/>
            <a:ext cx="12192000" cy="807523"/>
          </a:xfrm>
          <a:prstGeom prst="rect">
            <a:avLst/>
          </a:prstGeom>
          <a:solidFill>
            <a:srgbClr val="EB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entury Gothic" panose="020B0502020202020204" pitchFamily="34" charset="0"/>
              </a:rPr>
              <a:t>4. Du trouble au handicap</a:t>
            </a: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3633" y="1999092"/>
            <a:ext cx="4784733" cy="278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 1">
            <a:extLst>
              <a:ext uri="{FF2B5EF4-FFF2-40B4-BE49-F238E27FC236}">
                <a16:creationId xmlns:a16="http://schemas.microsoft.com/office/drawing/2014/main" id="{5C79A883-D6E2-8B19-5D7B-0ABD4D063407}"/>
              </a:ext>
            </a:extLst>
          </p:cNvPr>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367810" y="1647540"/>
            <a:ext cx="7456379" cy="3990738"/>
          </a:xfrm>
          <a:prstGeom prst="rect">
            <a:avLst/>
          </a:prstGeom>
        </p:spPr>
      </p:pic>
    </p:spTree>
    <p:extLst>
      <p:ext uri="{BB962C8B-B14F-4D97-AF65-F5344CB8AC3E}">
        <p14:creationId xmlns:p14="http://schemas.microsoft.com/office/powerpoint/2010/main" val="1672865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Google Shape;1381;p33">
            <a:extLst>
              <a:ext uri="{FF2B5EF4-FFF2-40B4-BE49-F238E27FC236}">
                <a16:creationId xmlns:a16="http://schemas.microsoft.com/office/drawing/2014/main" id="{20F251B4-7A19-4C69-D0AD-96BA344795A4}"/>
              </a:ext>
            </a:extLst>
          </p:cNvPr>
          <p:cNvSpPr/>
          <p:nvPr/>
        </p:nvSpPr>
        <p:spPr>
          <a:xfrm>
            <a:off x="6580273" y="1824035"/>
            <a:ext cx="4941268" cy="480000"/>
          </a:xfrm>
          <a:prstGeom prst="rect">
            <a:avLst/>
          </a:prstGeom>
          <a:solidFill>
            <a:srgbClr val="FFCB00"/>
          </a:solidFill>
          <a:ln>
            <a:noFill/>
          </a:ln>
        </p:spPr>
        <p:txBody>
          <a:bodyPr spcFirstLastPara="1" wrap="square" lIns="121900" tIns="60950" rIns="121900" bIns="6095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ea typeface="Calibri"/>
              <a:cs typeface="Calibri"/>
              <a:sym typeface="Calibri"/>
            </a:endParaRPr>
          </a:p>
        </p:txBody>
      </p:sp>
      <p:grpSp>
        <p:nvGrpSpPr>
          <p:cNvPr id="68" name="Google Shape;1386;p33">
            <a:extLst>
              <a:ext uri="{FF2B5EF4-FFF2-40B4-BE49-F238E27FC236}">
                <a16:creationId xmlns:a16="http://schemas.microsoft.com/office/drawing/2014/main" id="{134BAC7D-5488-E41C-8724-D5E0C170AF99}"/>
              </a:ext>
            </a:extLst>
          </p:cNvPr>
          <p:cNvGrpSpPr/>
          <p:nvPr/>
        </p:nvGrpSpPr>
        <p:grpSpPr>
          <a:xfrm>
            <a:off x="5778364" y="1678581"/>
            <a:ext cx="811950" cy="3723752"/>
            <a:chOff x="4271427" y="1891296"/>
            <a:chExt cx="608962" cy="2792814"/>
          </a:xfrm>
        </p:grpSpPr>
        <p:sp>
          <p:nvSpPr>
            <p:cNvPr id="69" name="Google Shape;1387;p33">
              <a:extLst>
                <a:ext uri="{FF2B5EF4-FFF2-40B4-BE49-F238E27FC236}">
                  <a16:creationId xmlns:a16="http://schemas.microsoft.com/office/drawing/2014/main" id="{9ACDCC41-0942-BE0B-4334-9DA550BB3D26}"/>
                </a:ext>
              </a:extLst>
            </p:cNvPr>
            <p:cNvSpPr/>
            <p:nvPr/>
          </p:nvSpPr>
          <p:spPr>
            <a:xfrm rot="36931">
              <a:off x="4276045" y="3801165"/>
              <a:ext cx="592195" cy="863021"/>
            </a:xfrm>
            <a:custGeom>
              <a:avLst/>
              <a:gdLst/>
              <a:ahLst/>
              <a:cxnLst/>
              <a:rect l="l" t="t" r="r" b="b"/>
              <a:pathLst>
                <a:path w="1802378" h="1800199" extrusionOk="0">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rgbClr val="FFDA4B"/>
                </a:gs>
                <a:gs pos="100000">
                  <a:srgbClr val="FFDA4B"/>
                </a:gs>
              </a:gsLst>
              <a:lin ang="19799999" scaled="0"/>
            </a:gra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ea typeface="Calibri"/>
                <a:cs typeface="Calibri"/>
                <a:sym typeface="Calibri"/>
              </a:endParaRPr>
            </a:p>
          </p:txBody>
        </p:sp>
        <p:sp>
          <p:nvSpPr>
            <p:cNvPr id="70" name="Google Shape;1388;p33">
              <a:extLst>
                <a:ext uri="{FF2B5EF4-FFF2-40B4-BE49-F238E27FC236}">
                  <a16:creationId xmlns:a16="http://schemas.microsoft.com/office/drawing/2014/main" id="{9EAF4F41-6B52-5AA2-37D6-E97D3F5899AA}"/>
                </a:ext>
              </a:extLst>
            </p:cNvPr>
            <p:cNvSpPr/>
            <p:nvPr/>
          </p:nvSpPr>
          <p:spPr>
            <a:xfrm>
              <a:off x="4468857" y="3793500"/>
              <a:ext cx="200342" cy="872829"/>
            </a:xfrm>
            <a:custGeom>
              <a:avLst/>
              <a:gdLst/>
              <a:ahLst/>
              <a:cxnLst/>
              <a:rect l="l" t="t" r="r" b="b"/>
              <a:pathLst>
                <a:path w="1359043" h="1820658" extrusionOk="0">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rgbClr val="FFE47F"/>
                </a:gs>
                <a:gs pos="100000">
                  <a:srgbClr val="FFE47F"/>
                </a:gs>
              </a:gsLst>
              <a:lin ang="19799999" scaled="0"/>
            </a:gra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ea typeface="Calibri"/>
                <a:cs typeface="Calibri"/>
                <a:sym typeface="Calibri"/>
              </a:endParaRPr>
            </a:p>
          </p:txBody>
        </p:sp>
        <p:sp>
          <p:nvSpPr>
            <p:cNvPr id="71" name="Google Shape;1389;p33">
              <a:extLst>
                <a:ext uri="{FF2B5EF4-FFF2-40B4-BE49-F238E27FC236}">
                  <a16:creationId xmlns:a16="http://schemas.microsoft.com/office/drawing/2014/main" id="{C7D28DC0-C9AD-1484-FD8A-6149B3BC784E}"/>
                </a:ext>
              </a:extLst>
            </p:cNvPr>
            <p:cNvSpPr/>
            <p:nvPr/>
          </p:nvSpPr>
          <p:spPr>
            <a:xfrm>
              <a:off x="4291066" y="1891296"/>
              <a:ext cx="196906" cy="2011393"/>
            </a:xfrm>
            <a:custGeom>
              <a:avLst/>
              <a:gdLst/>
              <a:ahLst/>
              <a:cxnLst/>
              <a:rect l="l" t="t" r="r" b="b"/>
              <a:pathLst>
                <a:path w="196906" h="2011393" extrusionOk="0">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rgbClr val="FCCFB0"/>
                </a:gs>
                <a:gs pos="100000">
                  <a:srgbClr val="FCCFB0"/>
                </a:gs>
              </a:gsLst>
              <a:lin ang="19799999" scaled="0"/>
            </a:gra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ea typeface="Calibri"/>
                <a:cs typeface="Calibri"/>
                <a:sym typeface="Calibri"/>
              </a:endParaRPr>
            </a:p>
          </p:txBody>
        </p:sp>
        <p:sp>
          <p:nvSpPr>
            <p:cNvPr id="72" name="Google Shape;1390;p33">
              <a:extLst>
                <a:ext uri="{FF2B5EF4-FFF2-40B4-BE49-F238E27FC236}">
                  <a16:creationId xmlns:a16="http://schemas.microsoft.com/office/drawing/2014/main" id="{BEA3AF88-1E67-2077-B96E-EF59B71E3179}"/>
                </a:ext>
              </a:extLst>
            </p:cNvPr>
            <p:cNvSpPr/>
            <p:nvPr/>
          </p:nvSpPr>
          <p:spPr>
            <a:xfrm>
              <a:off x="4486591" y="1953886"/>
              <a:ext cx="196906" cy="1950905"/>
            </a:xfrm>
            <a:custGeom>
              <a:avLst/>
              <a:gdLst/>
              <a:ahLst/>
              <a:cxnLst/>
              <a:rect l="l" t="t" r="r" b="b"/>
              <a:pathLst>
                <a:path w="196906" h="1950905" extrusionOk="0">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rgbClr val="FBB17B"/>
                </a:gs>
                <a:gs pos="100000">
                  <a:srgbClr val="FBB17B"/>
                </a:gs>
              </a:gsLst>
              <a:lin ang="19799999" scaled="0"/>
            </a:gra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ea typeface="Calibri"/>
                <a:cs typeface="Calibri"/>
                <a:sym typeface="Calibri"/>
              </a:endParaRPr>
            </a:p>
          </p:txBody>
        </p:sp>
        <p:sp>
          <p:nvSpPr>
            <p:cNvPr id="73" name="Google Shape;1391;p33">
              <a:extLst>
                <a:ext uri="{FF2B5EF4-FFF2-40B4-BE49-F238E27FC236}">
                  <a16:creationId xmlns:a16="http://schemas.microsoft.com/office/drawing/2014/main" id="{0D35D3B0-8863-1A12-665D-A0EE41E2BAD8}"/>
                </a:ext>
              </a:extLst>
            </p:cNvPr>
            <p:cNvSpPr/>
            <p:nvPr/>
          </p:nvSpPr>
          <p:spPr>
            <a:xfrm>
              <a:off x="4683483" y="1895514"/>
              <a:ext cx="196906" cy="2011393"/>
            </a:xfrm>
            <a:custGeom>
              <a:avLst/>
              <a:gdLst/>
              <a:ahLst/>
              <a:cxnLst/>
              <a:rect l="l" t="t" r="r" b="b"/>
              <a:pathLst>
                <a:path w="196906" h="2011393" extrusionOk="0">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rgbClr val="EB6608"/>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ea typeface="Calibri"/>
                <a:cs typeface="Calibri"/>
                <a:sym typeface="Calibri"/>
              </a:endParaRPr>
            </a:p>
          </p:txBody>
        </p:sp>
        <p:sp>
          <p:nvSpPr>
            <p:cNvPr id="74" name="Google Shape;1392;p33">
              <a:extLst>
                <a:ext uri="{FF2B5EF4-FFF2-40B4-BE49-F238E27FC236}">
                  <a16:creationId xmlns:a16="http://schemas.microsoft.com/office/drawing/2014/main" id="{23EB0658-2D60-4727-012E-7C6D83B886DF}"/>
                </a:ext>
              </a:extLst>
            </p:cNvPr>
            <p:cNvSpPr/>
            <p:nvPr/>
          </p:nvSpPr>
          <p:spPr>
            <a:xfrm rot="10800000">
              <a:off x="4468813" y="4423239"/>
              <a:ext cx="196906" cy="260871"/>
            </a:xfrm>
            <a:prstGeom prst="triangle">
              <a:avLst>
                <a:gd name="adj" fmla="val 50000"/>
              </a:avLst>
            </a:prstGeom>
            <a:solidFill>
              <a:srgbClr val="3F3F3F"/>
            </a:solidFill>
            <a:ln>
              <a:noFill/>
            </a:ln>
          </p:spPr>
          <p:txBody>
            <a:bodyPr spcFirstLastPara="1" wrap="square" lIns="121900" tIns="60950" rIns="121900" bIns="6095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ea typeface="Calibri"/>
                <a:cs typeface="Calibri"/>
                <a:sym typeface="Calibri"/>
              </a:endParaRPr>
            </a:p>
          </p:txBody>
        </p:sp>
      </p:grpSp>
      <p:sp>
        <p:nvSpPr>
          <p:cNvPr id="75" name="Google Shape;1393;p33">
            <a:extLst>
              <a:ext uri="{FF2B5EF4-FFF2-40B4-BE49-F238E27FC236}">
                <a16:creationId xmlns:a16="http://schemas.microsoft.com/office/drawing/2014/main" id="{9AB34E55-76CD-2AC0-557D-12FBA46B9CCB}"/>
              </a:ext>
            </a:extLst>
          </p:cNvPr>
          <p:cNvSpPr/>
          <p:nvPr/>
        </p:nvSpPr>
        <p:spPr>
          <a:xfrm>
            <a:off x="994552" y="1841949"/>
            <a:ext cx="4941268" cy="480000"/>
          </a:xfrm>
          <a:prstGeom prst="rect">
            <a:avLst/>
          </a:prstGeom>
          <a:solidFill>
            <a:srgbClr val="EB6608"/>
          </a:solidFill>
          <a:ln>
            <a:noFill/>
          </a:ln>
        </p:spPr>
        <p:txBody>
          <a:bodyPr spcFirstLastPara="1" wrap="square" lIns="121900" tIns="60950" rIns="121900" bIns="6095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fr-FR" sz="2400" b="0"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rPr>
              <a:t>Difficultés</a:t>
            </a:r>
            <a:endParaRPr kumimoji="0" sz="2400" b="0"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sp>
        <p:nvSpPr>
          <p:cNvPr id="78" name="Google Shape;1396;p33">
            <a:extLst>
              <a:ext uri="{FF2B5EF4-FFF2-40B4-BE49-F238E27FC236}">
                <a16:creationId xmlns:a16="http://schemas.microsoft.com/office/drawing/2014/main" id="{13B87B27-CE4F-B473-2587-1BC697189692}"/>
              </a:ext>
            </a:extLst>
          </p:cNvPr>
          <p:cNvSpPr txBox="1"/>
          <p:nvPr/>
        </p:nvSpPr>
        <p:spPr>
          <a:xfrm>
            <a:off x="6590314" y="1829306"/>
            <a:ext cx="4931227" cy="461624"/>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sz="2400" kern="0" dirty="0">
                <a:solidFill>
                  <a:srgbClr val="FFFFFF"/>
                </a:solidFill>
                <a:latin typeface="Century Gothic" panose="020B0502020202020204" pitchFamily="34" charset="0"/>
                <a:ea typeface="Calibri"/>
                <a:cs typeface="Calibri"/>
                <a:sym typeface="Calibri"/>
              </a:rPr>
              <a:t>Troubles</a:t>
            </a:r>
            <a:endParaRPr sz="2400" kern="0" dirty="0">
              <a:solidFill>
                <a:srgbClr val="FFFFFF"/>
              </a:solidFill>
              <a:latin typeface="Century Gothic" panose="020B0502020202020204" pitchFamily="34" charset="0"/>
              <a:ea typeface="Calibri"/>
              <a:cs typeface="Calibri"/>
              <a:sym typeface="Calibri"/>
            </a:endParaRPr>
          </a:p>
        </p:txBody>
      </p:sp>
      <p:sp>
        <p:nvSpPr>
          <p:cNvPr id="80" name="Google Shape;1398;p33">
            <a:extLst>
              <a:ext uri="{FF2B5EF4-FFF2-40B4-BE49-F238E27FC236}">
                <a16:creationId xmlns:a16="http://schemas.microsoft.com/office/drawing/2014/main" id="{37F47EE6-55AF-F922-ACE6-EDD7DB965362}"/>
              </a:ext>
            </a:extLst>
          </p:cNvPr>
          <p:cNvSpPr txBox="1"/>
          <p:nvPr/>
        </p:nvSpPr>
        <p:spPr>
          <a:xfrm>
            <a:off x="6858694" y="3855017"/>
            <a:ext cx="3162392" cy="379656"/>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1867" b="1" kern="0">
                <a:solidFill>
                  <a:srgbClr val="FFFFFF"/>
                </a:solidFill>
                <a:ea typeface="Calibri"/>
                <a:cs typeface="Calibri"/>
                <a:sym typeface="Calibri"/>
              </a:rPr>
              <a:t>Add Contents Title</a:t>
            </a:r>
            <a:endParaRPr sz="1867" b="1" kern="0">
              <a:solidFill>
                <a:srgbClr val="FFFFFF"/>
              </a:solidFill>
              <a:ea typeface="Calibri"/>
              <a:cs typeface="Calibri"/>
              <a:sym typeface="Calibri"/>
            </a:endParaRPr>
          </a:p>
        </p:txBody>
      </p:sp>
      <p:sp>
        <p:nvSpPr>
          <p:cNvPr id="81" name="Google Shape;1402;p33">
            <a:extLst>
              <a:ext uri="{FF2B5EF4-FFF2-40B4-BE49-F238E27FC236}">
                <a16:creationId xmlns:a16="http://schemas.microsoft.com/office/drawing/2014/main" id="{18289A99-B1F2-77D1-011E-A89ECB9509CC}"/>
              </a:ext>
            </a:extLst>
          </p:cNvPr>
          <p:cNvSpPr txBox="1"/>
          <p:nvPr/>
        </p:nvSpPr>
        <p:spPr>
          <a:xfrm>
            <a:off x="6590314" y="2430246"/>
            <a:ext cx="4931227" cy="1200288"/>
          </a:xfrm>
          <a:prstGeom prst="rect">
            <a:avLst/>
          </a:prstGeom>
          <a:noFill/>
          <a:ln>
            <a:noFill/>
          </a:ln>
        </p:spPr>
        <p:txBody>
          <a:bodyPr spcFirstLastPara="1" wrap="square" lIns="91425" tIns="45700" rIns="91425" bIns="45700" anchor="t" anchorCtr="0">
            <a:spAutoFit/>
          </a:bodyPr>
          <a:lstStyle/>
          <a:p>
            <a:pPr algn="just">
              <a:buFont typeface="Arial" panose="020B0604020202020204" pitchFamily="34" charset="0"/>
              <a:buChar char="•"/>
            </a:pPr>
            <a:r>
              <a:rPr lang="fr-FR" sz="1600" dirty="0">
                <a:latin typeface="Century Gothic" panose="020B0502020202020204" pitchFamily="34" charset="0"/>
              </a:rPr>
              <a:t> </a:t>
            </a:r>
            <a:r>
              <a:rPr lang="fr-FR" dirty="0">
                <a:latin typeface="Century Gothic" panose="020B0502020202020204" pitchFamily="34" charset="0"/>
              </a:rPr>
              <a:t>Persistants malgré les interventions</a:t>
            </a:r>
          </a:p>
          <a:p>
            <a:pPr>
              <a:buFont typeface="Arial" panose="020B0604020202020204" pitchFamily="34" charset="0"/>
              <a:buChar char="•"/>
            </a:pPr>
            <a:endParaRPr lang="fr-FR" dirty="0">
              <a:latin typeface="Century Gothic" panose="020B0502020202020204" pitchFamily="34" charset="0"/>
            </a:endParaRPr>
          </a:p>
          <a:p>
            <a:pPr algn="just">
              <a:buFont typeface="Arial" panose="020B0604020202020204" pitchFamily="34" charset="0"/>
              <a:buChar char="•"/>
            </a:pPr>
            <a:r>
              <a:rPr lang="fr-FR" dirty="0">
                <a:latin typeface="Century Gothic" panose="020B0502020202020204" pitchFamily="34" charset="0"/>
              </a:rPr>
              <a:t> Difficultés qui nécessitent la mise en place de mesures compensatoires</a:t>
            </a:r>
          </a:p>
        </p:txBody>
      </p:sp>
      <p:sp>
        <p:nvSpPr>
          <p:cNvPr id="84" name="Google Shape;1405;p33">
            <a:extLst>
              <a:ext uri="{FF2B5EF4-FFF2-40B4-BE49-F238E27FC236}">
                <a16:creationId xmlns:a16="http://schemas.microsoft.com/office/drawing/2014/main" id="{5A6FD78C-AE75-2A97-FF33-DAD104A5891D}"/>
              </a:ext>
            </a:extLst>
          </p:cNvPr>
          <p:cNvSpPr txBox="1"/>
          <p:nvPr/>
        </p:nvSpPr>
        <p:spPr>
          <a:xfrm>
            <a:off x="1131498" y="2407835"/>
            <a:ext cx="4646865" cy="1723508"/>
          </a:xfrm>
          <a:prstGeom prst="rect">
            <a:avLst/>
          </a:prstGeom>
          <a:noFill/>
          <a:ln>
            <a:noFill/>
          </a:ln>
        </p:spPr>
        <p:txBody>
          <a:bodyPr spcFirstLastPara="1" wrap="square" lIns="91425" tIns="45700" rIns="91425" bIns="45700" anchor="t" anchorCtr="0">
            <a:spAutoFit/>
          </a:bodyPr>
          <a:lstStyle/>
          <a:p>
            <a:pPr>
              <a:buFont typeface="Arial" panose="020B0604020202020204" pitchFamily="34" charset="0"/>
              <a:buChar char="•"/>
            </a:pPr>
            <a:r>
              <a:rPr lang="fr-FR" sz="1600" dirty="0">
                <a:latin typeface="Century Gothic" panose="020B0502020202020204" pitchFamily="34" charset="0"/>
              </a:rPr>
              <a:t> </a:t>
            </a:r>
            <a:r>
              <a:rPr lang="fr-FR" dirty="0">
                <a:latin typeface="Century Gothic" panose="020B0502020202020204" pitchFamily="34" charset="0"/>
              </a:rPr>
              <a:t>Généralement temporaires et circonstancielles</a:t>
            </a:r>
          </a:p>
          <a:p>
            <a:pPr>
              <a:buFont typeface="Arial" panose="020B0604020202020204" pitchFamily="34" charset="0"/>
              <a:buChar char="•"/>
            </a:pPr>
            <a:endParaRPr lang="fr-FR" dirty="0">
              <a:latin typeface="Century Gothic" panose="020B0502020202020204" pitchFamily="34" charset="0"/>
            </a:endParaRPr>
          </a:p>
          <a:p>
            <a:pPr>
              <a:buFont typeface="Arial" panose="020B0604020202020204" pitchFamily="34" charset="0"/>
              <a:buChar char="•"/>
            </a:pPr>
            <a:r>
              <a:rPr lang="fr-FR" dirty="0">
                <a:latin typeface="Century Gothic" panose="020B0502020202020204" pitchFamily="34" charset="0"/>
              </a:rPr>
              <a:t> Peuvent être corrigées avec des interventions adaptées</a:t>
            </a:r>
          </a:p>
          <a:p>
            <a:pPr algn="just"/>
            <a:endParaRPr lang="fr-FR" sz="1600" dirty="0">
              <a:latin typeface="Century Gothic" panose="020B0502020202020204" pitchFamily="34" charset="0"/>
            </a:endParaRPr>
          </a:p>
        </p:txBody>
      </p:sp>
      <p:sp>
        <p:nvSpPr>
          <p:cNvPr id="87" name="Flèche : bas 86">
            <a:extLst>
              <a:ext uri="{FF2B5EF4-FFF2-40B4-BE49-F238E27FC236}">
                <a16:creationId xmlns:a16="http://schemas.microsoft.com/office/drawing/2014/main" id="{5368492A-966E-C5BD-947B-250E052157E2}"/>
              </a:ext>
            </a:extLst>
          </p:cNvPr>
          <p:cNvSpPr/>
          <p:nvPr/>
        </p:nvSpPr>
        <p:spPr>
          <a:xfrm>
            <a:off x="9015260" y="3711846"/>
            <a:ext cx="593766" cy="762215"/>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2"/>
                </a:solidFill>
              </a:ln>
              <a:solidFill>
                <a:schemeClr val="accent2"/>
              </a:solidFill>
            </a:endParaRPr>
          </a:p>
        </p:txBody>
      </p:sp>
      <p:sp>
        <p:nvSpPr>
          <p:cNvPr id="88" name="ZoneTexte 87">
            <a:extLst>
              <a:ext uri="{FF2B5EF4-FFF2-40B4-BE49-F238E27FC236}">
                <a16:creationId xmlns:a16="http://schemas.microsoft.com/office/drawing/2014/main" id="{A6D59301-72B0-88B7-E0DA-F2B95A2780D0}"/>
              </a:ext>
            </a:extLst>
          </p:cNvPr>
          <p:cNvSpPr txBox="1"/>
          <p:nvPr/>
        </p:nvSpPr>
        <p:spPr>
          <a:xfrm>
            <a:off x="7988302" y="5997382"/>
            <a:ext cx="2731652" cy="369332"/>
          </a:xfrm>
          <a:prstGeom prst="rect">
            <a:avLst/>
          </a:prstGeom>
          <a:noFill/>
        </p:spPr>
        <p:txBody>
          <a:bodyPr wrap="square" rtlCol="0">
            <a:spAutoFit/>
          </a:bodyPr>
          <a:lstStyle/>
          <a:p>
            <a:pPr algn="ctr"/>
            <a:r>
              <a:rPr lang="fr-FR" dirty="0">
                <a:latin typeface="Century Gothic" panose="020B0502020202020204" pitchFamily="34" charset="0"/>
              </a:rPr>
              <a:t>Dossier MDPH ?</a:t>
            </a:r>
          </a:p>
        </p:txBody>
      </p:sp>
      <p:sp>
        <p:nvSpPr>
          <p:cNvPr id="2" name="Rectangle 1">
            <a:extLst>
              <a:ext uri="{FF2B5EF4-FFF2-40B4-BE49-F238E27FC236}">
                <a16:creationId xmlns:a16="http://schemas.microsoft.com/office/drawing/2014/main" id="{23C7FEF8-DDA7-8899-3EE6-83D91DCF0F8F}"/>
              </a:ext>
            </a:extLst>
          </p:cNvPr>
          <p:cNvSpPr/>
          <p:nvPr/>
        </p:nvSpPr>
        <p:spPr>
          <a:xfrm>
            <a:off x="0" y="0"/>
            <a:ext cx="12192000" cy="807523"/>
          </a:xfrm>
          <a:prstGeom prst="rect">
            <a:avLst/>
          </a:prstGeom>
          <a:solidFill>
            <a:srgbClr val="EB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entury Gothic" panose="020B0502020202020204" pitchFamily="34" charset="0"/>
              </a:rPr>
              <a:t>4. Du trouble au handicap</a:t>
            </a:r>
          </a:p>
        </p:txBody>
      </p:sp>
      <p:sp>
        <p:nvSpPr>
          <p:cNvPr id="3" name="ZoneTexte 2">
            <a:extLst>
              <a:ext uri="{FF2B5EF4-FFF2-40B4-BE49-F238E27FC236}">
                <a16:creationId xmlns:a16="http://schemas.microsoft.com/office/drawing/2014/main" id="{EF7DF6D0-0FE6-D236-468E-12CD18D013AC}"/>
              </a:ext>
            </a:extLst>
          </p:cNvPr>
          <p:cNvSpPr txBox="1"/>
          <p:nvPr/>
        </p:nvSpPr>
        <p:spPr>
          <a:xfrm>
            <a:off x="7988301" y="4552217"/>
            <a:ext cx="2731652" cy="369332"/>
          </a:xfrm>
          <a:prstGeom prst="rect">
            <a:avLst/>
          </a:prstGeom>
          <a:noFill/>
        </p:spPr>
        <p:txBody>
          <a:bodyPr wrap="square" rtlCol="0">
            <a:spAutoFit/>
          </a:bodyPr>
          <a:lstStyle/>
          <a:p>
            <a:r>
              <a:rPr lang="fr-FR" dirty="0">
                <a:latin typeface="Century Gothic" panose="020B0502020202020204" pitchFamily="34" charset="0"/>
              </a:rPr>
              <a:t>Situation de handicap</a:t>
            </a:r>
          </a:p>
        </p:txBody>
      </p:sp>
      <p:sp>
        <p:nvSpPr>
          <p:cNvPr id="4" name="Flèche : bas 3">
            <a:extLst>
              <a:ext uri="{FF2B5EF4-FFF2-40B4-BE49-F238E27FC236}">
                <a16:creationId xmlns:a16="http://schemas.microsoft.com/office/drawing/2014/main" id="{E65D52AF-84D6-3036-0265-BF1D354FCA38}"/>
              </a:ext>
            </a:extLst>
          </p:cNvPr>
          <p:cNvSpPr/>
          <p:nvPr/>
        </p:nvSpPr>
        <p:spPr>
          <a:xfrm>
            <a:off x="9015260" y="5078358"/>
            <a:ext cx="593766" cy="762215"/>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2"/>
                </a:solidFill>
              </a:ln>
              <a:solidFill>
                <a:schemeClr val="accent2"/>
              </a:solidFill>
            </a:endParaRPr>
          </a:p>
        </p:txBody>
      </p:sp>
    </p:spTree>
    <p:extLst>
      <p:ext uri="{BB962C8B-B14F-4D97-AF65-F5344CB8AC3E}">
        <p14:creationId xmlns:p14="http://schemas.microsoft.com/office/powerpoint/2010/main" val="64321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75" grpId="0" animBg="1"/>
      <p:bldP spid="81" grpId="0"/>
      <p:bldP spid="84" grpId="0"/>
      <p:bldP spid="87" grpId="0" animBg="1"/>
      <p:bldP spid="88" grpId="0"/>
      <p:bldP spid="3" grpId="0"/>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130A974-0B60-D065-F0F3-C18C1A4CB0A7}"/>
              </a:ext>
            </a:extLst>
          </p:cNvPr>
          <p:cNvSpPr>
            <a:spLocks noGrp="1"/>
          </p:cNvSpPr>
          <p:nvPr>
            <p:ph idx="1"/>
          </p:nvPr>
        </p:nvSpPr>
        <p:spPr>
          <a:xfrm>
            <a:off x="838200" y="2298699"/>
            <a:ext cx="10515600" cy="3878263"/>
          </a:xfrm>
        </p:spPr>
        <p:txBody>
          <a:bodyPr>
            <a:normAutofit/>
          </a:bodyPr>
          <a:lstStyle/>
          <a:p>
            <a:pPr marL="0" indent="0" algn="just">
              <a:lnSpc>
                <a:spcPct val="100000"/>
              </a:lnSpc>
              <a:buNone/>
            </a:pPr>
            <a:r>
              <a:rPr lang="fr-FR" sz="2200" dirty="0">
                <a:latin typeface="Century Gothic" panose="020B0502020202020204" pitchFamily="34" charset="0"/>
              </a:rPr>
              <a:t>« Constitue un Handicap, toute </a:t>
            </a:r>
            <a:r>
              <a:rPr lang="fr-FR" sz="2200" b="1" dirty="0">
                <a:latin typeface="Century Gothic" panose="020B0502020202020204" pitchFamily="34" charset="0"/>
              </a:rPr>
              <a:t>limitation d'activité ou restriction </a:t>
            </a:r>
            <a:r>
              <a:rPr lang="fr-FR" sz="2200" dirty="0">
                <a:latin typeface="Century Gothic" panose="020B0502020202020204" pitchFamily="34" charset="0"/>
              </a:rPr>
              <a:t>de participation à la vie en société subie dans son environnement par une personne en raison d’une</a:t>
            </a:r>
            <a:r>
              <a:rPr lang="fr-FR" sz="2200" b="1" dirty="0">
                <a:latin typeface="Century Gothic" panose="020B0502020202020204" pitchFamily="34" charset="0"/>
              </a:rPr>
              <a:t> altération</a:t>
            </a:r>
            <a:r>
              <a:rPr lang="fr-FR" sz="2200" dirty="0">
                <a:latin typeface="Century Gothic" panose="020B0502020202020204" pitchFamily="34" charset="0"/>
              </a:rPr>
              <a:t> substantielle, durable ou définitive d’une ou plusieurs fonctions physiques, sensorielles, mentales, cognitives ou psychiques, d'un polyhandicap ou d'un trouble de santé invalidant. » </a:t>
            </a:r>
          </a:p>
        </p:txBody>
      </p:sp>
      <p:sp>
        <p:nvSpPr>
          <p:cNvPr id="4" name="ZoneTexte 3">
            <a:extLst>
              <a:ext uri="{FF2B5EF4-FFF2-40B4-BE49-F238E27FC236}">
                <a16:creationId xmlns:a16="http://schemas.microsoft.com/office/drawing/2014/main" id="{F4721611-EC8F-EB42-34E0-5E0C75F6F91B}"/>
              </a:ext>
            </a:extLst>
          </p:cNvPr>
          <p:cNvSpPr txBox="1"/>
          <p:nvPr/>
        </p:nvSpPr>
        <p:spPr>
          <a:xfrm>
            <a:off x="4810497" y="4237830"/>
            <a:ext cx="6543303" cy="584775"/>
          </a:xfrm>
          <a:prstGeom prst="rect">
            <a:avLst/>
          </a:prstGeom>
          <a:noFill/>
        </p:spPr>
        <p:txBody>
          <a:bodyPr wrap="square" rtlCol="0">
            <a:spAutoFit/>
          </a:bodyPr>
          <a:lstStyle/>
          <a:p>
            <a:pPr algn="just"/>
            <a:r>
              <a:rPr lang="fr-FR" sz="1600" i="1" dirty="0">
                <a:latin typeface="Century Gothic" panose="020B0502020202020204" pitchFamily="34" charset="0"/>
              </a:rPr>
              <a:t>Loi pour l’égalité des droits et des chances, la participation et la citoyenneté des personnes handicapées du 11 février 2005 </a:t>
            </a:r>
          </a:p>
        </p:txBody>
      </p:sp>
      <p:sp>
        <p:nvSpPr>
          <p:cNvPr id="2" name="Rectangle 1">
            <a:extLst>
              <a:ext uri="{FF2B5EF4-FFF2-40B4-BE49-F238E27FC236}">
                <a16:creationId xmlns:a16="http://schemas.microsoft.com/office/drawing/2014/main" id="{3692AA57-ED42-96C7-F35D-39C5A0FBFEA1}"/>
              </a:ext>
            </a:extLst>
          </p:cNvPr>
          <p:cNvSpPr/>
          <p:nvPr/>
        </p:nvSpPr>
        <p:spPr>
          <a:xfrm>
            <a:off x="0" y="0"/>
            <a:ext cx="12192000" cy="807523"/>
          </a:xfrm>
          <a:prstGeom prst="rect">
            <a:avLst/>
          </a:prstGeom>
          <a:solidFill>
            <a:srgbClr val="EB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entury Gothic" panose="020B0502020202020204" pitchFamily="34" charset="0"/>
              </a:rPr>
              <a:t>4. Du trouble</a:t>
            </a:r>
            <a:r>
              <a:rPr kumimoji="0" lang="fr-FR" sz="2000" b="1" i="0" u="none" strike="noStrike" kern="1200" cap="none" spc="0" normalizeH="0" noProof="0" dirty="0">
                <a:ln>
                  <a:noFill/>
                </a:ln>
                <a:solidFill>
                  <a:prstClr val="white"/>
                </a:solidFill>
                <a:effectLst/>
                <a:uLnTx/>
                <a:uFillTx/>
                <a:latin typeface="Century Gothic" panose="020B0502020202020204" pitchFamily="34" charset="0"/>
              </a:rPr>
              <a:t> au handicap</a:t>
            </a:r>
            <a:endParaRPr kumimoji="0" lang="fr-FR" sz="20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pic>
        <p:nvPicPr>
          <p:cNvPr id="6" name="Graphique 5" descr="Balance de la justice contour">
            <a:extLst>
              <a:ext uri="{FF2B5EF4-FFF2-40B4-BE49-F238E27FC236}">
                <a16:creationId xmlns:a16="http://schemas.microsoft.com/office/drawing/2014/main" id="{D6858B36-EC61-4B94-CCAD-32AB990865D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0500" y="859374"/>
            <a:ext cx="914400" cy="914400"/>
          </a:xfrm>
          <a:prstGeom prst="rect">
            <a:avLst/>
          </a:prstGeom>
        </p:spPr>
      </p:pic>
    </p:spTree>
    <p:extLst>
      <p:ext uri="{BB962C8B-B14F-4D97-AF65-F5344CB8AC3E}">
        <p14:creationId xmlns:p14="http://schemas.microsoft.com/office/powerpoint/2010/main" val="4286766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E45456-5AF4-35D4-D2CF-F207D5FF2630}"/>
              </a:ext>
            </a:extLst>
          </p:cNvPr>
          <p:cNvSpPr>
            <a:spLocks noGrp="1"/>
          </p:cNvSpPr>
          <p:nvPr>
            <p:ph type="title"/>
          </p:nvPr>
        </p:nvSpPr>
        <p:spPr>
          <a:xfrm>
            <a:off x="0" y="1397514"/>
            <a:ext cx="12192000" cy="807523"/>
          </a:xfrm>
        </p:spPr>
        <p:txBody>
          <a:bodyPr>
            <a:noAutofit/>
          </a:bodyPr>
          <a:lstStyle/>
          <a:p>
            <a:pPr algn="ctr"/>
            <a:r>
              <a:rPr lang="fr-FR" sz="2800" dirty="0">
                <a:solidFill>
                  <a:srgbClr val="EB6608"/>
                </a:solidFill>
                <a:latin typeface="Century Gothic" panose="020B0502020202020204" pitchFamily="34" charset="0"/>
              </a:rPr>
              <a:t>Reconnaissance MDPH</a:t>
            </a:r>
            <a:r>
              <a:rPr lang="fr-FR" sz="2800" dirty="0">
                <a:effectLst/>
                <a:latin typeface="Century Gothic" panose="020B0502020202020204" pitchFamily="34" charset="0"/>
              </a:rPr>
              <a:t> </a:t>
            </a:r>
            <a:br>
              <a:rPr lang="fr-FR" sz="2400" dirty="0">
                <a:effectLst/>
                <a:latin typeface="Century Gothic" panose="020B0502020202020204" pitchFamily="34" charset="0"/>
              </a:rPr>
            </a:br>
            <a:r>
              <a:rPr lang="fr-FR" sz="1600" i="1" dirty="0">
                <a:effectLst/>
                <a:latin typeface="Century Gothic" panose="020B0502020202020204" pitchFamily="34" charset="0"/>
              </a:rPr>
              <a:t>Maison départementale des personnes handicapées </a:t>
            </a:r>
            <a:br>
              <a:rPr lang="fr-FR" sz="2400" dirty="0">
                <a:solidFill>
                  <a:srgbClr val="EB6608"/>
                </a:solidFill>
                <a:latin typeface="Century Gothic" panose="020B0502020202020204" pitchFamily="34" charset="0"/>
              </a:rPr>
            </a:br>
            <a:endParaRPr lang="fr-FR" sz="2400" dirty="0">
              <a:solidFill>
                <a:srgbClr val="EB6608"/>
              </a:solidFill>
              <a:latin typeface="Century Gothic" panose="020B0502020202020204" pitchFamily="34" charset="0"/>
            </a:endParaRPr>
          </a:p>
        </p:txBody>
      </p:sp>
      <p:sp>
        <p:nvSpPr>
          <p:cNvPr id="3" name="Espace réservé du contenu 2">
            <a:extLst>
              <a:ext uri="{FF2B5EF4-FFF2-40B4-BE49-F238E27FC236}">
                <a16:creationId xmlns:a16="http://schemas.microsoft.com/office/drawing/2014/main" id="{1E795C3C-A67D-3A59-0655-9EB5DD5D4A0E}"/>
              </a:ext>
            </a:extLst>
          </p:cNvPr>
          <p:cNvSpPr>
            <a:spLocks noGrp="1"/>
          </p:cNvSpPr>
          <p:nvPr>
            <p:ph idx="1"/>
          </p:nvPr>
        </p:nvSpPr>
        <p:spPr>
          <a:xfrm>
            <a:off x="838200" y="2590800"/>
            <a:ext cx="10134600" cy="3987799"/>
          </a:xfrm>
        </p:spPr>
        <p:txBody>
          <a:bodyPr>
            <a:normAutofit/>
          </a:bodyPr>
          <a:lstStyle/>
          <a:p>
            <a:pPr marL="0" indent="0" algn="just">
              <a:lnSpc>
                <a:spcPct val="100000"/>
              </a:lnSpc>
              <a:buNone/>
            </a:pPr>
            <a:r>
              <a:rPr lang="fr-FR" sz="2200" dirty="0">
                <a:effectLst/>
                <a:latin typeface="Century Gothic" panose="020B0502020202020204" pitchFamily="34" charset="0"/>
              </a:rPr>
              <a:t>Si l’enfant a une limitation d’activité ou restriction de participation à la vie en société, et si les besoins pour sa scolarisation ne peuvent pas être couverts (ou sont partiellement couverts ou insuffisamment couverts) par des réponses de droit commun (mobilisables sans recourir à la MDPH), la famille peut saisir cette dernière.</a:t>
            </a:r>
          </a:p>
          <a:p>
            <a:pPr algn="just"/>
            <a:endParaRPr lang="fr-FR" sz="2400" dirty="0">
              <a:latin typeface="Century Gothic" panose="020B0502020202020204" pitchFamily="34" charset="0"/>
            </a:endParaRPr>
          </a:p>
        </p:txBody>
      </p:sp>
      <p:sp>
        <p:nvSpPr>
          <p:cNvPr id="4" name="Rectangle 3">
            <a:extLst>
              <a:ext uri="{FF2B5EF4-FFF2-40B4-BE49-F238E27FC236}">
                <a16:creationId xmlns:a16="http://schemas.microsoft.com/office/drawing/2014/main" id="{3EE8E1C1-2CE7-4ECF-8D25-6762C029D3D3}"/>
              </a:ext>
            </a:extLst>
          </p:cNvPr>
          <p:cNvSpPr/>
          <p:nvPr/>
        </p:nvSpPr>
        <p:spPr>
          <a:xfrm>
            <a:off x="0" y="0"/>
            <a:ext cx="12192000" cy="807523"/>
          </a:xfrm>
          <a:prstGeom prst="rect">
            <a:avLst/>
          </a:prstGeom>
          <a:solidFill>
            <a:srgbClr val="EB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entury Gothic" panose="020B0502020202020204" pitchFamily="34" charset="0"/>
              </a:rPr>
              <a:t>4. Du trouble au handicap</a:t>
            </a:r>
          </a:p>
        </p:txBody>
      </p:sp>
      <p:pic>
        <p:nvPicPr>
          <p:cNvPr id="6" name="Graphique 5" descr="Conseil d’administration contour">
            <a:extLst>
              <a:ext uri="{FF2B5EF4-FFF2-40B4-BE49-F238E27FC236}">
                <a16:creationId xmlns:a16="http://schemas.microsoft.com/office/drawing/2014/main" id="{A8E2D2BB-66B6-E2EE-41E1-B0E38361815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74400" y="940314"/>
            <a:ext cx="914400" cy="914400"/>
          </a:xfrm>
          <a:prstGeom prst="rect">
            <a:avLst/>
          </a:prstGeom>
        </p:spPr>
      </p:pic>
    </p:spTree>
    <p:extLst>
      <p:ext uri="{BB962C8B-B14F-4D97-AF65-F5344CB8AC3E}">
        <p14:creationId xmlns:p14="http://schemas.microsoft.com/office/powerpoint/2010/main" val="3128746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4818344-5E3C-0854-BF21-4BD4F581F0CC}"/>
              </a:ext>
            </a:extLst>
          </p:cNvPr>
          <p:cNvSpPr>
            <a:spLocks noGrp="1"/>
          </p:cNvSpPr>
          <p:nvPr>
            <p:ph idx="1"/>
          </p:nvPr>
        </p:nvSpPr>
        <p:spPr>
          <a:xfrm>
            <a:off x="518615" y="1523132"/>
            <a:ext cx="10835185" cy="4941929"/>
          </a:xfrm>
        </p:spPr>
        <p:txBody>
          <a:bodyPr>
            <a:normAutofit fontScale="77500" lnSpcReduction="20000"/>
          </a:bodyPr>
          <a:lstStyle/>
          <a:p>
            <a:pPr marL="0" indent="0" algn="just">
              <a:lnSpc>
                <a:spcPct val="120000"/>
              </a:lnSpc>
              <a:spcAft>
                <a:spcPts val="1200"/>
              </a:spcAft>
              <a:buNone/>
            </a:pPr>
            <a:r>
              <a:rPr lang="fr-FR" dirty="0">
                <a:latin typeface="Century Gothic" panose="020B0502020202020204" pitchFamily="34" charset="0"/>
                <a:sym typeface="Wingdings" panose="05000000000000000000" pitchFamily="2" charset="2"/>
              </a:rPr>
              <a:t></a:t>
            </a:r>
            <a:r>
              <a:rPr lang="fr-FR" dirty="0">
                <a:latin typeface="Century Gothic" panose="020B0502020202020204" pitchFamily="34" charset="0"/>
              </a:rPr>
              <a:t>   Il s’agit de documenter </a:t>
            </a:r>
            <a:r>
              <a:rPr lang="fr-FR" u="sng" dirty="0">
                <a:latin typeface="Century Gothic" panose="020B0502020202020204" pitchFamily="34" charset="0"/>
              </a:rPr>
              <a:t>les répercussions en vie quotidienne</a:t>
            </a:r>
          </a:p>
          <a:p>
            <a:pPr marL="900113" indent="-368300" algn="just">
              <a:lnSpc>
                <a:spcPct val="120000"/>
              </a:lnSpc>
              <a:buClr>
                <a:srgbClr val="EB6608"/>
              </a:buClr>
            </a:pPr>
            <a:r>
              <a:rPr lang="fr-FR" dirty="0">
                <a:latin typeface="Century Gothic" panose="020B0502020202020204" pitchFamily="34" charset="0"/>
              </a:rPr>
              <a:t>Dans tous les environnements fréquentés par l’enfant</a:t>
            </a:r>
          </a:p>
          <a:p>
            <a:pPr marL="900113" indent="-368300" algn="just">
              <a:lnSpc>
                <a:spcPct val="120000"/>
              </a:lnSpc>
              <a:buClr>
                <a:srgbClr val="EB6608"/>
              </a:buClr>
            </a:pPr>
            <a:r>
              <a:rPr lang="fr-FR" dirty="0">
                <a:latin typeface="Century Gothic" panose="020B0502020202020204" pitchFamily="34" charset="0"/>
              </a:rPr>
              <a:t>Sur l’autonomie (propreté, alimentation…) </a:t>
            </a:r>
          </a:p>
          <a:p>
            <a:pPr marL="900113" indent="-368300" algn="just">
              <a:lnSpc>
                <a:spcPct val="120000"/>
              </a:lnSpc>
              <a:buClr>
                <a:srgbClr val="EB6608"/>
              </a:buClr>
            </a:pPr>
            <a:r>
              <a:rPr lang="fr-FR" dirty="0">
                <a:latin typeface="Century Gothic" panose="020B0502020202020204" pitchFamily="34" charset="0"/>
              </a:rPr>
              <a:t>En lien avec la sensorialité </a:t>
            </a:r>
          </a:p>
          <a:p>
            <a:pPr marL="900113" indent="-368300" algn="just">
              <a:lnSpc>
                <a:spcPct val="120000"/>
              </a:lnSpc>
              <a:buClr>
                <a:srgbClr val="EB6608"/>
              </a:buClr>
            </a:pPr>
            <a:r>
              <a:rPr lang="fr-FR" dirty="0">
                <a:latin typeface="Century Gothic" panose="020B0502020202020204" pitchFamily="34" charset="0"/>
              </a:rPr>
              <a:t>Sur la vie familiale (</a:t>
            </a:r>
            <a:r>
              <a:rPr lang="fr-FR" i="1" dirty="0">
                <a:latin typeface="Century Gothic" panose="020B0502020202020204" pitchFamily="34" charset="0"/>
              </a:rPr>
              <a:t>ex. : l’un des parents ne peut pas retourner travailler)</a:t>
            </a:r>
          </a:p>
          <a:p>
            <a:pPr marL="900113" indent="-368300" algn="just">
              <a:lnSpc>
                <a:spcPct val="120000"/>
              </a:lnSpc>
              <a:buClr>
                <a:srgbClr val="EB6608"/>
              </a:buClr>
            </a:pPr>
            <a:r>
              <a:rPr lang="fr-FR" dirty="0">
                <a:latin typeface="Century Gothic" panose="020B0502020202020204" pitchFamily="34" charset="0"/>
              </a:rPr>
              <a:t>Sur l’accès à la socialisation (</a:t>
            </a:r>
            <a:r>
              <a:rPr lang="fr-FR" i="1" dirty="0">
                <a:latin typeface="Century Gothic" panose="020B0502020202020204" pitchFamily="34" charset="0"/>
              </a:rPr>
              <a:t>ex. : crèche/ALSH ne peut pas accueillir l’enfant, mise en danger de lui et des autres, isolement …)</a:t>
            </a:r>
          </a:p>
          <a:p>
            <a:pPr marL="900113" indent="-368300" algn="just">
              <a:lnSpc>
                <a:spcPct val="120000"/>
              </a:lnSpc>
              <a:buClr>
                <a:srgbClr val="EB6608"/>
              </a:buClr>
            </a:pPr>
            <a:r>
              <a:rPr lang="fr-FR" dirty="0">
                <a:latin typeface="Century Gothic" panose="020B0502020202020204" pitchFamily="34" charset="0"/>
              </a:rPr>
              <a:t>Sur l’accès aux apprentissages (</a:t>
            </a:r>
            <a:r>
              <a:rPr lang="fr-FR" i="1" dirty="0">
                <a:latin typeface="Century Gothic" panose="020B0502020202020204" pitchFamily="34" charset="0"/>
              </a:rPr>
              <a:t>ex. : pas/peu d’école, besoin d’aide humaine…)</a:t>
            </a:r>
            <a:endParaRPr lang="fr-FR" dirty="0">
              <a:latin typeface="Century Gothic" panose="020B0502020202020204" pitchFamily="34" charset="0"/>
            </a:endParaRPr>
          </a:p>
          <a:p>
            <a:pPr marL="900113" indent="-368300" algn="just">
              <a:lnSpc>
                <a:spcPct val="120000"/>
              </a:lnSpc>
              <a:buClr>
                <a:srgbClr val="EB6608"/>
              </a:buClr>
            </a:pPr>
            <a:r>
              <a:rPr lang="fr-FR" dirty="0">
                <a:latin typeface="Century Gothic" panose="020B0502020202020204" pitchFamily="34" charset="0"/>
              </a:rPr>
              <a:t>Sur l’accès aux loisirs (</a:t>
            </a:r>
            <a:r>
              <a:rPr lang="fr-FR" i="1" dirty="0">
                <a:latin typeface="Century Gothic" panose="020B0502020202020204" pitchFamily="34" charset="0"/>
              </a:rPr>
              <a:t>ex. : activités sportives…)</a:t>
            </a:r>
          </a:p>
        </p:txBody>
      </p:sp>
      <p:sp>
        <p:nvSpPr>
          <p:cNvPr id="2" name="Rectangle 1">
            <a:extLst>
              <a:ext uri="{FF2B5EF4-FFF2-40B4-BE49-F238E27FC236}">
                <a16:creationId xmlns:a16="http://schemas.microsoft.com/office/drawing/2014/main" id="{597F34F2-BFC6-E02D-CC62-38211FA7AD0F}"/>
              </a:ext>
            </a:extLst>
          </p:cNvPr>
          <p:cNvSpPr/>
          <p:nvPr/>
        </p:nvSpPr>
        <p:spPr>
          <a:xfrm>
            <a:off x="0" y="0"/>
            <a:ext cx="12192000" cy="807523"/>
          </a:xfrm>
          <a:prstGeom prst="rect">
            <a:avLst/>
          </a:prstGeom>
          <a:solidFill>
            <a:srgbClr val="EB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entury Gothic" panose="020B0502020202020204" pitchFamily="34" charset="0"/>
              </a:rPr>
              <a:t>4. Du trouble au handicap</a:t>
            </a:r>
          </a:p>
        </p:txBody>
      </p:sp>
    </p:spTree>
    <p:extLst>
      <p:ext uri="{BB962C8B-B14F-4D97-AF65-F5344CB8AC3E}">
        <p14:creationId xmlns:p14="http://schemas.microsoft.com/office/powerpoint/2010/main" val="311936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2077B2-EA5A-D23B-3CD6-443CD654DA0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005ACAD-E0B0-4F81-CEB2-24D16121BD1B}"/>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7353F598-63DB-8D6B-E6E5-028B6F0E2FBD}"/>
              </a:ext>
            </a:extLst>
          </p:cNvPr>
          <p:cNvPicPr>
            <a:picLocks noChangeAspect="1"/>
          </p:cNvPicPr>
          <p:nvPr/>
        </p:nvPicPr>
        <p:blipFill>
          <a:blip r:embed="rId3"/>
          <a:stretch>
            <a:fillRect/>
          </a:stretch>
        </p:blipFill>
        <p:spPr>
          <a:xfrm>
            <a:off x="1638300" y="1471351"/>
            <a:ext cx="8915400" cy="4867275"/>
          </a:xfrm>
          <a:prstGeom prst="rect">
            <a:avLst/>
          </a:prstGeom>
        </p:spPr>
      </p:pic>
      <p:sp>
        <p:nvSpPr>
          <p:cNvPr id="4" name="Rectangle 3">
            <a:extLst>
              <a:ext uri="{FF2B5EF4-FFF2-40B4-BE49-F238E27FC236}">
                <a16:creationId xmlns:a16="http://schemas.microsoft.com/office/drawing/2014/main" id="{29EFEFDC-E351-541B-B75F-3C95A17E9410}"/>
              </a:ext>
            </a:extLst>
          </p:cNvPr>
          <p:cNvSpPr/>
          <p:nvPr/>
        </p:nvSpPr>
        <p:spPr>
          <a:xfrm>
            <a:off x="0" y="0"/>
            <a:ext cx="12192000" cy="807523"/>
          </a:xfrm>
          <a:prstGeom prst="rect">
            <a:avLst/>
          </a:prstGeom>
          <a:solidFill>
            <a:srgbClr val="EB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entury Gothic" panose="020B0502020202020204" pitchFamily="34" charset="0"/>
              </a:rPr>
              <a:t>4. Du trouble au handicap</a:t>
            </a:r>
          </a:p>
        </p:txBody>
      </p:sp>
    </p:spTree>
    <p:extLst>
      <p:ext uri="{BB962C8B-B14F-4D97-AF65-F5344CB8AC3E}">
        <p14:creationId xmlns:p14="http://schemas.microsoft.com/office/powerpoint/2010/main" val="3243003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82EC68-395F-39CC-3A11-C1D40063AB3A}"/>
              </a:ext>
            </a:extLst>
          </p:cNvPr>
          <p:cNvSpPr/>
          <p:nvPr/>
        </p:nvSpPr>
        <p:spPr>
          <a:xfrm>
            <a:off x="0" y="0"/>
            <a:ext cx="12192000" cy="807523"/>
          </a:xfrm>
          <a:prstGeom prst="rect">
            <a:avLst/>
          </a:prstGeom>
          <a:solidFill>
            <a:srgbClr val="EB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entury Gothic" panose="020B0502020202020204" pitchFamily="34" charset="0"/>
              </a:rPr>
              <a:t>5. Aménagements</a:t>
            </a:r>
            <a:r>
              <a:rPr kumimoji="0" lang="fr-FR" sz="2000" b="1" i="0" u="none" strike="noStrike" kern="1200" cap="none" spc="0" normalizeH="0" noProof="0" dirty="0">
                <a:ln>
                  <a:noFill/>
                </a:ln>
                <a:solidFill>
                  <a:prstClr val="white"/>
                </a:solidFill>
                <a:effectLst/>
                <a:uLnTx/>
                <a:uFillTx/>
                <a:latin typeface="Century Gothic" panose="020B0502020202020204" pitchFamily="34" charset="0"/>
              </a:rPr>
              <a:t> au quotidien et dans la scolarité ?</a:t>
            </a:r>
            <a:endParaRPr kumimoji="0" lang="fr-FR" sz="2000" b="0" i="0" u="none" strike="noStrike" kern="1200" cap="none" spc="0" normalizeH="0" baseline="0" noProof="0" dirty="0">
              <a:ln>
                <a:noFill/>
              </a:ln>
              <a:solidFill>
                <a:prstClr val="white"/>
              </a:solidFill>
              <a:effectLst/>
              <a:uLnTx/>
              <a:uFillTx/>
              <a:latin typeface="Calibri" panose="020F0502020204030204"/>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3633" y="1999092"/>
            <a:ext cx="4784733" cy="278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 1">
            <a:extLst>
              <a:ext uri="{FF2B5EF4-FFF2-40B4-BE49-F238E27FC236}">
                <a16:creationId xmlns:a16="http://schemas.microsoft.com/office/drawing/2014/main" id="{57DD629E-DA93-64E1-1EF0-A12D69C468B2}"/>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367810" y="1647540"/>
            <a:ext cx="7456379" cy="3990738"/>
          </a:xfrm>
          <a:prstGeom prst="rect">
            <a:avLst/>
          </a:prstGeom>
        </p:spPr>
      </p:pic>
    </p:spTree>
    <p:extLst>
      <p:ext uri="{BB962C8B-B14F-4D97-AF65-F5344CB8AC3E}">
        <p14:creationId xmlns:p14="http://schemas.microsoft.com/office/powerpoint/2010/main" val="38444998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423539-B0E8-6C98-4886-9CC2954F4A2D}"/>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4A8A635-6B4A-8822-113E-0755E8A11013}"/>
              </a:ext>
            </a:extLst>
          </p:cNvPr>
          <p:cNvSpPr>
            <a:spLocks noGrp="1"/>
          </p:cNvSpPr>
          <p:nvPr>
            <p:ph idx="1"/>
          </p:nvPr>
        </p:nvSpPr>
        <p:spPr/>
        <p:txBody>
          <a:bodyPr/>
          <a:lstStyle/>
          <a:p>
            <a:endParaRPr lang="fr-FR"/>
          </a:p>
        </p:txBody>
      </p:sp>
      <p:pic>
        <p:nvPicPr>
          <p:cNvPr id="4" name="Espace réservé du contenu 12">
            <a:extLst>
              <a:ext uri="{FF2B5EF4-FFF2-40B4-BE49-F238E27FC236}">
                <a16:creationId xmlns:a16="http://schemas.microsoft.com/office/drawing/2014/main" id="{BBEFAA4D-C83B-533B-780F-3F880B7B525B}"/>
              </a:ext>
            </a:extLst>
          </p:cNvPr>
          <p:cNvPicPr>
            <a:picLocks noChangeAspect="1"/>
          </p:cNvPicPr>
          <p:nvPr/>
        </p:nvPicPr>
        <p:blipFill>
          <a:blip r:embed="rId3"/>
          <a:stretch>
            <a:fillRect/>
          </a:stretch>
        </p:blipFill>
        <p:spPr>
          <a:xfrm>
            <a:off x="1219200" y="0"/>
            <a:ext cx="9713574" cy="6858000"/>
          </a:xfrm>
          <a:prstGeom prst="rect">
            <a:avLst/>
          </a:prstGeom>
        </p:spPr>
      </p:pic>
    </p:spTree>
    <p:extLst>
      <p:ext uri="{BB962C8B-B14F-4D97-AF65-F5344CB8AC3E}">
        <p14:creationId xmlns:p14="http://schemas.microsoft.com/office/powerpoint/2010/main" val="2475348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3665D0A-7357-4E7C-B970-55174B3B2B03}"/>
              </a:ext>
            </a:extLst>
          </p:cNvPr>
          <p:cNvSpPr>
            <a:spLocks noGrp="1"/>
          </p:cNvSpPr>
          <p:nvPr>
            <p:ph type="pic" idx="14"/>
          </p:nvPr>
        </p:nvSpPr>
        <p:spPr/>
      </p:sp>
      <p:sp>
        <p:nvSpPr>
          <p:cNvPr id="14" name="Rectangle 3">
            <a:extLst>
              <a:ext uri="{FF2B5EF4-FFF2-40B4-BE49-F238E27FC236}">
                <a16:creationId xmlns:a16="http://schemas.microsoft.com/office/drawing/2014/main" id="{22039A14-C7B1-472C-A3E2-384F9703E6A0}"/>
              </a:ext>
            </a:extLst>
          </p:cNvPr>
          <p:cNvSpPr/>
          <p:nvPr/>
        </p:nvSpPr>
        <p:spPr>
          <a:xfrm>
            <a:off x="6443141" y="2366901"/>
            <a:ext cx="1228435" cy="469354"/>
          </a:xfrm>
          <a:custGeom>
            <a:avLst/>
            <a:gdLst/>
            <a:ahLst/>
            <a:cxnLst/>
            <a:rect l="l" t="t" r="r" b="b"/>
            <a:pathLst>
              <a:path w="1228435" h="469354">
                <a:moveTo>
                  <a:pt x="257175" y="0"/>
                </a:moveTo>
                <a:lnTo>
                  <a:pt x="508354" y="0"/>
                </a:lnTo>
                <a:lnTo>
                  <a:pt x="998029" y="0"/>
                </a:lnTo>
                <a:lnTo>
                  <a:pt x="1228435" y="0"/>
                </a:lnTo>
                <a:lnTo>
                  <a:pt x="1018622" y="378693"/>
                </a:lnTo>
                <a:lnTo>
                  <a:pt x="1021491" y="378693"/>
                </a:lnTo>
                <a:lnTo>
                  <a:pt x="971260" y="469354"/>
                </a:lnTo>
                <a:lnTo>
                  <a:pt x="251179" y="469354"/>
                </a:lnTo>
                <a:lnTo>
                  <a:pt x="0" y="469354"/>
                </a:lnTo>
                <a:lnTo>
                  <a:pt x="50231" y="378693"/>
                </a:lnTo>
                <a:lnTo>
                  <a:pt x="47362" y="3786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TextBox 18">
            <a:extLst>
              <a:ext uri="{FF2B5EF4-FFF2-40B4-BE49-F238E27FC236}">
                <a16:creationId xmlns:a16="http://schemas.microsoft.com/office/drawing/2014/main" id="{64330192-5765-4A9F-94B0-F2D31E77CD4B}"/>
              </a:ext>
            </a:extLst>
          </p:cNvPr>
          <p:cNvSpPr txBox="1"/>
          <p:nvPr/>
        </p:nvSpPr>
        <p:spPr>
          <a:xfrm>
            <a:off x="6571877" y="2329710"/>
            <a:ext cx="842524" cy="400110"/>
          </a:xfrm>
          <a:prstGeom prst="rect">
            <a:avLst/>
          </a:prstGeom>
          <a:noFill/>
          <a:ln>
            <a:noFill/>
          </a:ln>
        </p:spPr>
        <p:txBody>
          <a:bodyPr wrap="square" rtlCol="0" anchor="ctr">
            <a:spAutoFit/>
          </a:bodyPr>
          <a:lstStyle/>
          <a:p>
            <a:pPr algn="ctr"/>
            <a:r>
              <a:rPr lang="en-US" altLang="ko-KR" sz="2000" b="1" dirty="0">
                <a:solidFill>
                  <a:schemeClr val="bg1"/>
                </a:solidFill>
                <a:latin typeface="Arial" pitchFamily="34" charset="0"/>
                <a:cs typeface="Arial" pitchFamily="34" charset="0"/>
              </a:rPr>
              <a:t>01</a:t>
            </a:r>
            <a:endParaRPr lang="ko-KR" altLang="en-US" sz="2000" b="1" dirty="0">
              <a:solidFill>
                <a:schemeClr val="bg1"/>
              </a:solidFill>
              <a:latin typeface="Arial" pitchFamily="34" charset="0"/>
              <a:cs typeface="Arial" pitchFamily="34" charset="0"/>
            </a:endParaRPr>
          </a:p>
        </p:txBody>
      </p:sp>
      <p:grpSp>
        <p:nvGrpSpPr>
          <p:cNvPr id="24" name="Group 23">
            <a:extLst>
              <a:ext uri="{FF2B5EF4-FFF2-40B4-BE49-F238E27FC236}">
                <a16:creationId xmlns:a16="http://schemas.microsoft.com/office/drawing/2014/main" id="{968D16CF-EA64-48C2-B264-21C5E4E5E0DE}"/>
              </a:ext>
            </a:extLst>
          </p:cNvPr>
          <p:cNvGrpSpPr/>
          <p:nvPr/>
        </p:nvGrpSpPr>
        <p:grpSpPr>
          <a:xfrm>
            <a:off x="7783929" y="2244688"/>
            <a:ext cx="4097668" cy="646331"/>
            <a:chOff x="3017859" y="4311889"/>
            <a:chExt cx="1890849" cy="646331"/>
          </a:xfrm>
        </p:grpSpPr>
        <p:sp>
          <p:nvSpPr>
            <p:cNvPr id="25" name="TextBox 24">
              <a:extLst>
                <a:ext uri="{FF2B5EF4-FFF2-40B4-BE49-F238E27FC236}">
                  <a16:creationId xmlns:a16="http://schemas.microsoft.com/office/drawing/2014/main" id="{1E7D8872-8C36-4945-8942-AEC479A365C5}"/>
                </a:ext>
              </a:extLst>
            </p:cNvPr>
            <p:cNvSpPr txBox="1"/>
            <p:nvPr/>
          </p:nvSpPr>
          <p:spPr>
            <a:xfrm>
              <a:off x="3021856" y="4560313"/>
              <a:ext cx="1886852" cy="276999"/>
            </a:xfrm>
            <a:prstGeom prst="rect">
              <a:avLst/>
            </a:prstGeom>
            <a:noFill/>
          </p:spPr>
          <p:txBody>
            <a:bodyPr wrap="square" rtlCol="0">
              <a:spAutoFit/>
            </a:bodyPr>
            <a:lstStyle/>
            <a:p>
              <a:endParaRPr lang="ko-KR" altLang="en-US" sz="1200" dirty="0">
                <a:solidFill>
                  <a:schemeClr val="tx1">
                    <a:lumMod val="75000"/>
                    <a:lumOff val="25000"/>
                  </a:schemeClr>
                </a:solidFill>
                <a:latin typeface="Arial" pitchFamily="34" charset="0"/>
                <a:cs typeface="Arial" pitchFamily="34" charset="0"/>
              </a:endParaRPr>
            </a:p>
          </p:txBody>
        </p:sp>
        <p:sp>
          <p:nvSpPr>
            <p:cNvPr id="26" name="TextBox 25">
              <a:extLst>
                <a:ext uri="{FF2B5EF4-FFF2-40B4-BE49-F238E27FC236}">
                  <a16:creationId xmlns:a16="http://schemas.microsoft.com/office/drawing/2014/main" id="{66ED359A-1792-4B56-B4C2-DA9F1728A188}"/>
                </a:ext>
              </a:extLst>
            </p:cNvPr>
            <p:cNvSpPr txBox="1"/>
            <p:nvPr/>
          </p:nvSpPr>
          <p:spPr>
            <a:xfrm>
              <a:off x="3017859" y="4311889"/>
              <a:ext cx="1870812"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dirty="0">
                  <a:solidFill>
                    <a:srgbClr val="EB6608"/>
                  </a:solidFill>
                  <a:latin typeface="Century Gothic" panose="020B0502020202020204" pitchFamily="34" charset="0"/>
                  <a:ea typeface="+mj-ea"/>
                  <a:cs typeface="+mj-cs"/>
                </a:rPr>
                <a:t>Méthodologie et outils du raisonnement diagnostique</a:t>
              </a:r>
              <a:endParaRPr lang="ko-KR" altLang="en-US" dirty="0">
                <a:solidFill>
                  <a:srgbClr val="EB6608"/>
                </a:solidFill>
                <a:latin typeface="Century Gothic" panose="020B0502020202020204" pitchFamily="34" charset="0"/>
                <a:ea typeface="+mj-ea"/>
                <a:cs typeface="+mj-cs"/>
              </a:endParaRPr>
            </a:p>
          </p:txBody>
        </p:sp>
      </p:grpSp>
      <p:sp>
        <p:nvSpPr>
          <p:cNvPr id="15" name="Rectangle 3">
            <a:extLst>
              <a:ext uri="{FF2B5EF4-FFF2-40B4-BE49-F238E27FC236}">
                <a16:creationId xmlns:a16="http://schemas.microsoft.com/office/drawing/2014/main" id="{3A9537C4-BD4C-4080-B09C-B3D9656262DB}"/>
              </a:ext>
            </a:extLst>
          </p:cNvPr>
          <p:cNvSpPr/>
          <p:nvPr/>
        </p:nvSpPr>
        <p:spPr>
          <a:xfrm>
            <a:off x="5863956" y="3250402"/>
            <a:ext cx="1228435" cy="469354"/>
          </a:xfrm>
          <a:custGeom>
            <a:avLst/>
            <a:gdLst/>
            <a:ahLst/>
            <a:cxnLst/>
            <a:rect l="l" t="t" r="r" b="b"/>
            <a:pathLst>
              <a:path w="1228435" h="469354">
                <a:moveTo>
                  <a:pt x="257175" y="0"/>
                </a:moveTo>
                <a:lnTo>
                  <a:pt x="508354" y="0"/>
                </a:lnTo>
                <a:lnTo>
                  <a:pt x="998029" y="0"/>
                </a:lnTo>
                <a:lnTo>
                  <a:pt x="1228435" y="0"/>
                </a:lnTo>
                <a:lnTo>
                  <a:pt x="1018622" y="378693"/>
                </a:lnTo>
                <a:lnTo>
                  <a:pt x="1021491" y="378693"/>
                </a:lnTo>
                <a:lnTo>
                  <a:pt x="971260" y="469354"/>
                </a:lnTo>
                <a:lnTo>
                  <a:pt x="251179" y="469354"/>
                </a:lnTo>
                <a:lnTo>
                  <a:pt x="0" y="469354"/>
                </a:lnTo>
                <a:lnTo>
                  <a:pt x="50231" y="378693"/>
                </a:lnTo>
                <a:lnTo>
                  <a:pt x="47362" y="37869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Box 19">
            <a:extLst>
              <a:ext uri="{FF2B5EF4-FFF2-40B4-BE49-F238E27FC236}">
                <a16:creationId xmlns:a16="http://schemas.microsoft.com/office/drawing/2014/main" id="{F532C237-8D4C-43D4-839C-04F28D4F7592}"/>
              </a:ext>
            </a:extLst>
          </p:cNvPr>
          <p:cNvSpPr txBox="1"/>
          <p:nvPr/>
        </p:nvSpPr>
        <p:spPr>
          <a:xfrm>
            <a:off x="6098254" y="3290852"/>
            <a:ext cx="740787" cy="400110"/>
          </a:xfrm>
          <a:prstGeom prst="rect">
            <a:avLst/>
          </a:prstGeom>
          <a:noFill/>
        </p:spPr>
        <p:txBody>
          <a:bodyPr wrap="square" rtlCol="0" anchor="ctr">
            <a:spAutoFit/>
          </a:bodyPr>
          <a:lstStyle/>
          <a:p>
            <a:pPr algn="ctr"/>
            <a:r>
              <a:rPr lang="en-US" altLang="ko-KR" sz="2000" b="1" dirty="0">
                <a:solidFill>
                  <a:schemeClr val="bg1"/>
                </a:solidFill>
                <a:latin typeface="Arial" pitchFamily="34" charset="0"/>
                <a:cs typeface="Arial" pitchFamily="34" charset="0"/>
              </a:rPr>
              <a:t>02</a:t>
            </a:r>
            <a:endParaRPr lang="ko-KR" altLang="en-US" sz="2000" b="1" dirty="0">
              <a:solidFill>
                <a:schemeClr val="bg1"/>
              </a:solidFill>
              <a:latin typeface="Arial" pitchFamily="34" charset="0"/>
              <a:cs typeface="Arial" pitchFamily="34" charset="0"/>
            </a:endParaRPr>
          </a:p>
        </p:txBody>
      </p:sp>
      <p:sp>
        <p:nvSpPr>
          <p:cNvPr id="29" name="TextBox 28">
            <a:extLst>
              <a:ext uri="{FF2B5EF4-FFF2-40B4-BE49-F238E27FC236}">
                <a16:creationId xmlns:a16="http://schemas.microsoft.com/office/drawing/2014/main" id="{F557E146-DE9C-4AB9-A0EC-EF4C96274C67}"/>
              </a:ext>
            </a:extLst>
          </p:cNvPr>
          <p:cNvSpPr txBox="1"/>
          <p:nvPr/>
        </p:nvSpPr>
        <p:spPr>
          <a:xfrm>
            <a:off x="7532363" y="3225036"/>
            <a:ext cx="4557377" cy="840230"/>
          </a:xfrm>
          <a:prstGeom prst="rect">
            <a:avLst/>
          </a:prstGeom>
          <a:noFill/>
        </p:spPr>
        <p:txBody>
          <a:bodyPr wrap="square" rtlCol="0">
            <a:spAutoFit/>
          </a:bodyPr>
          <a:lstStyle/>
          <a:p>
            <a:pPr marL="0" marR="0" lvl="0" indent="0" algn="just" defTabSz="914400" rtl="0" eaLnBrk="1" fontAlgn="auto" latinLnBrk="0" hangingPunct="1">
              <a:lnSpc>
                <a:spcPct val="90000"/>
              </a:lnSpc>
              <a:spcBef>
                <a:spcPct val="0"/>
              </a:spcBef>
              <a:spcAft>
                <a:spcPts val="0"/>
              </a:spcAft>
              <a:buClrTx/>
              <a:buSzTx/>
              <a:buFontTx/>
              <a:buNone/>
              <a:tabLst/>
              <a:defRPr/>
            </a:pPr>
            <a:r>
              <a:rPr lang="fr-FR" b="0" i="0" u="none" strike="noStrike" baseline="0" dirty="0">
                <a:solidFill>
                  <a:srgbClr val="EB6608"/>
                </a:solidFill>
                <a:latin typeface="Century Gothic" panose="020B0502020202020204" pitchFamily="34" charset="0"/>
              </a:rPr>
              <a:t>L’accompagnement et l’explication de la démarche diagnostique et de la prise en charge aux familles</a:t>
            </a:r>
            <a:endParaRPr kumimoji="0" lang="fr-FR" b="0" i="0" u="none" strike="noStrike" kern="1200" cap="none" spc="0" normalizeH="0" baseline="0" noProof="0" dirty="0">
              <a:ln>
                <a:noFill/>
              </a:ln>
              <a:solidFill>
                <a:srgbClr val="EB6608"/>
              </a:solidFill>
              <a:effectLst/>
              <a:uLnTx/>
              <a:uFillTx/>
              <a:latin typeface="Century Gothic" panose="020B0502020202020204" pitchFamily="34" charset="0"/>
              <a:ea typeface="+mj-ea"/>
              <a:cs typeface="+mj-cs"/>
            </a:endParaRPr>
          </a:p>
        </p:txBody>
      </p:sp>
      <p:sp>
        <p:nvSpPr>
          <p:cNvPr id="21" name="TextBox 20">
            <a:extLst>
              <a:ext uri="{FF2B5EF4-FFF2-40B4-BE49-F238E27FC236}">
                <a16:creationId xmlns:a16="http://schemas.microsoft.com/office/drawing/2014/main" id="{5F8C6A8E-B737-4AFA-98CA-DC3291E9F082}"/>
              </a:ext>
            </a:extLst>
          </p:cNvPr>
          <p:cNvSpPr txBox="1"/>
          <p:nvPr/>
        </p:nvSpPr>
        <p:spPr>
          <a:xfrm>
            <a:off x="5473958" y="4758994"/>
            <a:ext cx="740787" cy="400110"/>
          </a:xfrm>
          <a:prstGeom prst="rect">
            <a:avLst/>
          </a:prstGeom>
          <a:noFill/>
        </p:spPr>
        <p:txBody>
          <a:bodyPr wrap="square" rtlCol="0" anchor="ctr">
            <a:spAutoFit/>
          </a:bodyPr>
          <a:lstStyle/>
          <a:p>
            <a:pPr algn="ctr"/>
            <a:r>
              <a:rPr lang="en-US" altLang="ko-KR" sz="2000" b="1" dirty="0">
                <a:solidFill>
                  <a:schemeClr val="bg1"/>
                </a:solidFill>
                <a:latin typeface="Arial" pitchFamily="34" charset="0"/>
                <a:cs typeface="Arial" pitchFamily="34" charset="0"/>
              </a:rPr>
              <a:t>03</a:t>
            </a:r>
            <a:endParaRPr lang="ko-KR" altLang="en-US" sz="2000" b="1" dirty="0">
              <a:solidFill>
                <a:schemeClr val="bg1"/>
              </a:solidFill>
              <a:latin typeface="Arial" pitchFamily="34" charset="0"/>
              <a:cs typeface="Arial" pitchFamily="34" charset="0"/>
            </a:endParaRPr>
          </a:p>
        </p:txBody>
      </p:sp>
      <p:sp>
        <p:nvSpPr>
          <p:cNvPr id="32" name="TextBox 31">
            <a:extLst>
              <a:ext uri="{FF2B5EF4-FFF2-40B4-BE49-F238E27FC236}">
                <a16:creationId xmlns:a16="http://schemas.microsoft.com/office/drawing/2014/main" id="{24578D65-4121-40B0-BA6A-C929130A8370}"/>
              </a:ext>
            </a:extLst>
          </p:cNvPr>
          <p:cNvSpPr txBox="1"/>
          <p:nvPr/>
        </p:nvSpPr>
        <p:spPr>
          <a:xfrm>
            <a:off x="7538416" y="4180181"/>
            <a:ext cx="4551323" cy="2993127"/>
          </a:xfrm>
          <a:prstGeom prst="rect">
            <a:avLst/>
          </a:prstGeom>
          <a:noFill/>
        </p:spPr>
        <p:txBody>
          <a:bodyPr wrap="square" rtlCol="0">
            <a:spAutoFit/>
          </a:bodyPr>
          <a:lstStyle/>
          <a:p>
            <a:pPr marL="342900" indent="-342900" algn="just">
              <a:spcAft>
                <a:spcPts val="300"/>
              </a:spcAft>
              <a:buAutoNum type="arabicPeriod"/>
            </a:pPr>
            <a:r>
              <a:rPr lang="fr-FR" altLang="ko-KR" sz="1600" b="1" dirty="0">
                <a:solidFill>
                  <a:schemeClr val="tx1">
                    <a:lumMod val="85000"/>
                    <a:lumOff val="15000"/>
                  </a:schemeClr>
                </a:solidFill>
                <a:latin typeface="Century Gothic" panose="020B0502020202020204" pitchFamily="34" charset="0"/>
                <a:cs typeface="Arial" pitchFamily="34" charset="0"/>
              </a:rPr>
              <a:t>Faire participer les famille dès le repérage</a:t>
            </a:r>
          </a:p>
          <a:p>
            <a:pPr marL="342900" indent="-342900" algn="just">
              <a:spcAft>
                <a:spcPts val="300"/>
              </a:spcAft>
              <a:buAutoNum type="arabicPeriod"/>
            </a:pPr>
            <a:r>
              <a:rPr lang="fr-FR" altLang="ko-KR" sz="1600" b="1" dirty="0">
                <a:solidFill>
                  <a:schemeClr val="tx1">
                    <a:lumMod val="85000"/>
                    <a:lumOff val="15000"/>
                  </a:schemeClr>
                </a:solidFill>
                <a:latin typeface="Century Gothic" panose="020B0502020202020204" pitchFamily="34" charset="0"/>
                <a:cs typeface="Arial" pitchFamily="34" charset="0"/>
              </a:rPr>
              <a:t>Annonce du résultat du repérage de TND</a:t>
            </a:r>
          </a:p>
          <a:p>
            <a:pPr marL="342900" indent="-342900" algn="just">
              <a:spcAft>
                <a:spcPts val="300"/>
              </a:spcAft>
              <a:buAutoNum type="arabicPeriod"/>
            </a:pPr>
            <a:r>
              <a:rPr lang="fr-FR" altLang="ko-KR" sz="1600" b="1" dirty="0">
                <a:solidFill>
                  <a:schemeClr val="tx1">
                    <a:lumMod val="85000"/>
                    <a:lumOff val="15000"/>
                  </a:schemeClr>
                </a:solidFill>
                <a:latin typeface="Century Gothic" panose="020B0502020202020204" pitchFamily="34" charset="0"/>
                <a:cs typeface="Arial" pitchFamily="34" charset="0"/>
              </a:rPr>
              <a:t>Annonce du diagnostic de TDN</a:t>
            </a:r>
          </a:p>
          <a:p>
            <a:pPr marL="342900" indent="-342900" algn="just">
              <a:spcAft>
                <a:spcPts val="300"/>
              </a:spcAft>
              <a:buAutoNum type="arabicPeriod"/>
            </a:pPr>
            <a:r>
              <a:rPr lang="fr-FR" altLang="ko-KR" sz="1600" b="1" dirty="0">
                <a:solidFill>
                  <a:schemeClr val="tx1">
                    <a:lumMod val="85000"/>
                    <a:lumOff val="15000"/>
                  </a:schemeClr>
                </a:solidFill>
                <a:latin typeface="Century Gothic" panose="020B0502020202020204" pitchFamily="34" charset="0"/>
                <a:cs typeface="Arial" pitchFamily="34" charset="0"/>
              </a:rPr>
              <a:t>Du trouble au Handicap</a:t>
            </a:r>
          </a:p>
          <a:p>
            <a:pPr marL="342900" indent="-342900" algn="just">
              <a:spcAft>
                <a:spcPts val="300"/>
              </a:spcAft>
              <a:buAutoNum type="arabicPeriod"/>
            </a:pPr>
            <a:r>
              <a:rPr lang="fr-FR" altLang="ko-KR" sz="1600" b="1" dirty="0">
                <a:solidFill>
                  <a:schemeClr val="tx1">
                    <a:lumMod val="85000"/>
                    <a:lumOff val="15000"/>
                  </a:schemeClr>
                </a:solidFill>
                <a:latin typeface="Century Gothic" panose="020B0502020202020204" pitchFamily="34" charset="0"/>
                <a:cs typeface="Arial" pitchFamily="34" charset="0"/>
              </a:rPr>
              <a:t>Aménagements au quotidien et dans la scolarité ?</a:t>
            </a:r>
          </a:p>
          <a:p>
            <a:pPr marL="342900" indent="-342900" algn="just">
              <a:buAutoNum type="arabicPeriod"/>
            </a:pPr>
            <a:endParaRPr lang="fr-FR" altLang="ko-KR" sz="1600" b="1" dirty="0">
              <a:solidFill>
                <a:schemeClr val="tx1">
                  <a:lumMod val="85000"/>
                  <a:lumOff val="15000"/>
                </a:schemeClr>
              </a:solidFill>
              <a:latin typeface="Century Gothic" panose="020B0502020202020204" pitchFamily="34" charset="0"/>
              <a:cs typeface="Arial" pitchFamily="34" charset="0"/>
            </a:endParaRPr>
          </a:p>
          <a:p>
            <a:pPr marL="342900" indent="-342900" algn="just">
              <a:buAutoNum type="arabicPeriod"/>
            </a:pPr>
            <a:endParaRPr lang="fr-FR" altLang="ko-KR" sz="1600" b="1" dirty="0">
              <a:solidFill>
                <a:schemeClr val="tx1">
                  <a:lumMod val="85000"/>
                  <a:lumOff val="15000"/>
                </a:schemeClr>
              </a:solidFill>
              <a:latin typeface="Arial" pitchFamily="34" charset="0"/>
              <a:cs typeface="Arial" pitchFamily="34" charset="0"/>
            </a:endParaRPr>
          </a:p>
          <a:p>
            <a:pPr marL="342900" indent="-342900" algn="just">
              <a:buAutoNum type="arabicPeriod"/>
            </a:pPr>
            <a:endParaRPr lang="fr-FR" altLang="ko-KR" sz="1600" b="1" dirty="0">
              <a:solidFill>
                <a:schemeClr val="tx1">
                  <a:lumMod val="85000"/>
                  <a:lumOff val="15000"/>
                </a:schemeClr>
              </a:solidFill>
              <a:latin typeface="Arial" pitchFamily="34" charset="0"/>
              <a:cs typeface="Arial" pitchFamily="34" charset="0"/>
            </a:endParaRPr>
          </a:p>
        </p:txBody>
      </p:sp>
      <p:sp>
        <p:nvSpPr>
          <p:cNvPr id="22" name="TextBox 21">
            <a:extLst>
              <a:ext uri="{FF2B5EF4-FFF2-40B4-BE49-F238E27FC236}">
                <a16:creationId xmlns:a16="http://schemas.microsoft.com/office/drawing/2014/main" id="{3C56C2B2-76FB-4523-BACF-0095071AAA86}"/>
              </a:ext>
            </a:extLst>
          </p:cNvPr>
          <p:cNvSpPr txBox="1"/>
          <p:nvPr/>
        </p:nvSpPr>
        <p:spPr>
          <a:xfrm>
            <a:off x="4899150" y="5648324"/>
            <a:ext cx="740787" cy="400110"/>
          </a:xfrm>
          <a:prstGeom prst="rect">
            <a:avLst/>
          </a:prstGeom>
          <a:noFill/>
        </p:spPr>
        <p:txBody>
          <a:bodyPr wrap="square" rtlCol="0" anchor="ctr">
            <a:spAutoFit/>
          </a:bodyPr>
          <a:lstStyle/>
          <a:p>
            <a:pPr algn="ctr"/>
            <a:r>
              <a:rPr lang="en-US" altLang="ko-KR" sz="2000" b="1" dirty="0">
                <a:solidFill>
                  <a:schemeClr val="bg1"/>
                </a:solidFill>
                <a:latin typeface="Arial" pitchFamily="34" charset="0"/>
                <a:cs typeface="Arial" pitchFamily="34" charset="0"/>
              </a:rPr>
              <a:t>04</a:t>
            </a:r>
            <a:endParaRPr lang="ko-KR" altLang="en-US" sz="2000" b="1" dirty="0">
              <a:solidFill>
                <a:schemeClr val="bg1"/>
              </a:solidFill>
              <a:latin typeface="Arial" pitchFamily="34" charset="0"/>
              <a:cs typeface="Arial" pitchFamily="34" charset="0"/>
            </a:endParaRPr>
          </a:p>
        </p:txBody>
      </p:sp>
      <p:sp>
        <p:nvSpPr>
          <p:cNvPr id="39" name="Parallelogram 38">
            <a:extLst>
              <a:ext uri="{FF2B5EF4-FFF2-40B4-BE49-F238E27FC236}">
                <a16:creationId xmlns:a16="http://schemas.microsoft.com/office/drawing/2014/main" id="{3C6386F8-5933-46CE-8CBE-00A7BF33875C}"/>
              </a:ext>
            </a:extLst>
          </p:cNvPr>
          <p:cNvSpPr/>
          <p:nvPr/>
        </p:nvSpPr>
        <p:spPr>
          <a:xfrm>
            <a:off x="3156343" y="-19049"/>
            <a:ext cx="4804271" cy="6877049"/>
          </a:xfrm>
          <a:prstGeom prst="parallelogram">
            <a:avLst>
              <a:gd name="adj" fmla="val 8813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10">
            <a:extLst>
              <a:ext uri="{FF2B5EF4-FFF2-40B4-BE49-F238E27FC236}">
                <a16:creationId xmlns:a16="http://schemas.microsoft.com/office/drawing/2014/main" id="{05FB2947-CCF9-4323-9ED2-60CD05F68EB0}"/>
              </a:ext>
            </a:extLst>
          </p:cNvPr>
          <p:cNvSpPr txBox="1">
            <a:spLocks/>
          </p:cNvSpPr>
          <p:nvPr/>
        </p:nvSpPr>
        <p:spPr>
          <a:xfrm>
            <a:off x="7960614" y="460339"/>
            <a:ext cx="3769627" cy="1304961"/>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4400" b="1" dirty="0">
                <a:solidFill>
                  <a:schemeClr val="accent2"/>
                </a:solidFill>
                <a:latin typeface="Century Gothic" panose="020B0502020202020204" pitchFamily="34" charset="0"/>
                <a:cs typeface="Arial" pitchFamily="34" charset="0"/>
              </a:rPr>
              <a:t>Plan</a:t>
            </a:r>
          </a:p>
        </p:txBody>
      </p:sp>
    </p:spTree>
    <p:extLst>
      <p:ext uri="{BB962C8B-B14F-4D97-AF65-F5344CB8AC3E}">
        <p14:creationId xmlns:p14="http://schemas.microsoft.com/office/powerpoint/2010/main" val="416908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p:bldP spid="15" grpId="0" animBg="1"/>
      <p:bldP spid="20" grpId="0"/>
      <p:bldP spid="29" grpId="0"/>
      <p:bldP spid="32" grpId="0"/>
      <p:bldP spid="39" grpId="0" animBg="1"/>
      <p:bldP spid="4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22"/>
          <p:cNvSpPr txBox="1">
            <a:spLocks noGrp="1"/>
          </p:cNvSpPr>
          <p:nvPr>
            <p:ph type="body" idx="1"/>
          </p:nvPr>
        </p:nvSpPr>
        <p:spPr>
          <a:xfrm>
            <a:off x="330169" y="1097011"/>
            <a:ext cx="11573197" cy="724247"/>
          </a:xfrm>
          <a:prstGeom prst="rect">
            <a:avLst/>
          </a:prstGeom>
          <a:noFill/>
          <a:ln>
            <a:noFill/>
          </a:ln>
        </p:spPr>
        <p:txBody>
          <a:bodyPr spcFirstLastPara="1" wrap="square" lIns="91425" tIns="91425" rIns="91425" bIns="45700" anchor="ctr" anchorCtr="0">
            <a:normAutofit/>
          </a:bodyPr>
          <a:lstStyle/>
          <a:p>
            <a:pPr marL="0" lvl="0" indent="0" algn="ctr" rtl="0">
              <a:lnSpc>
                <a:spcPct val="70000"/>
              </a:lnSpc>
              <a:spcBef>
                <a:spcPts val="0"/>
              </a:spcBef>
              <a:spcAft>
                <a:spcPts val="0"/>
              </a:spcAft>
              <a:buClr>
                <a:srgbClr val="262626"/>
              </a:buClr>
              <a:buSzPts val="4995"/>
              <a:buNone/>
            </a:pPr>
            <a:r>
              <a:rPr lang="en-US" sz="4995" dirty="0" err="1">
                <a:solidFill>
                  <a:srgbClr val="EB6608"/>
                </a:solidFill>
                <a:latin typeface="Century Gothic" panose="020B0502020202020204" pitchFamily="34" charset="0"/>
              </a:rPr>
              <a:t>Aménagements</a:t>
            </a:r>
            <a:endParaRPr dirty="0">
              <a:solidFill>
                <a:srgbClr val="EB6608"/>
              </a:solidFill>
              <a:latin typeface="Century Gothic" panose="020B0502020202020204" pitchFamily="34" charset="0"/>
            </a:endParaRPr>
          </a:p>
        </p:txBody>
      </p:sp>
      <p:grpSp>
        <p:nvGrpSpPr>
          <p:cNvPr id="933" name="Google Shape;933;p22"/>
          <p:cNvGrpSpPr/>
          <p:nvPr/>
        </p:nvGrpSpPr>
        <p:grpSpPr>
          <a:xfrm>
            <a:off x="4902945" y="2284482"/>
            <a:ext cx="2131126" cy="3329589"/>
            <a:chOff x="4883895" y="2713107"/>
            <a:chExt cx="2131126" cy="3329589"/>
          </a:xfrm>
        </p:grpSpPr>
        <p:sp>
          <p:nvSpPr>
            <p:cNvPr id="934" name="Google Shape;934;p22"/>
            <p:cNvSpPr/>
            <p:nvPr/>
          </p:nvSpPr>
          <p:spPr>
            <a:xfrm>
              <a:off x="6385748" y="5170700"/>
              <a:ext cx="229689" cy="257624"/>
            </a:xfrm>
            <a:custGeom>
              <a:avLst/>
              <a:gdLst/>
              <a:ahLst/>
              <a:cxnLst/>
              <a:rect l="l" t="t" r="r" b="b"/>
              <a:pathLst>
                <a:path w="329540" h="369619" extrusionOk="0">
                  <a:moveTo>
                    <a:pt x="332368" y="93914"/>
                  </a:moveTo>
                  <a:cubicBezTo>
                    <a:pt x="326578" y="109501"/>
                    <a:pt x="329695" y="125977"/>
                    <a:pt x="329695" y="142009"/>
                  </a:cubicBezTo>
                  <a:cubicBezTo>
                    <a:pt x="329250" y="179416"/>
                    <a:pt x="315000" y="209699"/>
                    <a:pt x="290507" y="237754"/>
                  </a:cubicBezTo>
                  <a:cubicBezTo>
                    <a:pt x="268241" y="263138"/>
                    <a:pt x="255772" y="295646"/>
                    <a:pt x="239740" y="325483"/>
                  </a:cubicBezTo>
                  <a:cubicBezTo>
                    <a:pt x="235732" y="333053"/>
                    <a:pt x="231279" y="341069"/>
                    <a:pt x="225490" y="347749"/>
                  </a:cubicBezTo>
                  <a:cubicBezTo>
                    <a:pt x="217474" y="357546"/>
                    <a:pt x="207231" y="356656"/>
                    <a:pt x="197434" y="351312"/>
                  </a:cubicBezTo>
                  <a:cubicBezTo>
                    <a:pt x="186746" y="345523"/>
                    <a:pt x="187192" y="336616"/>
                    <a:pt x="192981" y="326819"/>
                  </a:cubicBezTo>
                  <a:cubicBezTo>
                    <a:pt x="204114" y="306334"/>
                    <a:pt x="214802" y="284959"/>
                    <a:pt x="225490" y="264028"/>
                  </a:cubicBezTo>
                  <a:cubicBezTo>
                    <a:pt x="228607" y="257793"/>
                    <a:pt x="236623" y="252004"/>
                    <a:pt x="225044" y="246215"/>
                  </a:cubicBezTo>
                  <a:cubicBezTo>
                    <a:pt x="216138" y="241762"/>
                    <a:pt x="210349" y="244879"/>
                    <a:pt x="205450" y="253786"/>
                  </a:cubicBezTo>
                  <a:cubicBezTo>
                    <a:pt x="187637" y="287630"/>
                    <a:pt x="169379" y="321030"/>
                    <a:pt x="151120" y="354429"/>
                  </a:cubicBezTo>
                  <a:cubicBezTo>
                    <a:pt x="145331" y="364671"/>
                    <a:pt x="139542" y="375804"/>
                    <a:pt x="124401" y="372687"/>
                  </a:cubicBezTo>
                  <a:cubicBezTo>
                    <a:pt x="108815" y="369570"/>
                    <a:pt x="102580" y="356211"/>
                    <a:pt x="111041" y="340178"/>
                  </a:cubicBezTo>
                  <a:cubicBezTo>
                    <a:pt x="128409" y="307225"/>
                    <a:pt x="147112" y="274271"/>
                    <a:pt x="164480" y="241317"/>
                  </a:cubicBezTo>
                  <a:cubicBezTo>
                    <a:pt x="168043" y="234191"/>
                    <a:pt x="180512" y="225730"/>
                    <a:pt x="165816" y="217714"/>
                  </a:cubicBezTo>
                  <a:cubicBezTo>
                    <a:pt x="152902" y="210589"/>
                    <a:pt x="150675" y="224394"/>
                    <a:pt x="147112" y="230629"/>
                  </a:cubicBezTo>
                  <a:cubicBezTo>
                    <a:pt x="127518" y="264028"/>
                    <a:pt x="108815" y="298318"/>
                    <a:pt x="90111" y="332608"/>
                  </a:cubicBezTo>
                  <a:cubicBezTo>
                    <a:pt x="89220" y="334390"/>
                    <a:pt x="89666" y="337507"/>
                    <a:pt x="88330" y="338843"/>
                  </a:cubicBezTo>
                  <a:cubicBezTo>
                    <a:pt x="79423" y="349085"/>
                    <a:pt x="73634" y="369125"/>
                    <a:pt x="54930" y="358882"/>
                  </a:cubicBezTo>
                  <a:cubicBezTo>
                    <a:pt x="38899" y="349976"/>
                    <a:pt x="42907" y="334835"/>
                    <a:pt x="51368" y="320139"/>
                  </a:cubicBezTo>
                  <a:cubicBezTo>
                    <a:pt x="71853" y="283622"/>
                    <a:pt x="90556" y="246215"/>
                    <a:pt x="111041" y="209253"/>
                  </a:cubicBezTo>
                  <a:cubicBezTo>
                    <a:pt x="115940" y="200792"/>
                    <a:pt x="120393" y="192331"/>
                    <a:pt x="110596" y="186096"/>
                  </a:cubicBezTo>
                  <a:cubicBezTo>
                    <a:pt x="98127" y="178081"/>
                    <a:pt x="95455" y="191886"/>
                    <a:pt x="91892" y="198120"/>
                  </a:cubicBezTo>
                  <a:cubicBezTo>
                    <a:pt x="75415" y="226175"/>
                    <a:pt x="60274" y="254676"/>
                    <a:pt x="45133" y="283177"/>
                  </a:cubicBezTo>
                  <a:cubicBezTo>
                    <a:pt x="37117" y="297873"/>
                    <a:pt x="25984" y="304552"/>
                    <a:pt x="10843" y="296537"/>
                  </a:cubicBezTo>
                  <a:cubicBezTo>
                    <a:pt x="-4743" y="288521"/>
                    <a:pt x="1491" y="276497"/>
                    <a:pt x="8171" y="264473"/>
                  </a:cubicBezTo>
                  <a:cubicBezTo>
                    <a:pt x="27320" y="229738"/>
                    <a:pt x="44242" y="193667"/>
                    <a:pt x="65173" y="159822"/>
                  </a:cubicBezTo>
                  <a:cubicBezTo>
                    <a:pt x="74079" y="145127"/>
                    <a:pt x="70962" y="131767"/>
                    <a:pt x="71853" y="117071"/>
                  </a:cubicBezTo>
                  <a:cubicBezTo>
                    <a:pt x="72298" y="109501"/>
                    <a:pt x="66954" y="107719"/>
                    <a:pt x="60274" y="106829"/>
                  </a:cubicBezTo>
                  <a:cubicBezTo>
                    <a:pt x="49141" y="105938"/>
                    <a:pt x="38008" y="102375"/>
                    <a:pt x="27320" y="103266"/>
                  </a:cubicBezTo>
                  <a:cubicBezTo>
                    <a:pt x="5945" y="105047"/>
                    <a:pt x="-1180" y="97031"/>
                    <a:pt x="155" y="75656"/>
                  </a:cubicBezTo>
                  <a:cubicBezTo>
                    <a:pt x="1491" y="53390"/>
                    <a:pt x="15742" y="50272"/>
                    <a:pt x="30437" y="54280"/>
                  </a:cubicBezTo>
                  <a:cubicBezTo>
                    <a:pt x="72743" y="65859"/>
                    <a:pt x="104806" y="52499"/>
                    <a:pt x="131972" y="20881"/>
                  </a:cubicBezTo>
                  <a:cubicBezTo>
                    <a:pt x="140878" y="10638"/>
                    <a:pt x="153792" y="6631"/>
                    <a:pt x="166262" y="2177"/>
                  </a:cubicBezTo>
                  <a:cubicBezTo>
                    <a:pt x="174278" y="-3167"/>
                    <a:pt x="180066" y="2623"/>
                    <a:pt x="186301" y="5740"/>
                  </a:cubicBezTo>
                  <a:cubicBezTo>
                    <a:pt x="231279" y="28897"/>
                    <a:pt x="274476" y="55616"/>
                    <a:pt x="319899" y="78328"/>
                  </a:cubicBezTo>
                  <a:cubicBezTo>
                    <a:pt x="325242" y="81890"/>
                    <a:pt x="334149" y="83672"/>
                    <a:pt x="332368" y="93914"/>
                  </a:cubicBezTo>
                  <a:close/>
                </a:path>
              </a:pathLst>
            </a:custGeom>
            <a:solidFill>
              <a:srgbClr val="FACC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5" name="Google Shape;935;p22"/>
            <p:cNvSpPr/>
            <p:nvPr/>
          </p:nvSpPr>
          <p:spPr>
            <a:xfrm>
              <a:off x="5207481" y="2713107"/>
              <a:ext cx="1807540" cy="1739621"/>
            </a:xfrm>
            <a:custGeom>
              <a:avLst/>
              <a:gdLst/>
              <a:ahLst/>
              <a:cxnLst/>
              <a:rect l="l" t="t" r="r" b="b"/>
              <a:pathLst>
                <a:path w="1807540" h="1739621" extrusionOk="0">
                  <a:moveTo>
                    <a:pt x="1792367" y="1171256"/>
                  </a:moveTo>
                  <a:lnTo>
                    <a:pt x="1786922" y="1180194"/>
                  </a:lnTo>
                  <a:lnTo>
                    <a:pt x="1787540" y="1179366"/>
                  </a:lnTo>
                  <a:lnTo>
                    <a:pt x="1792367" y="1171256"/>
                  </a:lnTo>
                  <a:close/>
                  <a:moveTo>
                    <a:pt x="188410" y="1062349"/>
                  </a:moveTo>
                  <a:lnTo>
                    <a:pt x="188410" y="1063280"/>
                  </a:lnTo>
                  <a:lnTo>
                    <a:pt x="189270" y="1063771"/>
                  </a:lnTo>
                  <a:lnTo>
                    <a:pt x="188410" y="1062349"/>
                  </a:lnTo>
                  <a:close/>
                  <a:moveTo>
                    <a:pt x="726006" y="645805"/>
                  </a:moveTo>
                  <a:lnTo>
                    <a:pt x="727389" y="646955"/>
                  </a:lnTo>
                  <a:cubicBezTo>
                    <a:pt x="727342" y="646778"/>
                    <a:pt x="727294" y="646602"/>
                    <a:pt x="727247" y="646425"/>
                  </a:cubicBezTo>
                  <a:lnTo>
                    <a:pt x="727709" y="646213"/>
                  </a:lnTo>
                  <a:lnTo>
                    <a:pt x="726006" y="645805"/>
                  </a:lnTo>
                  <a:close/>
                  <a:moveTo>
                    <a:pt x="849852" y="191"/>
                  </a:moveTo>
                  <a:cubicBezTo>
                    <a:pt x="1087921" y="5468"/>
                    <a:pt x="1307678" y="70650"/>
                    <a:pt x="1503223" y="210015"/>
                  </a:cubicBezTo>
                  <a:cubicBezTo>
                    <a:pt x="1619000" y="292579"/>
                    <a:pt x="1688838" y="406182"/>
                    <a:pt x="1726705" y="541202"/>
                  </a:cubicBezTo>
                  <a:cubicBezTo>
                    <a:pt x="1755261" y="643321"/>
                    <a:pt x="1771401" y="747923"/>
                    <a:pt x="1783507" y="853146"/>
                  </a:cubicBezTo>
                  <a:lnTo>
                    <a:pt x="1796232" y="1041552"/>
                  </a:lnTo>
                  <a:lnTo>
                    <a:pt x="1796233" y="1041553"/>
                  </a:lnTo>
                  <a:cubicBezTo>
                    <a:pt x="1799646" y="1058624"/>
                    <a:pt x="1803682" y="1075696"/>
                    <a:pt x="1806475" y="1092767"/>
                  </a:cubicBezTo>
                  <a:cubicBezTo>
                    <a:pt x="1810200" y="1114184"/>
                    <a:pt x="1803371" y="1134359"/>
                    <a:pt x="1798095" y="1155156"/>
                  </a:cubicBezTo>
                  <a:lnTo>
                    <a:pt x="1795038" y="1166769"/>
                  </a:lnTo>
                  <a:cubicBezTo>
                    <a:pt x="1795125" y="1166622"/>
                    <a:pt x="1795213" y="1166476"/>
                    <a:pt x="1795300" y="1166329"/>
                  </a:cubicBezTo>
                  <a:cubicBezTo>
                    <a:pt x="1793128" y="1199541"/>
                    <a:pt x="1790954" y="1232753"/>
                    <a:pt x="1788472" y="1265654"/>
                  </a:cubicBezTo>
                  <a:cubicBezTo>
                    <a:pt x="1777764" y="1326956"/>
                    <a:pt x="1744758" y="1472426"/>
                    <a:pt x="1731049" y="1534142"/>
                  </a:cubicBezTo>
                  <a:cubicBezTo>
                    <a:pt x="1717340" y="1595858"/>
                    <a:pt x="1719564" y="1603359"/>
                    <a:pt x="1706218" y="1635950"/>
                  </a:cubicBezTo>
                  <a:cubicBezTo>
                    <a:pt x="1692871" y="1668231"/>
                    <a:pt x="1677041" y="1699891"/>
                    <a:pt x="1667109" y="1735275"/>
                  </a:cubicBezTo>
                  <a:cubicBezTo>
                    <a:pt x="1631725" y="1654263"/>
                    <a:pt x="1560955" y="1625708"/>
                    <a:pt x="1484289" y="1606153"/>
                  </a:cubicBezTo>
                  <a:cubicBezTo>
                    <a:pt x="1411347" y="1587530"/>
                    <a:pt x="1336543" y="1582874"/>
                    <a:pt x="1262360" y="1575114"/>
                  </a:cubicBezTo>
                  <a:lnTo>
                    <a:pt x="1113100" y="1553218"/>
                  </a:lnTo>
                  <a:lnTo>
                    <a:pt x="1112132" y="1553387"/>
                  </a:lnTo>
                  <a:cubicBezTo>
                    <a:pt x="1059366" y="1572011"/>
                    <a:pt x="1004737" y="1576977"/>
                    <a:pt x="949797" y="1581633"/>
                  </a:cubicBezTo>
                  <a:cubicBezTo>
                    <a:pt x="941107" y="1582254"/>
                    <a:pt x="937072" y="1583184"/>
                    <a:pt x="940796" y="1593117"/>
                  </a:cubicBezTo>
                  <a:cubicBezTo>
                    <a:pt x="945763" y="1606464"/>
                    <a:pt x="943900" y="1620742"/>
                    <a:pt x="944831" y="1634399"/>
                  </a:cubicBezTo>
                  <a:cubicBezTo>
                    <a:pt x="944831" y="1635330"/>
                    <a:pt x="945141" y="1636571"/>
                    <a:pt x="945452" y="1637503"/>
                  </a:cubicBezTo>
                  <a:cubicBezTo>
                    <a:pt x="917207" y="1671646"/>
                    <a:pt x="888650" y="1705789"/>
                    <a:pt x="860094" y="1739621"/>
                  </a:cubicBezTo>
                  <a:cubicBezTo>
                    <a:pt x="831538" y="1705479"/>
                    <a:pt x="803293" y="1671336"/>
                    <a:pt x="775358" y="1637192"/>
                  </a:cubicBezTo>
                  <a:cubicBezTo>
                    <a:pt x="775979" y="1635951"/>
                    <a:pt x="776290" y="1635020"/>
                    <a:pt x="776910" y="1634089"/>
                  </a:cubicBezTo>
                  <a:cubicBezTo>
                    <a:pt x="778152" y="1618880"/>
                    <a:pt x="775358" y="1603360"/>
                    <a:pt x="782187" y="1588461"/>
                  </a:cubicBezTo>
                  <a:cubicBezTo>
                    <a:pt x="785291" y="1581633"/>
                    <a:pt x="780945" y="1578218"/>
                    <a:pt x="774737" y="1576045"/>
                  </a:cubicBezTo>
                  <a:cubicBezTo>
                    <a:pt x="739353" y="1564251"/>
                    <a:pt x="703037" y="1557111"/>
                    <a:pt x="666411" y="1549662"/>
                  </a:cubicBezTo>
                  <a:cubicBezTo>
                    <a:pt x="641580" y="1544696"/>
                    <a:pt x="616128" y="1541282"/>
                    <a:pt x="591607" y="1533832"/>
                  </a:cubicBezTo>
                  <a:cubicBezTo>
                    <a:pt x="586641" y="1532280"/>
                    <a:pt x="582295" y="1533832"/>
                    <a:pt x="577950" y="1534143"/>
                  </a:cubicBezTo>
                  <a:lnTo>
                    <a:pt x="577106" y="1533930"/>
                  </a:lnTo>
                  <a:lnTo>
                    <a:pt x="482019" y="1545054"/>
                  </a:lnTo>
                  <a:cubicBezTo>
                    <a:pt x="387157" y="1560681"/>
                    <a:pt x="295262" y="1588616"/>
                    <a:pt x="204239" y="1620741"/>
                  </a:cubicBezTo>
                  <a:cubicBezTo>
                    <a:pt x="199273" y="1622604"/>
                    <a:pt x="194307" y="1623845"/>
                    <a:pt x="189341" y="1625397"/>
                  </a:cubicBezTo>
                  <a:cubicBezTo>
                    <a:pt x="162337" y="1634088"/>
                    <a:pt x="162647" y="1633778"/>
                    <a:pt x="149611" y="1609878"/>
                  </a:cubicBezTo>
                  <a:cubicBezTo>
                    <a:pt x="96224" y="1511484"/>
                    <a:pt x="67357" y="1405640"/>
                    <a:pt x="56494" y="1294831"/>
                  </a:cubicBezTo>
                  <a:lnTo>
                    <a:pt x="52808" y="1264422"/>
                  </a:lnTo>
                  <a:lnTo>
                    <a:pt x="52769" y="1264413"/>
                  </a:lnTo>
                  <a:cubicBezTo>
                    <a:pt x="51527" y="1253550"/>
                    <a:pt x="45941" y="1245479"/>
                    <a:pt x="38801" y="1236788"/>
                  </a:cubicBezTo>
                  <a:cubicBezTo>
                    <a:pt x="9314" y="1200472"/>
                    <a:pt x="-4964" y="1158880"/>
                    <a:pt x="1555" y="1112011"/>
                  </a:cubicBezTo>
                  <a:cubicBezTo>
                    <a:pt x="4659" y="1089663"/>
                    <a:pt x="13660" y="1068556"/>
                    <a:pt x="30111" y="1051796"/>
                  </a:cubicBezTo>
                  <a:cubicBezTo>
                    <a:pt x="36939" y="1044967"/>
                    <a:pt x="38801" y="1037518"/>
                    <a:pt x="38801" y="1028206"/>
                  </a:cubicBezTo>
                  <a:cubicBezTo>
                    <a:pt x="38801" y="1013928"/>
                    <a:pt x="38336" y="999727"/>
                    <a:pt x="38297" y="985566"/>
                  </a:cubicBezTo>
                  <a:lnTo>
                    <a:pt x="40353" y="943169"/>
                  </a:lnTo>
                  <a:lnTo>
                    <a:pt x="40353" y="942848"/>
                  </a:lnTo>
                  <a:cubicBezTo>
                    <a:pt x="43147" y="838868"/>
                    <a:pt x="53700" y="735818"/>
                    <a:pt x="75428" y="634009"/>
                  </a:cubicBezTo>
                  <a:cubicBezTo>
                    <a:pt x="88153" y="574414"/>
                    <a:pt x="109881" y="517302"/>
                    <a:pt x="124469" y="458017"/>
                  </a:cubicBezTo>
                  <a:cubicBezTo>
                    <a:pt x="153646" y="341621"/>
                    <a:pt x="216034" y="246021"/>
                    <a:pt x="308530" y="171216"/>
                  </a:cubicBezTo>
                  <a:cubicBezTo>
                    <a:pt x="382714" y="111000"/>
                    <a:pt x="469002" y="71892"/>
                    <a:pt x="559947" y="43646"/>
                  </a:cubicBezTo>
                  <a:cubicBezTo>
                    <a:pt x="654305" y="14469"/>
                    <a:pt x="751148" y="-1982"/>
                    <a:pt x="849852" y="191"/>
                  </a:cubicBezTo>
                  <a:close/>
                </a:path>
              </a:pathLst>
            </a:custGeom>
            <a:solidFill>
              <a:srgbClr val="E12F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6" name="Google Shape;936;p22"/>
            <p:cNvSpPr/>
            <p:nvPr/>
          </p:nvSpPr>
          <p:spPr>
            <a:xfrm>
              <a:off x="4981712" y="4107157"/>
              <a:ext cx="1865446" cy="1669900"/>
            </a:xfrm>
            <a:custGeom>
              <a:avLst/>
              <a:gdLst/>
              <a:ahLst/>
              <a:cxnLst/>
              <a:rect l="l" t="t" r="r" b="b"/>
              <a:pathLst>
                <a:path w="2676401" h="2395846" extrusionOk="0">
                  <a:moveTo>
                    <a:pt x="2631149" y="823553"/>
                  </a:moveTo>
                  <a:cubicBezTo>
                    <a:pt x="2575929" y="734933"/>
                    <a:pt x="2493544" y="677932"/>
                    <a:pt x="2404033" y="629391"/>
                  </a:cubicBezTo>
                  <a:cubicBezTo>
                    <a:pt x="2288249" y="567046"/>
                    <a:pt x="2165339" y="522068"/>
                    <a:pt x="2039312" y="485997"/>
                  </a:cubicBezTo>
                  <a:cubicBezTo>
                    <a:pt x="2021054" y="480653"/>
                    <a:pt x="2006803" y="472192"/>
                    <a:pt x="1995225" y="455715"/>
                  </a:cubicBezTo>
                  <a:cubicBezTo>
                    <a:pt x="1968506" y="418753"/>
                    <a:pt x="1931989" y="393815"/>
                    <a:pt x="1890574" y="375556"/>
                  </a:cubicBezTo>
                  <a:cubicBezTo>
                    <a:pt x="1830455" y="348837"/>
                    <a:pt x="1767664" y="343048"/>
                    <a:pt x="1703537" y="343938"/>
                  </a:cubicBezTo>
                  <a:cubicBezTo>
                    <a:pt x="1697303" y="337704"/>
                    <a:pt x="1692850" y="337259"/>
                    <a:pt x="1686170" y="344384"/>
                  </a:cubicBezTo>
                  <a:cubicBezTo>
                    <a:pt x="1683943" y="344384"/>
                    <a:pt x="1681716" y="344384"/>
                    <a:pt x="1679045" y="344384"/>
                  </a:cubicBezTo>
                  <a:cubicBezTo>
                    <a:pt x="1679045" y="347055"/>
                    <a:pt x="1679045" y="349728"/>
                    <a:pt x="1679045" y="352399"/>
                  </a:cubicBezTo>
                  <a:cubicBezTo>
                    <a:pt x="1639411" y="400049"/>
                    <a:pt x="1599777" y="447699"/>
                    <a:pt x="1559698" y="495349"/>
                  </a:cubicBezTo>
                  <a:cubicBezTo>
                    <a:pt x="1519173" y="446808"/>
                    <a:pt x="1478648" y="397823"/>
                    <a:pt x="1438569" y="348837"/>
                  </a:cubicBezTo>
                  <a:cubicBezTo>
                    <a:pt x="1438569" y="347501"/>
                    <a:pt x="1438569" y="345720"/>
                    <a:pt x="1438569" y="344384"/>
                  </a:cubicBezTo>
                  <a:cubicBezTo>
                    <a:pt x="1437233" y="344384"/>
                    <a:pt x="1435897" y="344384"/>
                    <a:pt x="1435007" y="344384"/>
                  </a:cubicBezTo>
                  <a:cubicBezTo>
                    <a:pt x="1428772" y="337259"/>
                    <a:pt x="1424764" y="339040"/>
                    <a:pt x="1419420" y="344384"/>
                  </a:cubicBezTo>
                  <a:cubicBezTo>
                    <a:pt x="1370435" y="344384"/>
                    <a:pt x="1321894" y="344384"/>
                    <a:pt x="1273354" y="357743"/>
                  </a:cubicBezTo>
                  <a:cubicBezTo>
                    <a:pt x="1190523" y="380455"/>
                    <a:pt x="1124615" y="423651"/>
                    <a:pt x="1087653" y="502919"/>
                  </a:cubicBezTo>
                  <a:cubicBezTo>
                    <a:pt x="1078747" y="522068"/>
                    <a:pt x="1064942" y="525185"/>
                    <a:pt x="1048019" y="527412"/>
                  </a:cubicBezTo>
                  <a:cubicBezTo>
                    <a:pt x="989682" y="535428"/>
                    <a:pt x="931344" y="531420"/>
                    <a:pt x="873452" y="522513"/>
                  </a:cubicBezTo>
                  <a:cubicBezTo>
                    <a:pt x="759894" y="505591"/>
                    <a:pt x="653907" y="467293"/>
                    <a:pt x="557717" y="404057"/>
                  </a:cubicBezTo>
                  <a:cubicBezTo>
                    <a:pt x="415658" y="310984"/>
                    <a:pt x="313679" y="183176"/>
                    <a:pt x="237974" y="33102"/>
                  </a:cubicBezTo>
                  <a:cubicBezTo>
                    <a:pt x="229067" y="15734"/>
                    <a:pt x="221942" y="11281"/>
                    <a:pt x="205465" y="19742"/>
                  </a:cubicBezTo>
                  <a:cubicBezTo>
                    <a:pt x="205465" y="19742"/>
                    <a:pt x="205465" y="19742"/>
                    <a:pt x="205465" y="19742"/>
                  </a:cubicBezTo>
                  <a:cubicBezTo>
                    <a:pt x="205465" y="19742"/>
                    <a:pt x="205465" y="19742"/>
                    <a:pt x="205465" y="19742"/>
                  </a:cubicBezTo>
                  <a:cubicBezTo>
                    <a:pt x="200567" y="3265"/>
                    <a:pt x="192551" y="-6532"/>
                    <a:pt x="174292" y="5046"/>
                  </a:cubicBezTo>
                  <a:cubicBezTo>
                    <a:pt x="119963" y="29984"/>
                    <a:pt x="65633" y="56258"/>
                    <a:pt x="9077" y="76298"/>
                  </a:cubicBezTo>
                  <a:cubicBezTo>
                    <a:pt x="-11853" y="89213"/>
                    <a:pt x="9968" y="100791"/>
                    <a:pt x="9968" y="113260"/>
                  </a:cubicBezTo>
                  <a:cubicBezTo>
                    <a:pt x="9968" y="113260"/>
                    <a:pt x="9968" y="113260"/>
                    <a:pt x="9968" y="113260"/>
                  </a:cubicBezTo>
                  <a:cubicBezTo>
                    <a:pt x="9968" y="113260"/>
                    <a:pt x="9968" y="113260"/>
                    <a:pt x="9968" y="113260"/>
                  </a:cubicBezTo>
                  <a:cubicBezTo>
                    <a:pt x="-4283" y="121721"/>
                    <a:pt x="3288" y="131518"/>
                    <a:pt x="8186" y="141316"/>
                  </a:cubicBezTo>
                  <a:cubicBezTo>
                    <a:pt x="87009" y="296734"/>
                    <a:pt x="188098" y="435230"/>
                    <a:pt x="323922" y="546116"/>
                  </a:cubicBezTo>
                  <a:cubicBezTo>
                    <a:pt x="425010" y="628501"/>
                    <a:pt x="536787" y="690846"/>
                    <a:pt x="660587" y="731371"/>
                  </a:cubicBezTo>
                  <a:cubicBezTo>
                    <a:pt x="779489" y="770559"/>
                    <a:pt x="902844" y="783919"/>
                    <a:pt x="1027535" y="784810"/>
                  </a:cubicBezTo>
                  <a:cubicBezTo>
                    <a:pt x="1048019" y="784810"/>
                    <a:pt x="1051582" y="791045"/>
                    <a:pt x="1051582" y="810193"/>
                  </a:cubicBezTo>
                  <a:cubicBezTo>
                    <a:pt x="1050692" y="1033301"/>
                    <a:pt x="1051137" y="1256854"/>
                    <a:pt x="1050692" y="1479962"/>
                  </a:cubicBezTo>
                  <a:cubicBezTo>
                    <a:pt x="1050692" y="1508908"/>
                    <a:pt x="1061825" y="1530283"/>
                    <a:pt x="1084981" y="1545424"/>
                  </a:cubicBezTo>
                  <a:cubicBezTo>
                    <a:pt x="1106357" y="1559230"/>
                    <a:pt x="1129959" y="1566800"/>
                    <a:pt x="1155788" y="1569917"/>
                  </a:cubicBezTo>
                  <a:cubicBezTo>
                    <a:pt x="1177609" y="1572589"/>
                    <a:pt x="1273799" y="1602871"/>
                    <a:pt x="1302745" y="1605543"/>
                  </a:cubicBezTo>
                  <a:cubicBezTo>
                    <a:pt x="1326347" y="1607770"/>
                    <a:pt x="1329465" y="1618903"/>
                    <a:pt x="1329465" y="1640278"/>
                  </a:cubicBezTo>
                  <a:cubicBezTo>
                    <a:pt x="1328574" y="1864277"/>
                    <a:pt x="1329019" y="2088275"/>
                    <a:pt x="1329019" y="2312719"/>
                  </a:cubicBezTo>
                  <a:cubicBezTo>
                    <a:pt x="1329019" y="2375509"/>
                    <a:pt x="1329019" y="2375509"/>
                    <a:pt x="1394037" y="2379963"/>
                  </a:cubicBezTo>
                  <a:cubicBezTo>
                    <a:pt x="1432780" y="2383080"/>
                    <a:pt x="1569495" y="2396440"/>
                    <a:pt x="1569495" y="2365267"/>
                  </a:cubicBezTo>
                  <a:cubicBezTo>
                    <a:pt x="1569495" y="2355470"/>
                    <a:pt x="1568159" y="2204950"/>
                    <a:pt x="1568159" y="2196489"/>
                  </a:cubicBezTo>
                  <a:cubicBezTo>
                    <a:pt x="1568159" y="2013906"/>
                    <a:pt x="1567713" y="1798369"/>
                    <a:pt x="1567713" y="1615786"/>
                  </a:cubicBezTo>
                  <a:cubicBezTo>
                    <a:pt x="1596214" y="1614895"/>
                    <a:pt x="1617144" y="1618012"/>
                    <a:pt x="1626051" y="1618012"/>
                  </a:cubicBezTo>
                  <a:cubicBezTo>
                    <a:pt x="1648317" y="1688819"/>
                    <a:pt x="1671029" y="1760071"/>
                    <a:pt x="1692850" y="1830878"/>
                  </a:cubicBezTo>
                  <a:cubicBezTo>
                    <a:pt x="1721796" y="1923950"/>
                    <a:pt x="1749851" y="2017468"/>
                    <a:pt x="1779243" y="2110096"/>
                  </a:cubicBezTo>
                  <a:cubicBezTo>
                    <a:pt x="1783696" y="2124346"/>
                    <a:pt x="1779688" y="2130136"/>
                    <a:pt x="1768110" y="2135479"/>
                  </a:cubicBezTo>
                  <a:cubicBezTo>
                    <a:pt x="1732484" y="2151957"/>
                    <a:pt x="1697303" y="2168879"/>
                    <a:pt x="1661677" y="2185356"/>
                  </a:cubicBezTo>
                  <a:cubicBezTo>
                    <a:pt x="1660341" y="2185801"/>
                    <a:pt x="1659005" y="2186692"/>
                    <a:pt x="1657669" y="2187137"/>
                  </a:cubicBezTo>
                  <a:cubicBezTo>
                    <a:pt x="1654107" y="2196934"/>
                    <a:pt x="1657669" y="2206731"/>
                    <a:pt x="1660786" y="2216084"/>
                  </a:cubicBezTo>
                  <a:cubicBezTo>
                    <a:pt x="1673255" y="2259725"/>
                    <a:pt x="1688396" y="2302031"/>
                    <a:pt x="1712889" y="2340774"/>
                  </a:cubicBezTo>
                  <a:cubicBezTo>
                    <a:pt x="1725358" y="2359478"/>
                    <a:pt x="1732929" y="2381744"/>
                    <a:pt x="1754305" y="2393768"/>
                  </a:cubicBezTo>
                  <a:cubicBezTo>
                    <a:pt x="1756976" y="2394659"/>
                    <a:pt x="1760539" y="2396885"/>
                    <a:pt x="1762766" y="2395994"/>
                  </a:cubicBezTo>
                  <a:cubicBezTo>
                    <a:pt x="1824220" y="2365267"/>
                    <a:pt x="1890574" y="2343446"/>
                    <a:pt x="1943568" y="2297578"/>
                  </a:cubicBezTo>
                  <a:cubicBezTo>
                    <a:pt x="1998342" y="2249928"/>
                    <a:pt x="2030406" y="2191591"/>
                    <a:pt x="2026398" y="2116776"/>
                  </a:cubicBezTo>
                  <a:cubicBezTo>
                    <a:pt x="2024616" y="2081150"/>
                    <a:pt x="2006358" y="2050868"/>
                    <a:pt x="1995670" y="2017914"/>
                  </a:cubicBezTo>
                  <a:cubicBezTo>
                    <a:pt x="1951583" y="1879863"/>
                    <a:pt x="1909723" y="1740922"/>
                    <a:pt x="1866526" y="1602871"/>
                  </a:cubicBezTo>
                  <a:cubicBezTo>
                    <a:pt x="1862073" y="1589066"/>
                    <a:pt x="1968060" y="1571253"/>
                    <a:pt x="1998788" y="1560565"/>
                  </a:cubicBezTo>
                  <a:cubicBezTo>
                    <a:pt x="2043766" y="1544979"/>
                    <a:pt x="2062469" y="1517369"/>
                    <a:pt x="2062024" y="1470165"/>
                  </a:cubicBezTo>
                  <a:cubicBezTo>
                    <a:pt x="2061579" y="1437656"/>
                    <a:pt x="2062024" y="1404702"/>
                    <a:pt x="2062024" y="1372193"/>
                  </a:cubicBezTo>
                  <a:cubicBezTo>
                    <a:pt x="2062024" y="1183821"/>
                    <a:pt x="2062024" y="995448"/>
                    <a:pt x="2061579" y="807076"/>
                  </a:cubicBezTo>
                  <a:cubicBezTo>
                    <a:pt x="2061579" y="788372"/>
                    <a:pt x="2066032" y="783028"/>
                    <a:pt x="2084290" y="790599"/>
                  </a:cubicBezTo>
                  <a:cubicBezTo>
                    <a:pt x="2118580" y="804849"/>
                    <a:pt x="2153761" y="815983"/>
                    <a:pt x="2187160" y="831569"/>
                  </a:cubicBezTo>
                  <a:cubicBezTo>
                    <a:pt x="2258412" y="864077"/>
                    <a:pt x="2330555" y="895696"/>
                    <a:pt x="2385775" y="954924"/>
                  </a:cubicBezTo>
                  <a:cubicBezTo>
                    <a:pt x="2399134" y="969174"/>
                    <a:pt x="2402697" y="982088"/>
                    <a:pt x="2393791" y="1000347"/>
                  </a:cubicBezTo>
                  <a:cubicBezTo>
                    <a:pt x="2358165" y="1073380"/>
                    <a:pt x="2324320" y="1147304"/>
                    <a:pt x="2289139" y="1220783"/>
                  </a:cubicBezTo>
                  <a:cubicBezTo>
                    <a:pt x="2248615" y="1305395"/>
                    <a:pt x="2206754" y="1389560"/>
                    <a:pt x="2161777" y="1472391"/>
                  </a:cubicBezTo>
                  <a:cubicBezTo>
                    <a:pt x="2154206" y="1486196"/>
                    <a:pt x="2154206" y="1495548"/>
                    <a:pt x="2170683" y="1501337"/>
                  </a:cubicBezTo>
                  <a:cubicBezTo>
                    <a:pt x="2173800" y="1502673"/>
                    <a:pt x="2176027" y="1505791"/>
                    <a:pt x="2179145" y="1508462"/>
                  </a:cubicBezTo>
                  <a:cubicBezTo>
                    <a:pt x="2174245" y="1517369"/>
                    <a:pt x="2170238" y="1526275"/>
                    <a:pt x="2183598" y="1531619"/>
                  </a:cubicBezTo>
                  <a:cubicBezTo>
                    <a:pt x="2239263" y="1561901"/>
                    <a:pt x="2294929" y="1592183"/>
                    <a:pt x="2350595" y="1622465"/>
                  </a:cubicBezTo>
                  <a:cubicBezTo>
                    <a:pt x="2365290" y="1630927"/>
                    <a:pt x="2365290" y="1616676"/>
                    <a:pt x="2370188" y="1609996"/>
                  </a:cubicBezTo>
                  <a:cubicBezTo>
                    <a:pt x="2370188" y="1609996"/>
                    <a:pt x="2370188" y="1609996"/>
                    <a:pt x="2370188" y="1609996"/>
                  </a:cubicBezTo>
                  <a:cubicBezTo>
                    <a:pt x="2370188" y="1609996"/>
                    <a:pt x="2370188" y="1609996"/>
                    <a:pt x="2370188" y="1609996"/>
                  </a:cubicBezTo>
                  <a:cubicBezTo>
                    <a:pt x="2388001" y="1621575"/>
                    <a:pt x="2401361" y="1618457"/>
                    <a:pt x="2408932" y="1597527"/>
                  </a:cubicBezTo>
                  <a:cubicBezTo>
                    <a:pt x="2411159" y="1591293"/>
                    <a:pt x="2415167" y="1585503"/>
                    <a:pt x="2417838" y="1579714"/>
                  </a:cubicBezTo>
                  <a:cubicBezTo>
                    <a:pt x="2497997" y="1423406"/>
                    <a:pt x="2575038" y="1265761"/>
                    <a:pt x="2648071" y="1106334"/>
                  </a:cubicBezTo>
                  <a:cubicBezTo>
                    <a:pt x="2692604" y="1008363"/>
                    <a:pt x="2687705" y="913954"/>
                    <a:pt x="2631149" y="8235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937" name="Google Shape;937;p22"/>
            <p:cNvGrpSpPr/>
            <p:nvPr/>
          </p:nvGrpSpPr>
          <p:grpSpPr>
            <a:xfrm>
              <a:off x="5705624" y="5607524"/>
              <a:ext cx="540427" cy="435172"/>
              <a:chOff x="5696247" y="5609818"/>
              <a:chExt cx="540427" cy="435172"/>
            </a:xfrm>
          </p:grpSpPr>
          <p:grpSp>
            <p:nvGrpSpPr>
              <p:cNvPr id="938" name="Google Shape;938;p22"/>
              <p:cNvGrpSpPr/>
              <p:nvPr/>
            </p:nvGrpSpPr>
            <p:grpSpPr>
              <a:xfrm>
                <a:off x="5696247" y="5746751"/>
                <a:ext cx="398438" cy="293123"/>
                <a:chOff x="5696247" y="5746751"/>
                <a:chExt cx="398438" cy="293123"/>
              </a:xfrm>
            </p:grpSpPr>
            <p:grpSp>
              <p:nvGrpSpPr>
                <p:cNvPr id="939" name="Google Shape;939;p22"/>
                <p:cNvGrpSpPr/>
                <p:nvPr/>
              </p:nvGrpSpPr>
              <p:grpSpPr>
                <a:xfrm>
                  <a:off x="5696247" y="5746752"/>
                  <a:ext cx="398438" cy="293122"/>
                  <a:chOff x="5749772" y="5812681"/>
                  <a:chExt cx="294954" cy="216991"/>
                </a:xfrm>
              </p:grpSpPr>
              <p:sp>
                <p:nvSpPr>
                  <p:cNvPr id="940" name="Google Shape;940;p22"/>
                  <p:cNvSpPr/>
                  <p:nvPr/>
                </p:nvSpPr>
                <p:spPr>
                  <a:xfrm>
                    <a:off x="5750026" y="5812681"/>
                    <a:ext cx="294700" cy="215944"/>
                  </a:xfrm>
                  <a:custGeom>
                    <a:avLst/>
                    <a:gdLst/>
                    <a:ahLst/>
                    <a:cxnLst/>
                    <a:rect l="l" t="t" r="r" b="b"/>
                    <a:pathLst>
                      <a:path w="294699" h="215943" extrusionOk="0">
                        <a:moveTo>
                          <a:pt x="149308" y="61226"/>
                        </a:moveTo>
                        <a:cubicBezTo>
                          <a:pt x="150071" y="40902"/>
                          <a:pt x="146514" y="20324"/>
                          <a:pt x="150071" y="0"/>
                        </a:cubicBezTo>
                        <a:cubicBezTo>
                          <a:pt x="152611" y="4573"/>
                          <a:pt x="157438" y="4319"/>
                          <a:pt x="161757" y="5843"/>
                        </a:cubicBezTo>
                        <a:cubicBezTo>
                          <a:pt x="170903" y="9400"/>
                          <a:pt x="203167" y="9908"/>
                          <a:pt x="209773" y="9908"/>
                        </a:cubicBezTo>
                        <a:cubicBezTo>
                          <a:pt x="234670" y="9908"/>
                          <a:pt x="259313" y="8130"/>
                          <a:pt x="283193" y="508"/>
                        </a:cubicBezTo>
                        <a:cubicBezTo>
                          <a:pt x="285480" y="1270"/>
                          <a:pt x="286750" y="3049"/>
                          <a:pt x="287004" y="5081"/>
                        </a:cubicBezTo>
                        <a:cubicBezTo>
                          <a:pt x="288020" y="22865"/>
                          <a:pt x="290815" y="40648"/>
                          <a:pt x="286242" y="58432"/>
                        </a:cubicBezTo>
                        <a:cubicBezTo>
                          <a:pt x="285480" y="65291"/>
                          <a:pt x="285480" y="71643"/>
                          <a:pt x="291577" y="76724"/>
                        </a:cubicBezTo>
                        <a:cubicBezTo>
                          <a:pt x="294372" y="79264"/>
                          <a:pt x="294626" y="83329"/>
                          <a:pt x="294626" y="87140"/>
                        </a:cubicBezTo>
                        <a:cubicBezTo>
                          <a:pt x="294626" y="107210"/>
                          <a:pt x="294880" y="127280"/>
                          <a:pt x="294880" y="147350"/>
                        </a:cubicBezTo>
                        <a:cubicBezTo>
                          <a:pt x="300977" y="164117"/>
                          <a:pt x="291831" y="178090"/>
                          <a:pt x="274302" y="180885"/>
                        </a:cubicBezTo>
                        <a:cubicBezTo>
                          <a:pt x="267188" y="182155"/>
                          <a:pt x="242545" y="186728"/>
                          <a:pt x="236702" y="189777"/>
                        </a:cubicBezTo>
                        <a:cubicBezTo>
                          <a:pt x="222475" y="196890"/>
                          <a:pt x="159978" y="215690"/>
                          <a:pt x="146006" y="216960"/>
                        </a:cubicBezTo>
                        <a:cubicBezTo>
                          <a:pt x="133303" y="217976"/>
                          <a:pt x="120601" y="218230"/>
                          <a:pt x="107898" y="217214"/>
                        </a:cubicBezTo>
                        <a:cubicBezTo>
                          <a:pt x="105612" y="216960"/>
                          <a:pt x="39812" y="214165"/>
                          <a:pt x="6532" y="164117"/>
                        </a:cubicBezTo>
                        <a:cubicBezTo>
                          <a:pt x="-1852" y="151415"/>
                          <a:pt x="-3885" y="143285"/>
                          <a:pt x="10850" y="136171"/>
                        </a:cubicBezTo>
                        <a:cubicBezTo>
                          <a:pt x="13137" y="135156"/>
                          <a:pt x="14915" y="135917"/>
                          <a:pt x="16439" y="137696"/>
                        </a:cubicBezTo>
                        <a:cubicBezTo>
                          <a:pt x="16439" y="137696"/>
                          <a:pt x="16439" y="137442"/>
                          <a:pt x="16185" y="137442"/>
                        </a:cubicBezTo>
                        <a:lnTo>
                          <a:pt x="68774" y="110512"/>
                        </a:lnTo>
                        <a:cubicBezTo>
                          <a:pt x="77920" y="103399"/>
                          <a:pt x="87066" y="97810"/>
                          <a:pt x="97228" y="90442"/>
                        </a:cubicBezTo>
                        <a:cubicBezTo>
                          <a:pt x="103833" y="84853"/>
                          <a:pt x="111963" y="81296"/>
                          <a:pt x="119330" y="77740"/>
                        </a:cubicBezTo>
                        <a:cubicBezTo>
                          <a:pt x="125682" y="73167"/>
                          <a:pt x="133557" y="72913"/>
                          <a:pt x="140925" y="71643"/>
                        </a:cubicBezTo>
                        <a:cubicBezTo>
                          <a:pt x="146768" y="70372"/>
                          <a:pt x="149054" y="68848"/>
                          <a:pt x="149308" y="61226"/>
                        </a:cubicBezTo>
                        <a:close/>
                      </a:path>
                    </a:pathLst>
                  </a:custGeom>
                  <a:solidFill>
                    <a:srgbClr val="FBB9A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1" name="Google Shape;941;p22"/>
                  <p:cNvSpPr/>
                  <p:nvPr/>
                </p:nvSpPr>
                <p:spPr>
                  <a:xfrm>
                    <a:off x="5749772" y="5948376"/>
                    <a:ext cx="294700" cy="81296"/>
                  </a:xfrm>
                  <a:custGeom>
                    <a:avLst/>
                    <a:gdLst/>
                    <a:ahLst/>
                    <a:cxnLst/>
                    <a:rect l="l" t="t" r="r" b="b"/>
                    <a:pathLst>
                      <a:path w="294699" h="81296" extrusionOk="0">
                        <a:moveTo>
                          <a:pt x="274302" y="45189"/>
                        </a:moveTo>
                        <a:cubicBezTo>
                          <a:pt x="291831" y="42141"/>
                          <a:pt x="300977" y="28168"/>
                          <a:pt x="294880" y="11654"/>
                        </a:cubicBezTo>
                        <a:cubicBezTo>
                          <a:pt x="258804" y="14703"/>
                          <a:pt x="225270" y="25881"/>
                          <a:pt x="192751" y="41124"/>
                        </a:cubicBezTo>
                        <a:cubicBezTo>
                          <a:pt x="177254" y="48492"/>
                          <a:pt x="160487" y="49762"/>
                          <a:pt x="143719" y="51541"/>
                        </a:cubicBezTo>
                        <a:cubicBezTo>
                          <a:pt x="138130" y="52049"/>
                          <a:pt x="124919" y="51795"/>
                          <a:pt x="120092" y="51032"/>
                        </a:cubicBezTo>
                        <a:cubicBezTo>
                          <a:pt x="93417" y="47730"/>
                          <a:pt x="66996" y="41887"/>
                          <a:pt x="42099" y="30962"/>
                        </a:cubicBezTo>
                        <a:cubicBezTo>
                          <a:pt x="39050" y="29692"/>
                          <a:pt x="28380" y="19530"/>
                          <a:pt x="18726" y="5303"/>
                        </a:cubicBezTo>
                        <a:cubicBezTo>
                          <a:pt x="16693" y="2255"/>
                          <a:pt x="14661" y="-1302"/>
                          <a:pt x="10850" y="476"/>
                        </a:cubicBezTo>
                        <a:cubicBezTo>
                          <a:pt x="-3885" y="7590"/>
                          <a:pt x="-1852" y="15719"/>
                          <a:pt x="6531" y="28422"/>
                        </a:cubicBezTo>
                        <a:cubicBezTo>
                          <a:pt x="39812" y="78724"/>
                          <a:pt x="105611" y="81265"/>
                          <a:pt x="107898" y="81519"/>
                        </a:cubicBezTo>
                        <a:cubicBezTo>
                          <a:pt x="120601" y="82535"/>
                          <a:pt x="133303" y="82281"/>
                          <a:pt x="146006" y="81265"/>
                        </a:cubicBezTo>
                        <a:cubicBezTo>
                          <a:pt x="159724" y="79994"/>
                          <a:pt x="222221" y="61194"/>
                          <a:pt x="236702" y="54081"/>
                        </a:cubicBezTo>
                        <a:cubicBezTo>
                          <a:pt x="242545" y="51032"/>
                          <a:pt x="267188" y="46460"/>
                          <a:pt x="274302" y="45189"/>
                        </a:cubicBezTo>
                        <a:close/>
                        <a:moveTo>
                          <a:pt x="194275" y="70086"/>
                        </a:moveTo>
                        <a:cubicBezTo>
                          <a:pt x="194784" y="70086"/>
                          <a:pt x="195038" y="69832"/>
                          <a:pt x="195292" y="69832"/>
                        </a:cubicBezTo>
                        <a:cubicBezTo>
                          <a:pt x="194784" y="70086"/>
                          <a:pt x="194021" y="70340"/>
                          <a:pt x="193513" y="70340"/>
                        </a:cubicBezTo>
                        <a:cubicBezTo>
                          <a:pt x="193767" y="70340"/>
                          <a:pt x="194021" y="70086"/>
                          <a:pt x="194275" y="70086"/>
                        </a:cubicBezTo>
                        <a:close/>
                        <a:moveTo>
                          <a:pt x="197578" y="70340"/>
                        </a:moveTo>
                        <a:cubicBezTo>
                          <a:pt x="197832" y="70595"/>
                          <a:pt x="197578" y="70849"/>
                          <a:pt x="197578" y="70340"/>
                        </a:cubicBezTo>
                        <a:lnTo>
                          <a:pt x="197578" y="70340"/>
                        </a:lnTo>
                        <a:close/>
                      </a:path>
                    </a:pathLst>
                  </a:custGeom>
                  <a:solidFill>
                    <a:srgbClr val="BCBEB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942" name="Google Shape;942;p22"/>
                <p:cNvSpPr/>
                <p:nvPr/>
              </p:nvSpPr>
              <p:spPr>
                <a:xfrm>
                  <a:off x="5718453" y="5746751"/>
                  <a:ext cx="336799" cy="258278"/>
                </a:xfrm>
                <a:custGeom>
                  <a:avLst/>
                  <a:gdLst/>
                  <a:ahLst/>
                  <a:cxnLst/>
                  <a:rect l="l" t="t" r="r" b="b"/>
                  <a:pathLst>
                    <a:path w="336799" h="258278" extrusionOk="0">
                      <a:moveTo>
                        <a:pt x="71040" y="148942"/>
                      </a:moveTo>
                      <a:cubicBezTo>
                        <a:pt x="117370" y="164042"/>
                        <a:pt x="150658" y="193901"/>
                        <a:pt x="160268" y="243662"/>
                      </a:cubicBezTo>
                      <a:cubicBezTo>
                        <a:pt x="167131" y="264253"/>
                        <a:pt x="145168" y="257389"/>
                        <a:pt x="134872" y="256360"/>
                      </a:cubicBezTo>
                      <a:cubicBezTo>
                        <a:pt x="106731" y="253272"/>
                        <a:pt x="78933" y="246065"/>
                        <a:pt x="51822" y="237141"/>
                      </a:cubicBezTo>
                      <a:cubicBezTo>
                        <a:pt x="32603" y="230964"/>
                        <a:pt x="19219" y="218611"/>
                        <a:pt x="10296" y="201108"/>
                      </a:cubicBezTo>
                      <a:cubicBezTo>
                        <a:pt x="7207" y="195616"/>
                        <a:pt x="3776" y="190125"/>
                        <a:pt x="0" y="185320"/>
                      </a:cubicBezTo>
                      <a:close/>
                      <a:moveTo>
                        <a:pt x="319637" y="132083"/>
                      </a:moveTo>
                      <a:cubicBezTo>
                        <a:pt x="325943" y="134272"/>
                        <a:pt x="331347" y="138819"/>
                        <a:pt x="334264" y="145169"/>
                      </a:cubicBezTo>
                      <a:cubicBezTo>
                        <a:pt x="340443" y="158210"/>
                        <a:pt x="334951" y="173310"/>
                        <a:pt x="321910" y="179830"/>
                      </a:cubicBezTo>
                      <a:cubicBezTo>
                        <a:pt x="308183" y="186351"/>
                        <a:pt x="294797" y="181546"/>
                        <a:pt x="287934" y="167476"/>
                      </a:cubicBezTo>
                      <a:cubicBezTo>
                        <a:pt x="281413" y="153748"/>
                        <a:pt x="286217" y="139333"/>
                        <a:pt x="299602" y="133156"/>
                      </a:cubicBezTo>
                      <a:cubicBezTo>
                        <a:pt x="306123" y="130068"/>
                        <a:pt x="313330" y="129896"/>
                        <a:pt x="319637" y="132083"/>
                      </a:cubicBezTo>
                      <a:close/>
                      <a:moveTo>
                        <a:pt x="110505" y="120801"/>
                      </a:moveTo>
                      <a:cubicBezTo>
                        <a:pt x="120801" y="124918"/>
                        <a:pt x="142765" y="132814"/>
                        <a:pt x="149285" y="136245"/>
                      </a:cubicBezTo>
                      <a:cubicBezTo>
                        <a:pt x="154433" y="138991"/>
                        <a:pt x="169533" y="146198"/>
                        <a:pt x="166101" y="151689"/>
                      </a:cubicBezTo>
                      <a:cubicBezTo>
                        <a:pt x="161640" y="158896"/>
                        <a:pt x="157178" y="162327"/>
                        <a:pt x="150315" y="167476"/>
                      </a:cubicBezTo>
                      <a:cubicBezTo>
                        <a:pt x="144823" y="171593"/>
                        <a:pt x="137617" y="161984"/>
                        <a:pt x="133156" y="158896"/>
                      </a:cubicBezTo>
                      <a:cubicBezTo>
                        <a:pt x="127665" y="155121"/>
                        <a:pt x="96435" y="133843"/>
                        <a:pt x="89228" y="135902"/>
                      </a:cubicBezTo>
                      <a:close/>
                      <a:moveTo>
                        <a:pt x="241602" y="93003"/>
                      </a:moveTo>
                      <a:cubicBezTo>
                        <a:pt x="241602" y="93689"/>
                        <a:pt x="241945" y="94033"/>
                        <a:pt x="241945" y="94376"/>
                      </a:cubicBezTo>
                      <a:cubicBezTo>
                        <a:pt x="241945" y="94719"/>
                        <a:pt x="241945" y="95063"/>
                        <a:pt x="241945" y="95406"/>
                      </a:cubicBezTo>
                      <a:cubicBezTo>
                        <a:pt x="241945" y="94719"/>
                        <a:pt x="241602" y="93689"/>
                        <a:pt x="241602" y="93003"/>
                      </a:cubicBezTo>
                      <a:close/>
                      <a:moveTo>
                        <a:pt x="180516" y="0"/>
                      </a:moveTo>
                      <a:cubicBezTo>
                        <a:pt x="184291" y="6177"/>
                        <a:pt x="190812" y="5834"/>
                        <a:pt x="196303" y="7893"/>
                      </a:cubicBezTo>
                      <a:cubicBezTo>
                        <a:pt x="208656" y="12698"/>
                        <a:pt x="216551" y="11669"/>
                        <a:pt x="235769" y="12698"/>
                      </a:cubicBezTo>
                      <a:cubicBezTo>
                        <a:pt x="236456" y="38780"/>
                        <a:pt x="235769" y="68293"/>
                        <a:pt x="236112" y="94376"/>
                      </a:cubicBezTo>
                      <a:cubicBezTo>
                        <a:pt x="236456" y="99867"/>
                        <a:pt x="237485" y="105701"/>
                        <a:pt x="230964" y="109475"/>
                      </a:cubicBezTo>
                      <a:cubicBezTo>
                        <a:pt x="222041" y="114624"/>
                        <a:pt x="213461" y="120115"/>
                        <a:pt x="204882" y="125606"/>
                      </a:cubicBezTo>
                      <a:cubicBezTo>
                        <a:pt x="198705" y="129382"/>
                        <a:pt x="193900" y="129725"/>
                        <a:pt x="187722" y="125263"/>
                      </a:cubicBezTo>
                      <a:cubicBezTo>
                        <a:pt x="172966" y="114967"/>
                        <a:pt x="155806" y="110162"/>
                        <a:pt x="138990" y="104672"/>
                      </a:cubicBezTo>
                      <a:cubicBezTo>
                        <a:pt x="147913" y="98494"/>
                        <a:pt x="158209" y="97808"/>
                        <a:pt x="167818" y="96434"/>
                      </a:cubicBezTo>
                      <a:cubicBezTo>
                        <a:pt x="176055" y="95062"/>
                        <a:pt x="179143" y="93003"/>
                        <a:pt x="179486" y="82707"/>
                      </a:cubicBezTo>
                      <a:cubicBezTo>
                        <a:pt x="180516" y="55252"/>
                        <a:pt x="176055" y="27455"/>
                        <a:pt x="180516" y="0"/>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943" name="Google Shape;943;p22"/>
              <p:cNvGrpSpPr/>
              <p:nvPr/>
            </p:nvGrpSpPr>
            <p:grpSpPr>
              <a:xfrm>
                <a:off x="5940772" y="5609818"/>
                <a:ext cx="295902" cy="435172"/>
                <a:chOff x="5930781" y="5711305"/>
                <a:chExt cx="219049" cy="322147"/>
              </a:xfrm>
            </p:grpSpPr>
            <p:sp>
              <p:nvSpPr>
                <p:cNvPr id="944" name="Google Shape;944;p22"/>
                <p:cNvSpPr/>
                <p:nvPr/>
              </p:nvSpPr>
              <p:spPr>
                <a:xfrm>
                  <a:off x="5930781" y="5711305"/>
                  <a:ext cx="218484" cy="320105"/>
                </a:xfrm>
                <a:custGeom>
                  <a:avLst/>
                  <a:gdLst/>
                  <a:ahLst/>
                  <a:cxnLst/>
                  <a:rect l="l" t="t" r="r" b="b"/>
                  <a:pathLst>
                    <a:path w="218484" h="320104" extrusionOk="0">
                      <a:moveTo>
                        <a:pt x="163918" y="148630"/>
                      </a:moveTo>
                      <a:cubicBezTo>
                        <a:pt x="181956" y="139230"/>
                        <a:pt x="202026" y="133133"/>
                        <a:pt x="218793" y="121192"/>
                      </a:cubicBezTo>
                      <a:cubicBezTo>
                        <a:pt x="213458" y="120938"/>
                        <a:pt x="211680" y="116365"/>
                        <a:pt x="208377" y="113317"/>
                      </a:cubicBezTo>
                      <a:cubicBezTo>
                        <a:pt x="201264" y="106457"/>
                        <a:pt x="186783" y="77750"/>
                        <a:pt x="183734" y="71906"/>
                      </a:cubicBezTo>
                      <a:cubicBezTo>
                        <a:pt x="173064" y="49550"/>
                        <a:pt x="163918" y="26685"/>
                        <a:pt x="160362" y="1788"/>
                      </a:cubicBezTo>
                      <a:cubicBezTo>
                        <a:pt x="158837" y="10"/>
                        <a:pt x="156551" y="-498"/>
                        <a:pt x="154518" y="518"/>
                      </a:cubicBezTo>
                      <a:cubicBezTo>
                        <a:pt x="138005" y="7123"/>
                        <a:pt x="120730" y="12712"/>
                        <a:pt x="106757" y="24399"/>
                      </a:cubicBezTo>
                      <a:cubicBezTo>
                        <a:pt x="100914" y="27955"/>
                        <a:pt x="95324" y="30750"/>
                        <a:pt x="87957" y="27447"/>
                      </a:cubicBezTo>
                      <a:cubicBezTo>
                        <a:pt x="84400" y="25923"/>
                        <a:pt x="80590" y="27447"/>
                        <a:pt x="77033" y="29226"/>
                      </a:cubicBezTo>
                      <a:cubicBezTo>
                        <a:pt x="58995" y="37863"/>
                        <a:pt x="40957" y="46501"/>
                        <a:pt x="22666" y="55139"/>
                      </a:cubicBezTo>
                      <a:cubicBezTo>
                        <a:pt x="5136" y="56917"/>
                        <a:pt x="-3502" y="71398"/>
                        <a:pt x="1325" y="88420"/>
                      </a:cubicBezTo>
                      <a:cubicBezTo>
                        <a:pt x="3358" y="95533"/>
                        <a:pt x="9963" y="119668"/>
                        <a:pt x="9709" y="126019"/>
                      </a:cubicBezTo>
                      <a:cubicBezTo>
                        <a:pt x="9455" y="142025"/>
                        <a:pt x="19871" y="206554"/>
                        <a:pt x="24698" y="219510"/>
                      </a:cubicBezTo>
                      <a:cubicBezTo>
                        <a:pt x="29271" y="231451"/>
                        <a:pt x="34606" y="242883"/>
                        <a:pt x="40957" y="253807"/>
                      </a:cubicBezTo>
                      <a:cubicBezTo>
                        <a:pt x="41974" y="255586"/>
                        <a:pt x="73222" y="314017"/>
                        <a:pt x="132924" y="321893"/>
                      </a:cubicBezTo>
                      <a:cubicBezTo>
                        <a:pt x="148167" y="323925"/>
                        <a:pt x="156297" y="322147"/>
                        <a:pt x="156297" y="305888"/>
                      </a:cubicBezTo>
                      <a:cubicBezTo>
                        <a:pt x="156297" y="303347"/>
                        <a:pt x="154773" y="302077"/>
                        <a:pt x="152740" y="301569"/>
                      </a:cubicBezTo>
                      <a:cubicBezTo>
                        <a:pt x="152740" y="301569"/>
                        <a:pt x="152994" y="301569"/>
                        <a:pt x="152994" y="301569"/>
                      </a:cubicBezTo>
                      <a:lnTo>
                        <a:pt x="154518" y="242375"/>
                      </a:lnTo>
                      <a:cubicBezTo>
                        <a:pt x="156805" y="231196"/>
                        <a:pt x="158075" y="220272"/>
                        <a:pt x="160362" y="208078"/>
                      </a:cubicBezTo>
                      <a:cubicBezTo>
                        <a:pt x="162648" y="199694"/>
                        <a:pt x="162394" y="190803"/>
                        <a:pt x="162140" y="182673"/>
                      </a:cubicBezTo>
                      <a:cubicBezTo>
                        <a:pt x="163410" y="174797"/>
                        <a:pt x="160362" y="167938"/>
                        <a:pt x="158329" y="160824"/>
                      </a:cubicBezTo>
                      <a:cubicBezTo>
                        <a:pt x="156805" y="154981"/>
                        <a:pt x="157313" y="152187"/>
                        <a:pt x="163918" y="148630"/>
                      </a:cubicBezTo>
                      <a:close/>
                    </a:path>
                  </a:pathLst>
                </a:custGeom>
                <a:solidFill>
                  <a:srgbClr val="FBB9A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5" name="Google Shape;945;p22"/>
                <p:cNvSpPr/>
                <p:nvPr/>
              </p:nvSpPr>
              <p:spPr>
                <a:xfrm>
                  <a:off x="5984441" y="5777114"/>
                  <a:ext cx="165389" cy="235760"/>
                </a:xfrm>
                <a:custGeom>
                  <a:avLst/>
                  <a:gdLst/>
                  <a:ahLst/>
                  <a:cxnLst/>
                  <a:rect l="l" t="t" r="r" b="b"/>
                  <a:pathLst>
                    <a:path w="165389" h="235760" extrusionOk="0">
                      <a:moveTo>
                        <a:pt x="9654" y="147603"/>
                      </a:moveTo>
                      <a:cubicBezTo>
                        <a:pt x="45983" y="137949"/>
                        <a:pt x="76723" y="150652"/>
                        <a:pt x="101620" y="176566"/>
                      </a:cubicBezTo>
                      <a:lnTo>
                        <a:pt x="100096" y="235760"/>
                      </a:lnTo>
                      <a:cubicBezTo>
                        <a:pt x="95523" y="234744"/>
                        <a:pt x="90950" y="234236"/>
                        <a:pt x="86123" y="233982"/>
                      </a:cubicBezTo>
                      <a:cubicBezTo>
                        <a:pt x="71388" y="233728"/>
                        <a:pt x="58940" y="228647"/>
                        <a:pt x="48778" y="217977"/>
                      </a:cubicBezTo>
                      <a:cubicBezTo>
                        <a:pt x="34043" y="202734"/>
                        <a:pt x="20324" y="186474"/>
                        <a:pt x="9400" y="168437"/>
                      </a:cubicBezTo>
                      <a:cubicBezTo>
                        <a:pt x="5335" y="162084"/>
                        <a:pt x="-6351" y="149636"/>
                        <a:pt x="9654" y="147603"/>
                      </a:cubicBezTo>
                      <a:close/>
                      <a:moveTo>
                        <a:pt x="68848" y="114069"/>
                      </a:moveTo>
                      <a:cubicBezTo>
                        <a:pt x="71388" y="110258"/>
                        <a:pt x="81043" y="117879"/>
                        <a:pt x="84600" y="120420"/>
                      </a:cubicBezTo>
                      <a:cubicBezTo>
                        <a:pt x="89173" y="123468"/>
                        <a:pt x="101367" y="135663"/>
                        <a:pt x="107465" y="141252"/>
                      </a:cubicBezTo>
                      <a:lnTo>
                        <a:pt x="104162" y="160306"/>
                      </a:lnTo>
                      <a:cubicBezTo>
                        <a:pt x="103146" y="154717"/>
                        <a:pt x="79011" y="140998"/>
                        <a:pt x="74692" y="138458"/>
                      </a:cubicBezTo>
                      <a:cubicBezTo>
                        <a:pt x="71134" y="136425"/>
                        <a:pt x="62496" y="134393"/>
                        <a:pt x="63513" y="129566"/>
                      </a:cubicBezTo>
                      <a:cubicBezTo>
                        <a:pt x="64783" y="123468"/>
                        <a:pt x="65545" y="119150"/>
                        <a:pt x="68848" y="114069"/>
                      </a:cubicBezTo>
                      <a:close/>
                      <a:moveTo>
                        <a:pt x="138967" y="23118"/>
                      </a:moveTo>
                      <a:cubicBezTo>
                        <a:pt x="145827" y="35567"/>
                        <a:pt x="147859" y="41156"/>
                        <a:pt x="154972" y="48015"/>
                      </a:cubicBezTo>
                      <a:cubicBezTo>
                        <a:pt x="158275" y="51064"/>
                        <a:pt x="160053" y="55637"/>
                        <a:pt x="165389" y="55891"/>
                      </a:cubicBezTo>
                      <a:cubicBezTo>
                        <a:pt x="148621" y="67831"/>
                        <a:pt x="128551" y="73674"/>
                        <a:pt x="110513" y="83328"/>
                      </a:cubicBezTo>
                      <a:cubicBezTo>
                        <a:pt x="103908" y="86885"/>
                        <a:pt x="103400" y="89426"/>
                        <a:pt x="105178" y="95523"/>
                      </a:cubicBezTo>
                      <a:cubicBezTo>
                        <a:pt x="107211" y="102128"/>
                        <a:pt x="110259" y="109241"/>
                        <a:pt x="108989" y="117117"/>
                      </a:cubicBezTo>
                      <a:cubicBezTo>
                        <a:pt x="99843" y="107717"/>
                        <a:pt x="91204" y="97809"/>
                        <a:pt x="79518" y="91458"/>
                      </a:cubicBezTo>
                      <a:cubicBezTo>
                        <a:pt x="74691" y="88917"/>
                        <a:pt x="73167" y="85361"/>
                        <a:pt x="73675" y="80280"/>
                      </a:cubicBezTo>
                      <a:cubicBezTo>
                        <a:pt x="74691" y="72658"/>
                        <a:pt x="75453" y="65291"/>
                        <a:pt x="75961" y="57669"/>
                      </a:cubicBezTo>
                      <a:cubicBezTo>
                        <a:pt x="76215" y="52080"/>
                        <a:pt x="80534" y="51064"/>
                        <a:pt x="84345" y="49285"/>
                      </a:cubicBezTo>
                      <a:cubicBezTo>
                        <a:pt x="101876" y="41156"/>
                        <a:pt x="121184" y="31248"/>
                        <a:pt x="138967" y="23118"/>
                      </a:cubicBezTo>
                      <a:close/>
                      <a:moveTo>
                        <a:pt x="19055" y="0"/>
                      </a:moveTo>
                      <a:cubicBezTo>
                        <a:pt x="29471" y="0"/>
                        <a:pt x="38109" y="8638"/>
                        <a:pt x="38109" y="19309"/>
                      </a:cubicBezTo>
                      <a:cubicBezTo>
                        <a:pt x="38363" y="30233"/>
                        <a:pt x="30487" y="38109"/>
                        <a:pt x="19055" y="38109"/>
                      </a:cubicBezTo>
                      <a:cubicBezTo>
                        <a:pt x="7368" y="38109"/>
                        <a:pt x="0" y="30741"/>
                        <a:pt x="0" y="19309"/>
                      </a:cubicBezTo>
                      <a:cubicBezTo>
                        <a:pt x="0" y="8384"/>
                        <a:pt x="8384" y="0"/>
                        <a:pt x="19055" y="0"/>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6" name="Google Shape;946;p22"/>
                <p:cNvSpPr/>
                <p:nvPr/>
              </p:nvSpPr>
              <p:spPr>
                <a:xfrm>
                  <a:off x="5931797" y="5766698"/>
                  <a:ext cx="154971" cy="266754"/>
                </a:xfrm>
                <a:custGeom>
                  <a:avLst/>
                  <a:gdLst/>
                  <a:ahLst/>
                  <a:cxnLst/>
                  <a:rect l="l" t="t" r="r" b="b"/>
                  <a:pathLst>
                    <a:path w="154971" h="266753" extrusionOk="0">
                      <a:moveTo>
                        <a:pt x="9455" y="70626"/>
                      </a:moveTo>
                      <a:cubicBezTo>
                        <a:pt x="9201" y="86631"/>
                        <a:pt x="19617" y="151161"/>
                        <a:pt x="24444" y="164117"/>
                      </a:cubicBezTo>
                      <a:cubicBezTo>
                        <a:pt x="29017" y="176058"/>
                        <a:pt x="34352" y="187490"/>
                        <a:pt x="40703" y="198414"/>
                      </a:cubicBezTo>
                      <a:cubicBezTo>
                        <a:pt x="41720" y="200193"/>
                        <a:pt x="72968" y="258624"/>
                        <a:pt x="132670" y="266500"/>
                      </a:cubicBezTo>
                      <a:cubicBezTo>
                        <a:pt x="147913" y="268532"/>
                        <a:pt x="156043" y="266754"/>
                        <a:pt x="156043" y="250495"/>
                      </a:cubicBezTo>
                      <a:cubicBezTo>
                        <a:pt x="156043" y="246176"/>
                        <a:pt x="151978" y="245922"/>
                        <a:pt x="148167" y="245414"/>
                      </a:cubicBezTo>
                      <a:cubicBezTo>
                        <a:pt x="131146" y="242873"/>
                        <a:pt x="117427" y="237792"/>
                        <a:pt x="114886" y="235760"/>
                      </a:cubicBezTo>
                      <a:cubicBezTo>
                        <a:pt x="94308" y="217976"/>
                        <a:pt x="77541" y="196890"/>
                        <a:pt x="63060" y="174279"/>
                      </a:cubicBezTo>
                      <a:cubicBezTo>
                        <a:pt x="60265" y="170214"/>
                        <a:pt x="54168" y="158528"/>
                        <a:pt x="52390" y="153193"/>
                      </a:cubicBezTo>
                      <a:cubicBezTo>
                        <a:pt x="46547" y="137442"/>
                        <a:pt x="40449" y="121691"/>
                        <a:pt x="40449" y="104669"/>
                      </a:cubicBezTo>
                      <a:cubicBezTo>
                        <a:pt x="40195" y="68848"/>
                        <a:pt x="35622" y="33535"/>
                        <a:pt x="22666" y="0"/>
                      </a:cubicBezTo>
                      <a:cubicBezTo>
                        <a:pt x="5136" y="1778"/>
                        <a:pt x="-3502" y="16259"/>
                        <a:pt x="1325" y="33281"/>
                      </a:cubicBezTo>
                      <a:cubicBezTo>
                        <a:pt x="3104" y="39886"/>
                        <a:pt x="9455" y="64275"/>
                        <a:pt x="9455" y="70626"/>
                      </a:cubicBezTo>
                      <a:close/>
                      <a:moveTo>
                        <a:pt x="13520" y="116864"/>
                      </a:moveTo>
                      <a:cubicBezTo>
                        <a:pt x="13520" y="116356"/>
                        <a:pt x="13266" y="115593"/>
                        <a:pt x="13266" y="115085"/>
                      </a:cubicBezTo>
                      <a:cubicBezTo>
                        <a:pt x="13266" y="115339"/>
                        <a:pt x="13520" y="115847"/>
                        <a:pt x="13520" y="116101"/>
                      </a:cubicBezTo>
                      <a:cubicBezTo>
                        <a:pt x="13520" y="116356"/>
                        <a:pt x="13520" y="116610"/>
                        <a:pt x="13520" y="116864"/>
                      </a:cubicBezTo>
                      <a:close/>
                      <a:moveTo>
                        <a:pt x="11995" y="113053"/>
                      </a:moveTo>
                      <a:cubicBezTo>
                        <a:pt x="11488" y="113307"/>
                        <a:pt x="11488" y="113053"/>
                        <a:pt x="11995" y="113053"/>
                      </a:cubicBezTo>
                      <a:lnTo>
                        <a:pt x="11995" y="113053"/>
                      </a:lnTo>
                      <a:close/>
                    </a:path>
                  </a:pathLst>
                </a:custGeom>
                <a:solidFill>
                  <a:srgbClr val="A5A5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947" name="Google Shape;947;p22"/>
            <p:cNvSpPr/>
            <p:nvPr/>
          </p:nvSpPr>
          <p:spPr>
            <a:xfrm>
              <a:off x="5207481" y="3183857"/>
              <a:ext cx="1807540" cy="1268871"/>
            </a:xfrm>
            <a:custGeom>
              <a:avLst/>
              <a:gdLst/>
              <a:ahLst/>
              <a:cxnLst/>
              <a:rect l="l" t="t" r="r" b="b"/>
              <a:pathLst>
                <a:path w="2593321" h="1820478" extrusionOk="0">
                  <a:moveTo>
                    <a:pt x="2591793" y="892421"/>
                  </a:moveTo>
                  <a:cubicBezTo>
                    <a:pt x="2587786" y="867929"/>
                    <a:pt x="2581996" y="843436"/>
                    <a:pt x="2577098" y="818943"/>
                  </a:cubicBezTo>
                  <a:cubicBezTo>
                    <a:pt x="2568637" y="819388"/>
                    <a:pt x="2569082" y="811373"/>
                    <a:pt x="2566410" y="806919"/>
                  </a:cubicBezTo>
                  <a:cubicBezTo>
                    <a:pt x="2521432" y="734331"/>
                    <a:pt x="2443055" y="708948"/>
                    <a:pt x="2363342" y="741011"/>
                  </a:cubicBezTo>
                  <a:cubicBezTo>
                    <a:pt x="2350427" y="745910"/>
                    <a:pt x="2338849" y="754371"/>
                    <a:pt x="2324598" y="759270"/>
                  </a:cubicBezTo>
                  <a:cubicBezTo>
                    <a:pt x="2322818" y="748582"/>
                    <a:pt x="2322372" y="739230"/>
                    <a:pt x="2324153" y="730769"/>
                  </a:cubicBezTo>
                  <a:cubicBezTo>
                    <a:pt x="2329497" y="708948"/>
                    <a:pt x="2321927" y="692025"/>
                    <a:pt x="2306785" y="676439"/>
                  </a:cubicBezTo>
                  <a:cubicBezTo>
                    <a:pt x="2292535" y="661298"/>
                    <a:pt x="2279176" y="645266"/>
                    <a:pt x="2266261" y="629235"/>
                  </a:cubicBezTo>
                  <a:cubicBezTo>
                    <a:pt x="2200798" y="546404"/>
                    <a:pt x="2121085" y="481832"/>
                    <a:pt x="2025340" y="435964"/>
                  </a:cubicBezTo>
                  <a:cubicBezTo>
                    <a:pt x="1874820" y="364266"/>
                    <a:pt x="1714058" y="336656"/>
                    <a:pt x="1549734" y="322406"/>
                  </a:cubicBezTo>
                  <a:cubicBezTo>
                    <a:pt x="1481154" y="316617"/>
                    <a:pt x="1412574" y="310382"/>
                    <a:pt x="1343994" y="302812"/>
                  </a:cubicBezTo>
                  <a:cubicBezTo>
                    <a:pt x="1251811" y="292124"/>
                    <a:pt x="1160520" y="276537"/>
                    <a:pt x="1071010" y="251599"/>
                  </a:cubicBezTo>
                  <a:cubicBezTo>
                    <a:pt x="1062103" y="248927"/>
                    <a:pt x="1048743" y="240021"/>
                    <a:pt x="1043399" y="252045"/>
                  </a:cubicBezTo>
                  <a:cubicBezTo>
                    <a:pt x="1038501" y="262733"/>
                    <a:pt x="1052306" y="268967"/>
                    <a:pt x="1059877" y="275647"/>
                  </a:cubicBezTo>
                  <a:cubicBezTo>
                    <a:pt x="1123113" y="330422"/>
                    <a:pt x="1196146" y="367384"/>
                    <a:pt x="1273632" y="396775"/>
                  </a:cubicBezTo>
                  <a:cubicBezTo>
                    <a:pt x="1339095" y="421713"/>
                    <a:pt x="1407675" y="435518"/>
                    <a:pt x="1473583" y="458230"/>
                  </a:cubicBezTo>
                  <a:cubicBezTo>
                    <a:pt x="1535038" y="479160"/>
                    <a:pt x="1592485" y="508106"/>
                    <a:pt x="1645033" y="546850"/>
                  </a:cubicBezTo>
                  <a:cubicBezTo>
                    <a:pt x="1683776" y="575796"/>
                    <a:pt x="1708715" y="611867"/>
                    <a:pt x="1728309" y="668423"/>
                  </a:cubicBezTo>
                  <a:cubicBezTo>
                    <a:pt x="1724301" y="659517"/>
                    <a:pt x="1719402" y="650165"/>
                    <a:pt x="1713613" y="640813"/>
                  </a:cubicBezTo>
                  <a:cubicBezTo>
                    <a:pt x="1676206" y="580694"/>
                    <a:pt x="1619650" y="544623"/>
                    <a:pt x="1557749" y="516568"/>
                  </a:cubicBezTo>
                  <a:cubicBezTo>
                    <a:pt x="1474919" y="479160"/>
                    <a:pt x="1387190" y="461793"/>
                    <a:pt x="1297235" y="451995"/>
                  </a:cubicBezTo>
                  <a:cubicBezTo>
                    <a:pt x="1229545" y="444425"/>
                    <a:pt x="1164528" y="427948"/>
                    <a:pt x="1103518" y="396775"/>
                  </a:cubicBezTo>
                  <a:cubicBezTo>
                    <a:pt x="1025141" y="356696"/>
                    <a:pt x="961905" y="299249"/>
                    <a:pt x="913365" y="226216"/>
                  </a:cubicBezTo>
                  <a:cubicBezTo>
                    <a:pt x="903567" y="211075"/>
                    <a:pt x="890653" y="202614"/>
                    <a:pt x="873285" y="196825"/>
                  </a:cubicBezTo>
                  <a:cubicBezTo>
                    <a:pt x="817175" y="178566"/>
                    <a:pt x="765517" y="151847"/>
                    <a:pt x="718758" y="114885"/>
                  </a:cubicBezTo>
                  <a:cubicBezTo>
                    <a:pt x="683132" y="86384"/>
                    <a:pt x="657303" y="50758"/>
                    <a:pt x="632810" y="13796"/>
                  </a:cubicBezTo>
                  <a:cubicBezTo>
                    <a:pt x="628802" y="8007"/>
                    <a:pt x="625685" y="-2236"/>
                    <a:pt x="617224" y="436"/>
                  </a:cubicBezTo>
                  <a:cubicBezTo>
                    <a:pt x="608317" y="3108"/>
                    <a:pt x="610099" y="14241"/>
                    <a:pt x="610099" y="21812"/>
                  </a:cubicBezTo>
                  <a:cubicBezTo>
                    <a:pt x="610099" y="33836"/>
                    <a:pt x="613661" y="44969"/>
                    <a:pt x="612770" y="56992"/>
                  </a:cubicBezTo>
                  <a:cubicBezTo>
                    <a:pt x="608317" y="118002"/>
                    <a:pt x="588723" y="174113"/>
                    <a:pt x="561113" y="228442"/>
                  </a:cubicBezTo>
                  <a:cubicBezTo>
                    <a:pt x="527713" y="294796"/>
                    <a:pt x="486298" y="356696"/>
                    <a:pt x="444883" y="418151"/>
                  </a:cubicBezTo>
                  <a:cubicBezTo>
                    <a:pt x="399015" y="485840"/>
                    <a:pt x="366951" y="559764"/>
                    <a:pt x="348248" y="639032"/>
                  </a:cubicBezTo>
                  <a:cubicBezTo>
                    <a:pt x="333107" y="703604"/>
                    <a:pt x="326427" y="769067"/>
                    <a:pt x="315739" y="834529"/>
                  </a:cubicBezTo>
                  <a:cubicBezTo>
                    <a:pt x="312622" y="852788"/>
                    <a:pt x="312176" y="871937"/>
                    <a:pt x="304606" y="890195"/>
                  </a:cubicBezTo>
                  <a:cubicBezTo>
                    <a:pt x="294363" y="879507"/>
                    <a:pt x="289910" y="867483"/>
                    <a:pt x="282785" y="857241"/>
                  </a:cubicBezTo>
                  <a:cubicBezTo>
                    <a:pt x="279668" y="853233"/>
                    <a:pt x="276105" y="848334"/>
                    <a:pt x="270316" y="850116"/>
                  </a:cubicBezTo>
                  <a:cubicBezTo>
                    <a:pt x="264526" y="851897"/>
                    <a:pt x="264081" y="858132"/>
                    <a:pt x="263636" y="863030"/>
                  </a:cubicBezTo>
                  <a:cubicBezTo>
                    <a:pt x="262745" y="871491"/>
                    <a:pt x="265417" y="879952"/>
                    <a:pt x="264972" y="886632"/>
                  </a:cubicBezTo>
                  <a:cubicBezTo>
                    <a:pt x="264526" y="867038"/>
                    <a:pt x="254729" y="847889"/>
                    <a:pt x="251612" y="827849"/>
                  </a:cubicBezTo>
                  <a:cubicBezTo>
                    <a:pt x="245823" y="788216"/>
                    <a:pt x="219994" y="773520"/>
                    <a:pt x="184368" y="769512"/>
                  </a:cubicBezTo>
                  <a:cubicBezTo>
                    <a:pt x="178579" y="768621"/>
                    <a:pt x="172344" y="768621"/>
                    <a:pt x="166555" y="768176"/>
                  </a:cubicBezTo>
                  <a:cubicBezTo>
                    <a:pt x="130484" y="765059"/>
                    <a:pt x="98420" y="777083"/>
                    <a:pt x="66357" y="797567"/>
                  </a:cubicBezTo>
                  <a:cubicBezTo>
                    <a:pt x="47876" y="802837"/>
                    <a:pt x="59528" y="793782"/>
                    <a:pt x="55669" y="799794"/>
                  </a:cubicBezTo>
                  <a:cubicBezTo>
                    <a:pt x="51810" y="805806"/>
                    <a:pt x="52997" y="823842"/>
                    <a:pt x="43200" y="833639"/>
                  </a:cubicBezTo>
                  <a:cubicBezTo>
                    <a:pt x="19598" y="857686"/>
                    <a:pt x="6684" y="887968"/>
                    <a:pt x="2230" y="920032"/>
                  </a:cubicBezTo>
                  <a:cubicBezTo>
                    <a:pt x="-7122" y="987276"/>
                    <a:pt x="13363" y="1046949"/>
                    <a:pt x="55669" y="1099052"/>
                  </a:cubicBezTo>
                  <a:cubicBezTo>
                    <a:pt x="65912" y="1111521"/>
                    <a:pt x="73927" y="1123100"/>
                    <a:pt x="75709" y="1138686"/>
                  </a:cubicBezTo>
                  <a:cubicBezTo>
                    <a:pt x="85951" y="1136905"/>
                    <a:pt x="91740" y="1144475"/>
                    <a:pt x="99311" y="1149374"/>
                  </a:cubicBezTo>
                  <a:cubicBezTo>
                    <a:pt x="158539" y="1187226"/>
                    <a:pt x="220885" y="1214837"/>
                    <a:pt x="293473" y="1202368"/>
                  </a:cubicBezTo>
                  <a:cubicBezTo>
                    <a:pt x="308614" y="1199696"/>
                    <a:pt x="314403" y="1208602"/>
                    <a:pt x="320192" y="1219735"/>
                  </a:cubicBezTo>
                  <a:cubicBezTo>
                    <a:pt x="357599" y="1290542"/>
                    <a:pt x="411038" y="1347543"/>
                    <a:pt x="477392" y="1392076"/>
                  </a:cubicBezTo>
                  <a:cubicBezTo>
                    <a:pt x="583824" y="1463773"/>
                    <a:pt x="701390" y="1508751"/>
                    <a:pt x="829198" y="1525673"/>
                  </a:cubicBezTo>
                  <a:cubicBezTo>
                    <a:pt x="835433" y="1525228"/>
                    <a:pt x="841667" y="1523001"/>
                    <a:pt x="848792" y="1525228"/>
                  </a:cubicBezTo>
                  <a:cubicBezTo>
                    <a:pt x="883973" y="1535916"/>
                    <a:pt x="920490" y="1540814"/>
                    <a:pt x="956116" y="1547939"/>
                  </a:cubicBezTo>
                  <a:cubicBezTo>
                    <a:pt x="1008664" y="1558627"/>
                    <a:pt x="1060767" y="1568870"/>
                    <a:pt x="1111534" y="1585792"/>
                  </a:cubicBezTo>
                  <a:cubicBezTo>
                    <a:pt x="1120441" y="1588909"/>
                    <a:pt x="1126675" y="1593808"/>
                    <a:pt x="1122222" y="1603605"/>
                  </a:cubicBezTo>
                  <a:cubicBezTo>
                    <a:pt x="1112425" y="1624981"/>
                    <a:pt x="1116433" y="1647247"/>
                    <a:pt x="1114651" y="1669068"/>
                  </a:cubicBezTo>
                  <a:cubicBezTo>
                    <a:pt x="1113761" y="1670404"/>
                    <a:pt x="1113315" y="1671740"/>
                    <a:pt x="1112425" y="1673521"/>
                  </a:cubicBezTo>
                  <a:cubicBezTo>
                    <a:pt x="1152504" y="1722507"/>
                    <a:pt x="1193028" y="1771493"/>
                    <a:pt x="1233998" y="1820478"/>
                  </a:cubicBezTo>
                  <a:cubicBezTo>
                    <a:pt x="1274968" y="1771938"/>
                    <a:pt x="1315938" y="1722952"/>
                    <a:pt x="1356463" y="1673966"/>
                  </a:cubicBezTo>
                  <a:cubicBezTo>
                    <a:pt x="1356017" y="1672630"/>
                    <a:pt x="1355572" y="1670849"/>
                    <a:pt x="1355572" y="1669513"/>
                  </a:cubicBezTo>
                  <a:cubicBezTo>
                    <a:pt x="1354236" y="1649919"/>
                    <a:pt x="1356908" y="1629434"/>
                    <a:pt x="1349783" y="1610285"/>
                  </a:cubicBezTo>
                  <a:cubicBezTo>
                    <a:pt x="1344439" y="1596034"/>
                    <a:pt x="1350228" y="1594699"/>
                    <a:pt x="1362697" y="1593808"/>
                  </a:cubicBezTo>
                  <a:cubicBezTo>
                    <a:pt x="1441520" y="1587128"/>
                    <a:pt x="1519897" y="1580003"/>
                    <a:pt x="1595602" y="1553283"/>
                  </a:cubicBezTo>
                  <a:cubicBezTo>
                    <a:pt x="1609407" y="1552838"/>
                    <a:pt x="1623212" y="1549721"/>
                    <a:pt x="1636572" y="1546158"/>
                  </a:cubicBezTo>
                  <a:cubicBezTo>
                    <a:pt x="1722965" y="1521665"/>
                    <a:pt x="1812030" y="1509196"/>
                    <a:pt x="1897532" y="1482477"/>
                  </a:cubicBezTo>
                  <a:cubicBezTo>
                    <a:pt x="1972792" y="1458875"/>
                    <a:pt x="2045380" y="1429038"/>
                    <a:pt x="2110397" y="1383615"/>
                  </a:cubicBezTo>
                  <a:cubicBezTo>
                    <a:pt x="2183876" y="1331957"/>
                    <a:pt x="2242659" y="1267385"/>
                    <a:pt x="2276949" y="1183219"/>
                  </a:cubicBezTo>
                  <a:cubicBezTo>
                    <a:pt x="2281402" y="1172086"/>
                    <a:pt x="2286301" y="1163624"/>
                    <a:pt x="2300997" y="1166296"/>
                  </a:cubicBezTo>
                  <a:cubicBezTo>
                    <a:pt x="2349537" y="1173867"/>
                    <a:pt x="2395850" y="1163624"/>
                    <a:pt x="2439047" y="1142694"/>
                  </a:cubicBezTo>
                  <a:cubicBezTo>
                    <a:pt x="2502283" y="1111967"/>
                    <a:pt x="2553050" y="1068770"/>
                    <a:pt x="2575316" y="998854"/>
                  </a:cubicBezTo>
                  <a:cubicBezTo>
                    <a:pt x="2577098" y="993065"/>
                    <a:pt x="2578434" y="987721"/>
                    <a:pt x="2579770" y="981932"/>
                  </a:cubicBezTo>
                  <a:cubicBezTo>
                    <a:pt x="2587340" y="952095"/>
                    <a:pt x="2597137" y="923149"/>
                    <a:pt x="2591793" y="892421"/>
                  </a:cubicBezTo>
                  <a:close/>
                </a:path>
              </a:pathLst>
            </a:custGeom>
            <a:solidFill>
              <a:srgbClr val="FACC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8" name="Google Shape;948;p22"/>
            <p:cNvSpPr/>
            <p:nvPr/>
          </p:nvSpPr>
          <p:spPr>
            <a:xfrm>
              <a:off x="4883895" y="3820111"/>
              <a:ext cx="273145" cy="341429"/>
            </a:xfrm>
            <a:custGeom>
              <a:avLst/>
              <a:gdLst/>
              <a:ahLst/>
              <a:cxnLst/>
              <a:rect l="l" t="t" r="r" b="b"/>
              <a:pathLst>
                <a:path w="391885" h="489857" extrusionOk="0">
                  <a:moveTo>
                    <a:pt x="149418" y="488132"/>
                  </a:moveTo>
                  <a:cubicBezTo>
                    <a:pt x="79948" y="464085"/>
                    <a:pt x="30516" y="418662"/>
                    <a:pt x="4688" y="350082"/>
                  </a:cubicBezTo>
                  <a:cubicBezTo>
                    <a:pt x="-10453" y="310448"/>
                    <a:pt x="12258" y="267697"/>
                    <a:pt x="55900" y="244985"/>
                  </a:cubicBezTo>
                  <a:cubicBezTo>
                    <a:pt x="95534" y="224500"/>
                    <a:pt x="136949" y="207133"/>
                    <a:pt x="178364" y="189765"/>
                  </a:cubicBezTo>
                  <a:cubicBezTo>
                    <a:pt x="195732" y="182640"/>
                    <a:pt x="201521" y="176405"/>
                    <a:pt x="190833" y="155920"/>
                  </a:cubicBezTo>
                  <a:cubicBezTo>
                    <a:pt x="171684" y="118958"/>
                    <a:pt x="157434" y="79324"/>
                    <a:pt x="140512" y="41027"/>
                  </a:cubicBezTo>
                  <a:cubicBezTo>
                    <a:pt x="133387" y="25440"/>
                    <a:pt x="133832" y="12526"/>
                    <a:pt x="150309" y="3619"/>
                  </a:cubicBezTo>
                  <a:cubicBezTo>
                    <a:pt x="165450" y="-4397"/>
                    <a:pt x="180146" y="947"/>
                    <a:pt x="188162" y="19206"/>
                  </a:cubicBezTo>
                  <a:cubicBezTo>
                    <a:pt x="207310" y="62402"/>
                    <a:pt x="225569" y="105599"/>
                    <a:pt x="243827" y="148795"/>
                  </a:cubicBezTo>
                  <a:cubicBezTo>
                    <a:pt x="252288" y="168835"/>
                    <a:pt x="261640" y="187093"/>
                    <a:pt x="281680" y="198671"/>
                  </a:cubicBezTo>
                  <a:cubicBezTo>
                    <a:pt x="291031" y="204461"/>
                    <a:pt x="297711" y="204015"/>
                    <a:pt x="304837" y="196445"/>
                  </a:cubicBezTo>
                  <a:cubicBezTo>
                    <a:pt x="317306" y="182640"/>
                    <a:pt x="330220" y="169280"/>
                    <a:pt x="341799" y="155030"/>
                  </a:cubicBezTo>
                  <a:cubicBezTo>
                    <a:pt x="355158" y="138998"/>
                    <a:pt x="367627" y="147014"/>
                    <a:pt x="377870" y="156366"/>
                  </a:cubicBezTo>
                  <a:cubicBezTo>
                    <a:pt x="388112" y="165717"/>
                    <a:pt x="402808" y="176405"/>
                    <a:pt x="389894" y="193327"/>
                  </a:cubicBezTo>
                  <a:cubicBezTo>
                    <a:pt x="378760" y="208023"/>
                    <a:pt x="367627" y="223164"/>
                    <a:pt x="353822" y="235188"/>
                  </a:cubicBezTo>
                  <a:cubicBezTo>
                    <a:pt x="337345" y="249438"/>
                    <a:pt x="331111" y="265470"/>
                    <a:pt x="332447" y="287291"/>
                  </a:cubicBezTo>
                  <a:cubicBezTo>
                    <a:pt x="334673" y="331378"/>
                    <a:pt x="337791" y="375911"/>
                    <a:pt x="315079" y="416880"/>
                  </a:cubicBezTo>
                  <a:cubicBezTo>
                    <a:pt x="313743" y="425787"/>
                    <a:pt x="306173" y="428014"/>
                    <a:pt x="299493" y="431131"/>
                  </a:cubicBezTo>
                  <a:cubicBezTo>
                    <a:pt x="257187" y="449835"/>
                    <a:pt x="214436" y="468538"/>
                    <a:pt x="171684" y="486796"/>
                  </a:cubicBezTo>
                  <a:cubicBezTo>
                    <a:pt x="164559" y="489914"/>
                    <a:pt x="157434" y="496148"/>
                    <a:pt x="149418" y="488132"/>
                  </a:cubicBezTo>
                  <a:close/>
                </a:path>
              </a:pathLst>
            </a:custGeom>
            <a:solidFill>
              <a:srgbClr val="FACC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9" name="Google Shape;949;p22"/>
            <p:cNvSpPr/>
            <p:nvPr/>
          </p:nvSpPr>
          <p:spPr>
            <a:xfrm>
              <a:off x="5894689" y="3867642"/>
              <a:ext cx="437651" cy="183131"/>
            </a:xfrm>
            <a:custGeom>
              <a:avLst/>
              <a:gdLst/>
              <a:ahLst/>
              <a:cxnLst/>
              <a:rect l="l" t="t" r="r" b="b"/>
              <a:pathLst>
                <a:path w="627907" h="262741" extrusionOk="0">
                  <a:moveTo>
                    <a:pt x="631471" y="0"/>
                  </a:moveTo>
                  <a:cubicBezTo>
                    <a:pt x="599852" y="160762"/>
                    <a:pt x="468036" y="267640"/>
                    <a:pt x="309946" y="265413"/>
                  </a:cubicBezTo>
                  <a:cubicBezTo>
                    <a:pt x="157645" y="263632"/>
                    <a:pt x="25384" y="152746"/>
                    <a:pt x="0" y="891"/>
                  </a:cubicBezTo>
                  <a:cubicBezTo>
                    <a:pt x="86838" y="93963"/>
                    <a:pt x="191490" y="142504"/>
                    <a:pt x="314399" y="142949"/>
                  </a:cubicBezTo>
                  <a:cubicBezTo>
                    <a:pt x="438645" y="142949"/>
                    <a:pt x="543296" y="94409"/>
                    <a:pt x="631471" y="0"/>
                  </a:cubicBezTo>
                  <a:close/>
                </a:path>
              </a:pathLst>
            </a:custGeom>
            <a:solidFill>
              <a:srgbClr val="E250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0" name="Google Shape;950;p22"/>
            <p:cNvSpPr/>
            <p:nvPr/>
          </p:nvSpPr>
          <p:spPr>
            <a:xfrm>
              <a:off x="5638303" y="3481609"/>
              <a:ext cx="953751" cy="327015"/>
            </a:xfrm>
            <a:custGeom>
              <a:avLst/>
              <a:gdLst/>
              <a:ahLst/>
              <a:cxnLst/>
              <a:rect l="l" t="t" r="r" b="b"/>
              <a:pathLst>
                <a:path w="953751" h="327015" extrusionOk="0">
                  <a:moveTo>
                    <a:pt x="848728" y="251361"/>
                  </a:moveTo>
                  <a:cubicBezTo>
                    <a:pt x="888574" y="251322"/>
                    <a:pt x="926519" y="268859"/>
                    <a:pt x="943901" y="303778"/>
                  </a:cubicBezTo>
                  <a:cubicBezTo>
                    <a:pt x="877167" y="285155"/>
                    <a:pt x="809813" y="288259"/>
                    <a:pt x="742147" y="304399"/>
                  </a:cubicBezTo>
                  <a:cubicBezTo>
                    <a:pt x="767134" y="269015"/>
                    <a:pt x="808881" y="251400"/>
                    <a:pt x="848728" y="251361"/>
                  </a:cubicBezTo>
                  <a:close/>
                  <a:moveTo>
                    <a:pt x="67514" y="214231"/>
                  </a:moveTo>
                  <a:cubicBezTo>
                    <a:pt x="76593" y="213222"/>
                    <a:pt x="85982" y="215007"/>
                    <a:pt x="95294" y="219663"/>
                  </a:cubicBezTo>
                  <a:cubicBezTo>
                    <a:pt x="114538" y="229595"/>
                    <a:pt x="119815" y="247598"/>
                    <a:pt x="120125" y="267774"/>
                  </a:cubicBezTo>
                  <a:cubicBezTo>
                    <a:pt x="119815" y="307504"/>
                    <a:pt x="93742" y="332956"/>
                    <a:pt x="59909" y="325817"/>
                  </a:cubicBezTo>
                  <a:cubicBezTo>
                    <a:pt x="39424" y="321472"/>
                    <a:pt x="28559" y="306573"/>
                    <a:pt x="24214" y="287328"/>
                  </a:cubicBezTo>
                  <a:cubicBezTo>
                    <a:pt x="18937" y="263738"/>
                    <a:pt x="21731" y="241390"/>
                    <a:pt x="41596" y="225560"/>
                  </a:cubicBezTo>
                  <a:cubicBezTo>
                    <a:pt x="49667" y="219042"/>
                    <a:pt x="58435" y="215240"/>
                    <a:pt x="67514" y="214231"/>
                  </a:cubicBezTo>
                  <a:close/>
                  <a:moveTo>
                    <a:pt x="809813" y="21634"/>
                  </a:moveTo>
                  <a:cubicBezTo>
                    <a:pt x="862891" y="21013"/>
                    <a:pt x="906035" y="41499"/>
                    <a:pt x="938936" y="82470"/>
                  </a:cubicBezTo>
                  <a:cubicBezTo>
                    <a:pt x="953214" y="99231"/>
                    <a:pt x="959422" y="118165"/>
                    <a:pt x="947317" y="140203"/>
                  </a:cubicBezTo>
                  <a:cubicBezTo>
                    <a:pt x="940178" y="135857"/>
                    <a:pt x="937695" y="129960"/>
                    <a:pt x="934901" y="124683"/>
                  </a:cubicBezTo>
                  <a:cubicBezTo>
                    <a:pt x="908829" y="74090"/>
                    <a:pt x="855130" y="46154"/>
                    <a:pt x="798950" y="53604"/>
                  </a:cubicBezTo>
                  <a:cubicBezTo>
                    <a:pt x="793052" y="54225"/>
                    <a:pt x="784672" y="60432"/>
                    <a:pt x="781568" y="51121"/>
                  </a:cubicBezTo>
                  <a:cubicBezTo>
                    <a:pt x="778775" y="42430"/>
                    <a:pt x="781878" y="33739"/>
                    <a:pt x="789638" y="27842"/>
                  </a:cubicBezTo>
                  <a:cubicBezTo>
                    <a:pt x="795535" y="23186"/>
                    <a:pt x="802364" y="21634"/>
                    <a:pt x="809813" y="21634"/>
                  </a:cubicBezTo>
                  <a:close/>
                  <a:moveTo>
                    <a:pt x="111435" y="527"/>
                  </a:moveTo>
                  <a:cubicBezTo>
                    <a:pt x="141543" y="-2887"/>
                    <a:pt x="161718" y="10460"/>
                    <a:pt x="166064" y="35601"/>
                  </a:cubicBezTo>
                  <a:cubicBezTo>
                    <a:pt x="140301" y="33739"/>
                    <a:pt x="114539" y="31567"/>
                    <a:pt x="89086" y="36533"/>
                  </a:cubicBezTo>
                  <a:cubicBezTo>
                    <a:pt x="54633" y="43361"/>
                    <a:pt x="28249" y="61053"/>
                    <a:pt x="13661" y="94265"/>
                  </a:cubicBezTo>
                  <a:cubicBezTo>
                    <a:pt x="12109" y="97990"/>
                    <a:pt x="11488" y="104818"/>
                    <a:pt x="4970" y="102646"/>
                  </a:cubicBezTo>
                  <a:cubicBezTo>
                    <a:pt x="-307" y="100784"/>
                    <a:pt x="4" y="95196"/>
                    <a:pt x="4" y="90851"/>
                  </a:cubicBezTo>
                  <a:cubicBezTo>
                    <a:pt x="4" y="74711"/>
                    <a:pt x="6832" y="60743"/>
                    <a:pt x="17386" y="48948"/>
                  </a:cubicBezTo>
                  <a:cubicBezTo>
                    <a:pt x="42527" y="21013"/>
                    <a:pt x="73877" y="4252"/>
                    <a:pt x="111435" y="527"/>
                  </a:cubicBezTo>
                  <a:close/>
                </a:path>
              </a:pathLst>
            </a:custGeom>
            <a:solidFill>
              <a:srgbClr val="0505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1" name="Google Shape;951;p22"/>
            <p:cNvSpPr/>
            <p:nvPr/>
          </p:nvSpPr>
          <p:spPr>
            <a:xfrm>
              <a:off x="4982307" y="4120813"/>
              <a:ext cx="1862343" cy="1114302"/>
            </a:xfrm>
            <a:custGeom>
              <a:avLst/>
              <a:gdLst/>
              <a:ahLst/>
              <a:cxnLst/>
              <a:rect l="l" t="t" r="r" b="b"/>
              <a:pathLst>
                <a:path w="2671948" h="1598715" extrusionOk="0">
                  <a:moveTo>
                    <a:pt x="2629853" y="807969"/>
                  </a:moveTo>
                  <a:cubicBezTo>
                    <a:pt x="2574633" y="719349"/>
                    <a:pt x="2492248" y="662348"/>
                    <a:pt x="2402737" y="613807"/>
                  </a:cubicBezTo>
                  <a:cubicBezTo>
                    <a:pt x="2286953" y="551462"/>
                    <a:pt x="2164043" y="506484"/>
                    <a:pt x="2038016" y="470412"/>
                  </a:cubicBezTo>
                  <a:cubicBezTo>
                    <a:pt x="2019758" y="465069"/>
                    <a:pt x="2005508" y="456607"/>
                    <a:pt x="1993929" y="440131"/>
                  </a:cubicBezTo>
                  <a:cubicBezTo>
                    <a:pt x="1967210" y="403169"/>
                    <a:pt x="1930693" y="378230"/>
                    <a:pt x="1889278" y="359972"/>
                  </a:cubicBezTo>
                  <a:cubicBezTo>
                    <a:pt x="1829159" y="333253"/>
                    <a:pt x="1766368" y="327463"/>
                    <a:pt x="1702242" y="328354"/>
                  </a:cubicBezTo>
                  <a:cubicBezTo>
                    <a:pt x="1702687" y="328800"/>
                    <a:pt x="1703578" y="329690"/>
                    <a:pt x="1704023" y="330581"/>
                  </a:cubicBezTo>
                  <a:cubicBezTo>
                    <a:pt x="1724062" y="353738"/>
                    <a:pt x="1734750" y="380012"/>
                    <a:pt x="1734750" y="411630"/>
                  </a:cubicBezTo>
                  <a:cubicBezTo>
                    <a:pt x="1734305" y="459725"/>
                    <a:pt x="1712039" y="495351"/>
                    <a:pt x="1669733" y="516726"/>
                  </a:cubicBezTo>
                  <a:cubicBezTo>
                    <a:pt x="1633216" y="534985"/>
                    <a:pt x="1596254" y="533204"/>
                    <a:pt x="1560183" y="514500"/>
                  </a:cubicBezTo>
                  <a:cubicBezTo>
                    <a:pt x="1541479" y="525188"/>
                    <a:pt x="1521885" y="530531"/>
                    <a:pt x="1501846" y="528750"/>
                  </a:cubicBezTo>
                  <a:cubicBezTo>
                    <a:pt x="1448852" y="531867"/>
                    <a:pt x="1407882" y="494460"/>
                    <a:pt x="1392741" y="459279"/>
                  </a:cubicBezTo>
                  <a:cubicBezTo>
                    <a:pt x="1374928" y="416528"/>
                    <a:pt x="1385170" y="361308"/>
                    <a:pt x="1416343" y="330135"/>
                  </a:cubicBezTo>
                  <a:cubicBezTo>
                    <a:pt x="1416788" y="329690"/>
                    <a:pt x="1417234" y="329245"/>
                    <a:pt x="1417679" y="328800"/>
                  </a:cubicBezTo>
                  <a:cubicBezTo>
                    <a:pt x="1368693" y="328800"/>
                    <a:pt x="1320153" y="328800"/>
                    <a:pt x="1271613" y="342159"/>
                  </a:cubicBezTo>
                  <a:cubicBezTo>
                    <a:pt x="1188782" y="364871"/>
                    <a:pt x="1122874" y="408067"/>
                    <a:pt x="1085912" y="487335"/>
                  </a:cubicBezTo>
                  <a:cubicBezTo>
                    <a:pt x="1077006" y="506484"/>
                    <a:pt x="1063201" y="509601"/>
                    <a:pt x="1046278" y="511828"/>
                  </a:cubicBezTo>
                  <a:cubicBezTo>
                    <a:pt x="987941" y="519844"/>
                    <a:pt x="929603" y="515836"/>
                    <a:pt x="871711" y="506929"/>
                  </a:cubicBezTo>
                  <a:cubicBezTo>
                    <a:pt x="758153" y="490007"/>
                    <a:pt x="652166" y="451709"/>
                    <a:pt x="555976" y="388473"/>
                  </a:cubicBezTo>
                  <a:cubicBezTo>
                    <a:pt x="413917" y="295400"/>
                    <a:pt x="311938" y="167592"/>
                    <a:pt x="236233" y="17517"/>
                  </a:cubicBezTo>
                  <a:cubicBezTo>
                    <a:pt x="227326" y="150"/>
                    <a:pt x="220201" y="-4304"/>
                    <a:pt x="203724" y="4158"/>
                  </a:cubicBezTo>
                  <a:cubicBezTo>
                    <a:pt x="200161" y="4158"/>
                    <a:pt x="196153" y="4158"/>
                    <a:pt x="193036" y="5494"/>
                  </a:cubicBezTo>
                  <a:cubicBezTo>
                    <a:pt x="134253" y="30877"/>
                    <a:pt x="77697" y="60714"/>
                    <a:pt x="19805" y="87433"/>
                  </a:cubicBezTo>
                  <a:cubicBezTo>
                    <a:pt x="14906" y="89660"/>
                    <a:pt x="11789" y="93668"/>
                    <a:pt x="8226" y="97676"/>
                  </a:cubicBezTo>
                  <a:cubicBezTo>
                    <a:pt x="-6024" y="106137"/>
                    <a:pt x="1546" y="115934"/>
                    <a:pt x="6445" y="125731"/>
                  </a:cubicBezTo>
                  <a:cubicBezTo>
                    <a:pt x="85267" y="281150"/>
                    <a:pt x="186356" y="419646"/>
                    <a:pt x="322180" y="530531"/>
                  </a:cubicBezTo>
                  <a:cubicBezTo>
                    <a:pt x="423269" y="612916"/>
                    <a:pt x="535045" y="675262"/>
                    <a:pt x="658846" y="715787"/>
                  </a:cubicBezTo>
                  <a:cubicBezTo>
                    <a:pt x="777747" y="754975"/>
                    <a:pt x="901102" y="768335"/>
                    <a:pt x="1025793" y="769226"/>
                  </a:cubicBezTo>
                  <a:cubicBezTo>
                    <a:pt x="1046278" y="769226"/>
                    <a:pt x="1049841" y="775460"/>
                    <a:pt x="1049841" y="794609"/>
                  </a:cubicBezTo>
                  <a:cubicBezTo>
                    <a:pt x="1048950" y="1017717"/>
                    <a:pt x="1049395" y="1241270"/>
                    <a:pt x="1048950" y="1464377"/>
                  </a:cubicBezTo>
                  <a:cubicBezTo>
                    <a:pt x="1048950" y="1493324"/>
                    <a:pt x="1060083" y="1514699"/>
                    <a:pt x="1083240" y="1529840"/>
                  </a:cubicBezTo>
                  <a:cubicBezTo>
                    <a:pt x="1104616" y="1543645"/>
                    <a:pt x="1128218" y="1551216"/>
                    <a:pt x="1154047" y="1554333"/>
                  </a:cubicBezTo>
                  <a:cubicBezTo>
                    <a:pt x="1175868" y="1557005"/>
                    <a:pt x="1198579" y="1555224"/>
                    <a:pt x="1219955" y="1561904"/>
                  </a:cubicBezTo>
                  <a:cubicBezTo>
                    <a:pt x="1257362" y="1567693"/>
                    <a:pt x="1295215" y="1565466"/>
                    <a:pt x="1332622" y="1565466"/>
                  </a:cubicBezTo>
                  <a:cubicBezTo>
                    <a:pt x="1477353" y="1565466"/>
                    <a:pt x="1622083" y="1565466"/>
                    <a:pt x="1766814" y="1565466"/>
                  </a:cubicBezTo>
                  <a:cubicBezTo>
                    <a:pt x="1803776" y="1565466"/>
                    <a:pt x="1840738" y="1567693"/>
                    <a:pt x="1877254" y="1561904"/>
                  </a:cubicBezTo>
                  <a:cubicBezTo>
                    <a:pt x="1885715" y="1558341"/>
                    <a:pt x="1894176" y="1557896"/>
                    <a:pt x="1903528" y="1557896"/>
                  </a:cubicBezTo>
                  <a:cubicBezTo>
                    <a:pt x="1935592" y="1557450"/>
                    <a:pt x="1967210" y="1554778"/>
                    <a:pt x="1997492" y="1544536"/>
                  </a:cubicBezTo>
                  <a:cubicBezTo>
                    <a:pt x="2042470" y="1528950"/>
                    <a:pt x="2061173" y="1501339"/>
                    <a:pt x="2060728" y="1454135"/>
                  </a:cubicBezTo>
                  <a:cubicBezTo>
                    <a:pt x="2060283" y="1421626"/>
                    <a:pt x="2060728" y="1388672"/>
                    <a:pt x="2060728" y="1356163"/>
                  </a:cubicBezTo>
                  <a:cubicBezTo>
                    <a:pt x="2060728" y="1167791"/>
                    <a:pt x="2060728" y="979419"/>
                    <a:pt x="2060283" y="791046"/>
                  </a:cubicBezTo>
                  <a:cubicBezTo>
                    <a:pt x="2060283" y="772343"/>
                    <a:pt x="2064736" y="766999"/>
                    <a:pt x="2082994" y="774569"/>
                  </a:cubicBezTo>
                  <a:cubicBezTo>
                    <a:pt x="2117284" y="788820"/>
                    <a:pt x="2152465" y="799953"/>
                    <a:pt x="2185864" y="815539"/>
                  </a:cubicBezTo>
                  <a:cubicBezTo>
                    <a:pt x="2257116" y="848048"/>
                    <a:pt x="2329259" y="879666"/>
                    <a:pt x="2384479" y="938894"/>
                  </a:cubicBezTo>
                  <a:cubicBezTo>
                    <a:pt x="2397839" y="953145"/>
                    <a:pt x="2401401" y="966059"/>
                    <a:pt x="2392495" y="984317"/>
                  </a:cubicBezTo>
                  <a:cubicBezTo>
                    <a:pt x="2356869" y="1057351"/>
                    <a:pt x="2323024" y="1131274"/>
                    <a:pt x="2287844" y="1204753"/>
                  </a:cubicBezTo>
                  <a:cubicBezTo>
                    <a:pt x="2247319" y="1289365"/>
                    <a:pt x="2205459" y="1373531"/>
                    <a:pt x="2160481" y="1456361"/>
                  </a:cubicBezTo>
                  <a:cubicBezTo>
                    <a:pt x="2152910" y="1470166"/>
                    <a:pt x="2152910" y="1479519"/>
                    <a:pt x="2169387" y="1485308"/>
                  </a:cubicBezTo>
                  <a:cubicBezTo>
                    <a:pt x="2172504" y="1486644"/>
                    <a:pt x="2174731" y="1489761"/>
                    <a:pt x="2177848" y="1492433"/>
                  </a:cubicBezTo>
                  <a:cubicBezTo>
                    <a:pt x="2181411" y="1496441"/>
                    <a:pt x="2185419" y="1499558"/>
                    <a:pt x="2189872" y="1501785"/>
                  </a:cubicBezTo>
                  <a:cubicBezTo>
                    <a:pt x="2240639" y="1530731"/>
                    <a:pt x="2293187" y="1557005"/>
                    <a:pt x="2343954" y="1585506"/>
                  </a:cubicBezTo>
                  <a:cubicBezTo>
                    <a:pt x="2351525" y="1589959"/>
                    <a:pt x="2359541" y="1594412"/>
                    <a:pt x="2368893" y="1593967"/>
                  </a:cubicBezTo>
                  <a:cubicBezTo>
                    <a:pt x="2386706" y="1605545"/>
                    <a:pt x="2400065" y="1602428"/>
                    <a:pt x="2407636" y="1581498"/>
                  </a:cubicBezTo>
                  <a:cubicBezTo>
                    <a:pt x="2409863" y="1575263"/>
                    <a:pt x="2413870" y="1569474"/>
                    <a:pt x="2416543" y="1563685"/>
                  </a:cubicBezTo>
                  <a:cubicBezTo>
                    <a:pt x="2496701" y="1407376"/>
                    <a:pt x="2573742" y="1249731"/>
                    <a:pt x="2646775" y="1090305"/>
                  </a:cubicBezTo>
                  <a:cubicBezTo>
                    <a:pt x="2690863" y="992779"/>
                    <a:pt x="2685964" y="898370"/>
                    <a:pt x="2629853" y="807969"/>
                  </a:cubicBezTo>
                  <a:close/>
                  <a:moveTo>
                    <a:pt x="1556620" y="717122"/>
                  </a:moveTo>
                  <a:cubicBezTo>
                    <a:pt x="1583785" y="717122"/>
                    <a:pt x="1606497" y="739834"/>
                    <a:pt x="1606497" y="766108"/>
                  </a:cubicBezTo>
                  <a:cubicBezTo>
                    <a:pt x="1606497" y="793719"/>
                    <a:pt x="1585121" y="814649"/>
                    <a:pt x="1557511" y="814649"/>
                  </a:cubicBezTo>
                  <a:cubicBezTo>
                    <a:pt x="1530792" y="814649"/>
                    <a:pt x="1508971" y="794164"/>
                    <a:pt x="1508971" y="767890"/>
                  </a:cubicBezTo>
                  <a:cubicBezTo>
                    <a:pt x="1508080" y="741170"/>
                    <a:pt x="1530792" y="716677"/>
                    <a:pt x="1556620" y="717122"/>
                  </a:cubicBezTo>
                  <a:close/>
                  <a:moveTo>
                    <a:pt x="1557066" y="1406485"/>
                  </a:moveTo>
                  <a:cubicBezTo>
                    <a:pt x="1529455" y="1406485"/>
                    <a:pt x="1508080" y="1384219"/>
                    <a:pt x="1508525" y="1357054"/>
                  </a:cubicBezTo>
                  <a:cubicBezTo>
                    <a:pt x="1508971" y="1330335"/>
                    <a:pt x="1529901" y="1309404"/>
                    <a:pt x="1556175" y="1308959"/>
                  </a:cubicBezTo>
                  <a:cubicBezTo>
                    <a:pt x="1582449" y="1308514"/>
                    <a:pt x="1606051" y="1331671"/>
                    <a:pt x="1606051" y="1357945"/>
                  </a:cubicBezTo>
                  <a:cubicBezTo>
                    <a:pt x="1606497" y="1385109"/>
                    <a:pt x="1584676" y="1406485"/>
                    <a:pt x="1557066" y="1406485"/>
                  </a:cubicBezTo>
                  <a:close/>
                  <a:moveTo>
                    <a:pt x="1508525" y="1161112"/>
                  </a:moveTo>
                  <a:cubicBezTo>
                    <a:pt x="1509416" y="1134837"/>
                    <a:pt x="1533463" y="1112571"/>
                    <a:pt x="1560183" y="1113461"/>
                  </a:cubicBezTo>
                  <a:cubicBezTo>
                    <a:pt x="1584231" y="1114352"/>
                    <a:pt x="1606051" y="1137509"/>
                    <a:pt x="1606497" y="1162002"/>
                  </a:cubicBezTo>
                  <a:cubicBezTo>
                    <a:pt x="1606497" y="1189612"/>
                    <a:pt x="1584676" y="1211433"/>
                    <a:pt x="1557066" y="1210988"/>
                  </a:cubicBezTo>
                  <a:cubicBezTo>
                    <a:pt x="1529455" y="1210542"/>
                    <a:pt x="1508080" y="1188721"/>
                    <a:pt x="1508525" y="1161112"/>
                  </a:cubicBezTo>
                  <a:close/>
                  <a:moveTo>
                    <a:pt x="1558402" y="1010146"/>
                  </a:moveTo>
                  <a:cubicBezTo>
                    <a:pt x="1530346" y="1010592"/>
                    <a:pt x="1508971" y="989661"/>
                    <a:pt x="1508525" y="962051"/>
                  </a:cubicBezTo>
                  <a:cubicBezTo>
                    <a:pt x="1508080" y="935777"/>
                    <a:pt x="1531237" y="912175"/>
                    <a:pt x="1557511" y="912175"/>
                  </a:cubicBezTo>
                  <a:cubicBezTo>
                    <a:pt x="1582894" y="912175"/>
                    <a:pt x="1605606" y="934441"/>
                    <a:pt x="1606497" y="959824"/>
                  </a:cubicBezTo>
                  <a:cubicBezTo>
                    <a:pt x="1607387" y="987880"/>
                    <a:pt x="1586012" y="1010146"/>
                    <a:pt x="1558402" y="1010146"/>
                  </a:cubicBezTo>
                  <a:close/>
                </a:path>
              </a:pathLst>
            </a:custGeom>
            <a:solidFill>
              <a:srgbClr val="FBB9A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952" name="Google Shape;952;p22"/>
          <p:cNvGrpSpPr/>
          <p:nvPr/>
        </p:nvGrpSpPr>
        <p:grpSpPr>
          <a:xfrm flipH="1">
            <a:off x="3731781" y="1551178"/>
            <a:ext cx="4734219" cy="4623159"/>
            <a:chOff x="924229" y="1606109"/>
            <a:chExt cx="4734219" cy="4623159"/>
          </a:xfrm>
        </p:grpSpPr>
        <p:sp>
          <p:nvSpPr>
            <p:cNvPr id="953" name="Google Shape;953;p22"/>
            <p:cNvSpPr/>
            <p:nvPr/>
          </p:nvSpPr>
          <p:spPr>
            <a:xfrm>
              <a:off x="924229" y="1606109"/>
              <a:ext cx="4623159" cy="4623159"/>
            </a:xfrm>
            <a:prstGeom prst="blockArc">
              <a:avLst>
                <a:gd name="adj1" fmla="val 18816148"/>
                <a:gd name="adj2" fmla="val 2680603"/>
                <a:gd name="adj3" fmla="val 1291"/>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dirty="0">
                <a:solidFill>
                  <a:schemeClr val="dk1"/>
                </a:solidFill>
                <a:latin typeface="Calibri"/>
                <a:ea typeface="Calibri"/>
                <a:cs typeface="Calibri"/>
                <a:sym typeface="Calibri"/>
              </a:endParaRPr>
            </a:p>
          </p:txBody>
        </p:sp>
        <p:sp>
          <p:nvSpPr>
            <p:cNvPr id="954" name="Google Shape;954;p22"/>
            <p:cNvSpPr/>
            <p:nvPr/>
          </p:nvSpPr>
          <p:spPr>
            <a:xfrm>
              <a:off x="4698452" y="2184323"/>
              <a:ext cx="288032" cy="28803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955" name="Google Shape;955;p22"/>
            <p:cNvSpPr/>
            <p:nvPr/>
          </p:nvSpPr>
          <p:spPr>
            <a:xfrm>
              <a:off x="5370416" y="3760400"/>
              <a:ext cx="288032" cy="288032"/>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956" name="Google Shape;956;p22"/>
            <p:cNvSpPr/>
            <p:nvPr/>
          </p:nvSpPr>
          <p:spPr>
            <a:xfrm>
              <a:off x="4698454" y="5441589"/>
              <a:ext cx="288032" cy="288032"/>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dirty="0">
                <a:solidFill>
                  <a:schemeClr val="lt1"/>
                </a:solidFill>
                <a:latin typeface="Calibri"/>
                <a:ea typeface="Calibri"/>
                <a:cs typeface="Calibri"/>
                <a:sym typeface="Calibri"/>
              </a:endParaRPr>
            </a:p>
          </p:txBody>
        </p:sp>
      </p:grpSp>
      <p:sp>
        <p:nvSpPr>
          <p:cNvPr id="959" name="Google Shape;959;p22"/>
          <p:cNvSpPr txBox="1"/>
          <p:nvPr/>
        </p:nvSpPr>
        <p:spPr>
          <a:xfrm>
            <a:off x="8030421" y="2129392"/>
            <a:ext cx="3952313"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600" b="1" dirty="0">
                <a:latin typeface="Century Gothic" panose="020B0502020202020204" pitchFamily="34" charset="0"/>
              </a:rPr>
              <a:t>Dispositifs adaptés </a:t>
            </a:r>
            <a:r>
              <a:rPr lang="fr-FR" sz="1600" dirty="0">
                <a:latin typeface="Century Gothic" panose="020B0502020202020204" pitchFamily="34" charset="0"/>
              </a:rPr>
              <a:t>(ULIS, UEMA/UEEA)</a:t>
            </a:r>
            <a:endParaRPr sz="1600" b="1" dirty="0">
              <a:solidFill>
                <a:srgbClr val="3F3F3F"/>
              </a:solidFill>
              <a:latin typeface="Century Gothic" panose="020B0502020202020204" pitchFamily="34" charset="0"/>
              <a:ea typeface="Calibri"/>
              <a:cs typeface="Calibri"/>
              <a:sym typeface="Calibri"/>
            </a:endParaRPr>
          </a:p>
        </p:txBody>
      </p:sp>
      <p:sp>
        <p:nvSpPr>
          <p:cNvPr id="962" name="Google Shape;962;p22"/>
          <p:cNvSpPr txBox="1"/>
          <p:nvPr/>
        </p:nvSpPr>
        <p:spPr>
          <a:xfrm>
            <a:off x="8563817" y="3594925"/>
            <a:ext cx="358235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a:solidFill>
                  <a:srgbClr val="3F3F3F"/>
                </a:solidFill>
                <a:latin typeface="Century Gothic" panose="020B0502020202020204" pitchFamily="34" charset="0"/>
                <a:ea typeface="Calibri"/>
                <a:cs typeface="Calibri"/>
                <a:sym typeface="Calibri"/>
              </a:rPr>
              <a:t>Orientation </a:t>
            </a:r>
            <a:r>
              <a:rPr lang="en-US" sz="1600" b="1" dirty="0" err="1">
                <a:solidFill>
                  <a:srgbClr val="3F3F3F"/>
                </a:solidFill>
                <a:latin typeface="Century Gothic" panose="020B0502020202020204" pitchFamily="34" charset="0"/>
                <a:ea typeface="Calibri"/>
                <a:cs typeface="Calibri"/>
                <a:sym typeface="Calibri"/>
              </a:rPr>
              <a:t>en</a:t>
            </a:r>
            <a:r>
              <a:rPr lang="en-US" sz="1600" b="1" dirty="0">
                <a:solidFill>
                  <a:srgbClr val="3F3F3F"/>
                </a:solidFill>
                <a:latin typeface="Century Gothic" panose="020B0502020202020204" pitchFamily="34" charset="0"/>
                <a:ea typeface="Calibri"/>
                <a:cs typeface="Calibri"/>
                <a:sym typeface="Calibri"/>
              </a:rPr>
              <a:t> </a:t>
            </a:r>
            <a:r>
              <a:rPr lang="en-US" sz="1600" b="1" dirty="0" err="1">
                <a:solidFill>
                  <a:srgbClr val="3F3F3F"/>
                </a:solidFill>
                <a:latin typeface="Century Gothic" panose="020B0502020202020204" pitchFamily="34" charset="0"/>
                <a:ea typeface="Calibri"/>
                <a:cs typeface="Calibri"/>
                <a:sym typeface="Calibri"/>
              </a:rPr>
              <a:t>établissement</a:t>
            </a:r>
            <a:r>
              <a:rPr lang="en-US" sz="1600" b="1" dirty="0">
                <a:solidFill>
                  <a:srgbClr val="3F3F3F"/>
                </a:solidFill>
                <a:latin typeface="Century Gothic" panose="020B0502020202020204" pitchFamily="34" charset="0"/>
                <a:ea typeface="Calibri"/>
                <a:cs typeface="Calibri"/>
                <a:sym typeface="Calibri"/>
              </a:rPr>
              <a:t> medico-social </a:t>
            </a:r>
            <a:r>
              <a:rPr lang="en-US" sz="1600" dirty="0">
                <a:solidFill>
                  <a:srgbClr val="3F3F3F"/>
                </a:solidFill>
                <a:latin typeface="Century Gothic" panose="020B0502020202020204" pitchFamily="34" charset="0"/>
                <a:ea typeface="Calibri"/>
                <a:cs typeface="Calibri"/>
                <a:sym typeface="Calibri"/>
              </a:rPr>
              <a:t>(IME, ITEP…)</a:t>
            </a:r>
            <a:endParaRPr sz="1600" dirty="0">
              <a:solidFill>
                <a:srgbClr val="3F3F3F"/>
              </a:solidFill>
              <a:latin typeface="Century Gothic" panose="020B0502020202020204" pitchFamily="34" charset="0"/>
              <a:ea typeface="Calibri"/>
              <a:cs typeface="Calibri"/>
              <a:sym typeface="Calibri"/>
            </a:endParaRPr>
          </a:p>
        </p:txBody>
      </p:sp>
      <p:sp>
        <p:nvSpPr>
          <p:cNvPr id="965" name="Google Shape;965;p22"/>
          <p:cNvSpPr txBox="1"/>
          <p:nvPr/>
        </p:nvSpPr>
        <p:spPr>
          <a:xfrm>
            <a:off x="8054184" y="5292455"/>
            <a:ext cx="358235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err="1">
                <a:solidFill>
                  <a:srgbClr val="3F3F3F"/>
                </a:solidFill>
                <a:latin typeface="Century Gothic" panose="020B0502020202020204" pitchFamily="34" charset="0"/>
                <a:ea typeface="Calibri"/>
                <a:cs typeface="Calibri"/>
                <a:sym typeface="Calibri"/>
              </a:rPr>
              <a:t>Dispositif</a:t>
            </a:r>
            <a:r>
              <a:rPr lang="en-US" sz="1600" b="1" dirty="0">
                <a:solidFill>
                  <a:srgbClr val="3F3F3F"/>
                </a:solidFill>
                <a:latin typeface="Century Gothic" panose="020B0502020202020204" pitchFamily="34" charset="0"/>
                <a:ea typeface="Calibri"/>
                <a:cs typeface="Calibri"/>
                <a:sym typeface="Calibri"/>
              </a:rPr>
              <a:t> de </a:t>
            </a:r>
            <a:r>
              <a:rPr lang="en-US" sz="1600" b="1" dirty="0" err="1">
                <a:solidFill>
                  <a:srgbClr val="3F3F3F"/>
                </a:solidFill>
                <a:latin typeface="Century Gothic" panose="020B0502020202020204" pitchFamily="34" charset="0"/>
                <a:ea typeface="Calibri"/>
                <a:cs typeface="Calibri"/>
                <a:sym typeface="Calibri"/>
              </a:rPr>
              <a:t>soutien</a:t>
            </a:r>
            <a:r>
              <a:rPr lang="en-US" sz="1600" b="1" dirty="0">
                <a:solidFill>
                  <a:srgbClr val="3F3F3F"/>
                </a:solidFill>
                <a:latin typeface="Century Gothic" panose="020B0502020202020204" pitchFamily="34" charset="0"/>
                <a:ea typeface="Calibri"/>
                <a:cs typeface="Calibri"/>
                <a:sym typeface="Calibri"/>
              </a:rPr>
              <a:t> </a:t>
            </a:r>
            <a:r>
              <a:rPr lang="en-US" sz="1600" dirty="0">
                <a:solidFill>
                  <a:srgbClr val="3F3F3F"/>
                </a:solidFill>
                <a:latin typeface="Century Gothic" panose="020B0502020202020204" pitchFamily="34" charset="0"/>
                <a:ea typeface="Calibri"/>
                <a:cs typeface="Calibri"/>
                <a:sym typeface="Calibri"/>
              </a:rPr>
              <a:t>(SESSAD, CAMSP, CMP, CMPP…)</a:t>
            </a:r>
            <a:endParaRPr sz="1600" dirty="0">
              <a:solidFill>
                <a:srgbClr val="3F3F3F"/>
              </a:solidFill>
              <a:latin typeface="Century Gothic" panose="020B0502020202020204" pitchFamily="34" charset="0"/>
              <a:ea typeface="Calibri"/>
              <a:cs typeface="Calibri"/>
              <a:sym typeface="Calibri"/>
            </a:endParaRPr>
          </a:p>
        </p:txBody>
      </p:sp>
      <p:sp>
        <p:nvSpPr>
          <p:cNvPr id="968" name="Google Shape;968;p22"/>
          <p:cNvSpPr txBox="1"/>
          <p:nvPr/>
        </p:nvSpPr>
        <p:spPr>
          <a:xfrm flipH="1">
            <a:off x="1281369" y="5386658"/>
            <a:ext cx="2840856"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FR" sz="1600" b="1" dirty="0">
                <a:latin typeface="Century Gothic" panose="020B0502020202020204" pitchFamily="34" charset="0"/>
              </a:rPr>
              <a:t>Aide humaine</a:t>
            </a:r>
            <a:endParaRPr sz="1600" b="1" dirty="0">
              <a:solidFill>
                <a:srgbClr val="3F3F3F"/>
              </a:solidFill>
              <a:latin typeface="Century Gothic" panose="020B0502020202020204" pitchFamily="34" charset="0"/>
              <a:ea typeface="Calibri"/>
              <a:cs typeface="Calibri"/>
              <a:sym typeface="Calibri"/>
            </a:endParaRPr>
          </a:p>
        </p:txBody>
      </p:sp>
      <p:sp>
        <p:nvSpPr>
          <p:cNvPr id="974" name="Google Shape;974;p22"/>
          <p:cNvSpPr txBox="1"/>
          <p:nvPr/>
        </p:nvSpPr>
        <p:spPr>
          <a:xfrm flipH="1">
            <a:off x="-76364" y="3118751"/>
            <a:ext cx="3720144" cy="2062063"/>
          </a:xfrm>
          <a:prstGeom prst="rect">
            <a:avLst/>
          </a:prstGeom>
          <a:noFill/>
          <a:ln>
            <a:noFill/>
          </a:ln>
        </p:spPr>
        <p:txBody>
          <a:bodyPr spcFirstLastPara="1" wrap="square" lIns="91425" tIns="45700" rIns="91425" bIns="45700" anchor="t" anchorCtr="0">
            <a:spAutoFit/>
          </a:bodyPr>
          <a:lstStyle/>
          <a:p>
            <a:pPr algn="r"/>
            <a:r>
              <a:rPr lang="fr-FR" sz="1600" b="1" dirty="0">
                <a:latin typeface="Century Gothic" panose="020B0502020202020204" pitchFamily="34" charset="0"/>
              </a:rPr>
              <a:t>Aménagements spécifiques </a:t>
            </a:r>
            <a:r>
              <a:rPr lang="fr-FR" sz="1600" dirty="0">
                <a:latin typeface="Century Gothic" panose="020B0502020202020204" pitchFamily="34" charset="0"/>
              </a:rPr>
              <a:t>(dispense de certains cours, privilégier les consignes écrites, documents en caractères agrandis…) </a:t>
            </a:r>
            <a:r>
              <a:rPr lang="en-US" sz="1600" dirty="0">
                <a:latin typeface="Century Gothic" panose="020B0502020202020204" pitchFamily="34" charset="0"/>
                <a:ea typeface="Calibri"/>
                <a:cs typeface="Calibri"/>
                <a:sym typeface="Calibri"/>
              </a:rPr>
              <a:t>/ </a:t>
            </a:r>
            <a:r>
              <a:rPr lang="en-US" sz="1600" b="1" dirty="0" err="1">
                <a:latin typeface="Century Gothic" panose="020B0502020202020204" pitchFamily="34" charset="0"/>
                <a:ea typeface="Calibri"/>
                <a:cs typeface="Calibri"/>
                <a:sym typeface="Calibri"/>
              </a:rPr>
              <a:t>matériels</a:t>
            </a:r>
            <a:r>
              <a:rPr lang="en-US" sz="1600" b="1" dirty="0">
                <a:latin typeface="Century Gothic" panose="020B0502020202020204" pitchFamily="34" charset="0"/>
                <a:ea typeface="Calibri"/>
                <a:cs typeface="Calibri"/>
                <a:sym typeface="Calibri"/>
              </a:rPr>
              <a:t> </a:t>
            </a:r>
            <a:r>
              <a:rPr lang="en-US" sz="1600" b="1" dirty="0" err="1">
                <a:latin typeface="Century Gothic" panose="020B0502020202020204" pitchFamily="34" charset="0"/>
                <a:ea typeface="Calibri"/>
                <a:cs typeface="Calibri"/>
                <a:sym typeface="Calibri"/>
              </a:rPr>
              <a:t>pédagogiques</a:t>
            </a:r>
            <a:r>
              <a:rPr lang="en-US" sz="1600" b="1" dirty="0">
                <a:latin typeface="Century Gothic" panose="020B0502020202020204" pitchFamily="34" charset="0"/>
                <a:ea typeface="Calibri"/>
                <a:cs typeface="Calibri"/>
                <a:sym typeface="Calibri"/>
              </a:rPr>
              <a:t> </a:t>
            </a:r>
            <a:r>
              <a:rPr lang="en-US" sz="1600" b="1" dirty="0" err="1">
                <a:latin typeface="Century Gothic" panose="020B0502020202020204" pitchFamily="34" charset="0"/>
                <a:ea typeface="Calibri"/>
                <a:cs typeface="Calibri"/>
                <a:sym typeface="Calibri"/>
              </a:rPr>
              <a:t>adaptés</a:t>
            </a:r>
            <a:r>
              <a:rPr lang="en-US" sz="1600" b="1" dirty="0">
                <a:latin typeface="Century Gothic" panose="020B0502020202020204" pitchFamily="34" charset="0"/>
                <a:ea typeface="Calibri"/>
                <a:cs typeface="Calibri"/>
                <a:sym typeface="Calibri"/>
              </a:rPr>
              <a:t> </a:t>
            </a:r>
            <a:r>
              <a:rPr lang="en-US" sz="1600" dirty="0">
                <a:latin typeface="Century Gothic" panose="020B0502020202020204" pitchFamily="34" charset="0"/>
                <a:ea typeface="Calibri"/>
                <a:cs typeface="Calibri"/>
                <a:sym typeface="Calibri"/>
              </a:rPr>
              <a:t>(support </a:t>
            </a:r>
            <a:r>
              <a:rPr lang="en-US" sz="1600" dirty="0" err="1">
                <a:latin typeface="Century Gothic" panose="020B0502020202020204" pitchFamily="34" charset="0"/>
                <a:ea typeface="Calibri"/>
                <a:cs typeface="Calibri"/>
                <a:sym typeface="Calibri"/>
              </a:rPr>
              <a:t>visuel</a:t>
            </a:r>
            <a:r>
              <a:rPr lang="en-US" sz="1600" dirty="0">
                <a:latin typeface="Century Gothic" panose="020B0502020202020204" pitchFamily="34" charset="0"/>
                <a:ea typeface="Calibri"/>
                <a:cs typeface="Calibri"/>
                <a:sym typeface="Calibri"/>
              </a:rPr>
              <a:t>, plan </a:t>
            </a:r>
            <a:r>
              <a:rPr lang="en-US" sz="1600" dirty="0" err="1">
                <a:latin typeface="Century Gothic" panose="020B0502020202020204" pitchFamily="34" charset="0"/>
                <a:ea typeface="Calibri"/>
                <a:cs typeface="Calibri"/>
                <a:sym typeface="Calibri"/>
              </a:rPr>
              <a:t>incliné</a:t>
            </a:r>
            <a:r>
              <a:rPr lang="en-US" sz="1600" dirty="0">
                <a:latin typeface="Century Gothic" panose="020B0502020202020204" pitchFamily="34" charset="0"/>
                <a:ea typeface="Calibri"/>
                <a:cs typeface="Calibri"/>
                <a:sym typeface="Calibri"/>
              </a:rPr>
              <a:t>, scanner portable, </a:t>
            </a:r>
            <a:r>
              <a:rPr lang="fr-FR" sz="1600" dirty="0">
                <a:latin typeface="Century Gothic" panose="020B0502020202020204" pitchFamily="34" charset="0"/>
              </a:rPr>
              <a:t>logiciel spécialisé</a:t>
            </a:r>
            <a:r>
              <a:rPr lang="en-US" sz="1600" dirty="0">
                <a:latin typeface="Century Gothic" panose="020B0502020202020204" pitchFamily="34" charset="0"/>
                <a:ea typeface="Calibri"/>
                <a:cs typeface="Calibri"/>
                <a:sym typeface="Calibri"/>
              </a:rPr>
              <a:t>…)</a:t>
            </a:r>
          </a:p>
        </p:txBody>
      </p:sp>
      <p:grpSp>
        <p:nvGrpSpPr>
          <p:cNvPr id="975" name="Google Shape;975;p22"/>
          <p:cNvGrpSpPr/>
          <p:nvPr/>
        </p:nvGrpSpPr>
        <p:grpSpPr>
          <a:xfrm>
            <a:off x="3731781" y="1603930"/>
            <a:ext cx="4734219" cy="4623159"/>
            <a:chOff x="924229" y="1606109"/>
            <a:chExt cx="4734219" cy="4623159"/>
          </a:xfrm>
        </p:grpSpPr>
        <p:sp>
          <p:nvSpPr>
            <p:cNvPr id="976" name="Google Shape;976;p22"/>
            <p:cNvSpPr/>
            <p:nvPr/>
          </p:nvSpPr>
          <p:spPr>
            <a:xfrm>
              <a:off x="924229" y="1606109"/>
              <a:ext cx="4623159" cy="4623159"/>
            </a:xfrm>
            <a:prstGeom prst="blockArc">
              <a:avLst>
                <a:gd name="adj1" fmla="val 18816148"/>
                <a:gd name="adj2" fmla="val 2680603"/>
                <a:gd name="adj3" fmla="val 1291"/>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977" name="Google Shape;977;p22"/>
            <p:cNvSpPr/>
            <p:nvPr/>
          </p:nvSpPr>
          <p:spPr>
            <a:xfrm>
              <a:off x="4698452" y="2184323"/>
              <a:ext cx="288032" cy="28803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978" name="Google Shape;978;p22"/>
            <p:cNvSpPr/>
            <p:nvPr/>
          </p:nvSpPr>
          <p:spPr>
            <a:xfrm>
              <a:off x="5370416" y="3760400"/>
              <a:ext cx="288032" cy="288032"/>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979" name="Google Shape;979;p22"/>
            <p:cNvSpPr/>
            <p:nvPr/>
          </p:nvSpPr>
          <p:spPr>
            <a:xfrm>
              <a:off x="4698454" y="5441589"/>
              <a:ext cx="288032" cy="288032"/>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sp>
        <p:nvSpPr>
          <p:cNvPr id="3" name="ZoneTexte 2">
            <a:extLst>
              <a:ext uri="{FF2B5EF4-FFF2-40B4-BE49-F238E27FC236}">
                <a16:creationId xmlns:a16="http://schemas.microsoft.com/office/drawing/2014/main" id="{487DC217-F2E2-B757-13BA-FBDB26988559}"/>
              </a:ext>
            </a:extLst>
          </p:cNvPr>
          <p:cNvSpPr txBox="1"/>
          <p:nvPr/>
        </p:nvSpPr>
        <p:spPr>
          <a:xfrm>
            <a:off x="191067" y="2050395"/>
            <a:ext cx="3930710" cy="830997"/>
          </a:xfrm>
          <a:prstGeom prst="rect">
            <a:avLst/>
          </a:prstGeom>
          <a:noFill/>
        </p:spPr>
        <p:txBody>
          <a:bodyPr wrap="square">
            <a:spAutoFit/>
          </a:bodyPr>
          <a:lstStyle/>
          <a:p>
            <a:pPr algn="r"/>
            <a:r>
              <a:rPr lang="fr-FR" sz="1600" b="1" dirty="0">
                <a:latin typeface="Century Gothic" panose="020B0502020202020204" pitchFamily="34" charset="0"/>
              </a:rPr>
              <a:t>Aides techniques </a:t>
            </a:r>
            <a:r>
              <a:rPr lang="fr-FR" sz="1600" dirty="0">
                <a:latin typeface="Century Gothic" panose="020B0502020202020204" pitchFamily="34" charset="0"/>
              </a:rPr>
              <a:t>(casque anti-bruit, tablette de communication, time </a:t>
            </a:r>
            <a:r>
              <a:rPr lang="fr-FR" sz="1600" dirty="0" err="1">
                <a:latin typeface="Century Gothic" panose="020B0502020202020204" pitchFamily="34" charset="0"/>
              </a:rPr>
              <a:t>timer</a:t>
            </a:r>
            <a:r>
              <a:rPr lang="fr-FR" sz="1600" dirty="0">
                <a:latin typeface="Century Gothic" panose="020B0502020202020204" pitchFamily="34" charset="0"/>
              </a:rPr>
              <a:t>…)</a:t>
            </a:r>
          </a:p>
        </p:txBody>
      </p:sp>
      <p:sp>
        <p:nvSpPr>
          <p:cNvPr id="4" name="Rectangle 3">
            <a:extLst>
              <a:ext uri="{FF2B5EF4-FFF2-40B4-BE49-F238E27FC236}">
                <a16:creationId xmlns:a16="http://schemas.microsoft.com/office/drawing/2014/main" id="{DE6ADC33-C8F2-1A21-282C-791B7B319E18}"/>
              </a:ext>
            </a:extLst>
          </p:cNvPr>
          <p:cNvSpPr/>
          <p:nvPr/>
        </p:nvSpPr>
        <p:spPr>
          <a:xfrm>
            <a:off x="0" y="0"/>
            <a:ext cx="12192000" cy="807523"/>
          </a:xfrm>
          <a:prstGeom prst="rect">
            <a:avLst/>
          </a:prstGeom>
          <a:solidFill>
            <a:srgbClr val="EB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entury Gothic" panose="020B0502020202020204" pitchFamily="34" charset="0"/>
              </a:rPr>
              <a:t>5. Aménagements au</a:t>
            </a:r>
            <a:r>
              <a:rPr kumimoji="0" lang="fr-FR" sz="2000" b="1" i="0" u="none" strike="noStrike" kern="1200" cap="none" spc="0" normalizeH="0" noProof="0" dirty="0">
                <a:ln>
                  <a:noFill/>
                </a:ln>
                <a:solidFill>
                  <a:prstClr val="white"/>
                </a:solidFill>
                <a:effectLst/>
                <a:uLnTx/>
                <a:uFillTx/>
                <a:latin typeface="Century Gothic" panose="020B0502020202020204" pitchFamily="34" charset="0"/>
              </a:rPr>
              <a:t> quotidien et dans la scolarité ?</a:t>
            </a:r>
            <a:endParaRPr kumimoji="0" lang="fr-FR" sz="2000" b="0" i="0" u="none" strike="noStrike" kern="1200" cap="none" spc="0" normalizeH="0" baseline="0" noProof="0" dirty="0">
              <a:ln>
                <a:noFill/>
              </a:ln>
              <a:solidFill>
                <a:prstClr val="white"/>
              </a:solidFill>
              <a:effectLst/>
              <a:uLnTx/>
              <a:uFillTx/>
              <a:latin typeface="Calibri" panose="020F0502020204030204"/>
            </a:endParaRPr>
          </a:p>
        </p:txBody>
      </p:sp>
      <p:sp>
        <p:nvSpPr>
          <p:cNvPr id="5" name="ZoneTexte 4">
            <a:extLst>
              <a:ext uri="{FF2B5EF4-FFF2-40B4-BE49-F238E27FC236}">
                <a16:creationId xmlns:a16="http://schemas.microsoft.com/office/drawing/2014/main" id="{B195B322-C9A8-36B3-7095-4A8D7CF7886E}"/>
              </a:ext>
            </a:extLst>
          </p:cNvPr>
          <p:cNvSpPr txBox="1"/>
          <p:nvPr/>
        </p:nvSpPr>
        <p:spPr>
          <a:xfrm>
            <a:off x="10105901" y="6510700"/>
            <a:ext cx="2690990" cy="276999"/>
          </a:xfrm>
          <a:prstGeom prst="rect">
            <a:avLst/>
          </a:prstGeom>
          <a:noFill/>
        </p:spPr>
        <p:txBody>
          <a:bodyPr wrap="square" rtlCol="0">
            <a:spAutoFit/>
          </a:bodyPr>
          <a:lstStyle/>
          <a:p>
            <a:r>
              <a:rPr lang="fr-FR" sz="1200" dirty="0">
                <a:latin typeface="Century Gothic" panose="020B0502020202020204" pitchFamily="34" charset="0"/>
              </a:rPr>
              <a:t>NB : liste non exhaustive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9" grpId="0"/>
      <p:bldP spid="962" grpId="0"/>
      <p:bldP spid="965" grpId="0"/>
      <p:bldP spid="974"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normAutofit fontScale="77500" lnSpcReduction="20000"/>
          </a:bodyPr>
          <a:lstStyle/>
          <a:p>
            <a:endParaRPr lang="fr-FR"/>
          </a:p>
        </p:txBody>
      </p:sp>
      <p:sp>
        <p:nvSpPr>
          <p:cNvPr id="3" name="Rectangle 2"/>
          <p:cNvSpPr/>
          <p:nvPr/>
        </p:nvSpPr>
        <p:spPr>
          <a:xfrm>
            <a:off x="0" y="1929884"/>
            <a:ext cx="12191999" cy="523220"/>
          </a:xfrm>
          <a:prstGeom prst="rect">
            <a:avLst/>
          </a:prstGeom>
        </p:spPr>
        <p:txBody>
          <a:bodyPr wrap="square">
            <a:spAutoFit/>
          </a:bodyPr>
          <a:lstStyle/>
          <a:p>
            <a:pPr algn="ctr"/>
            <a:r>
              <a:rPr lang="fr-FR" sz="2800" dirty="0">
                <a:solidFill>
                  <a:srgbClr val="EB6608"/>
                </a:solidFill>
                <a:latin typeface="Century Gothic" panose="020B0502020202020204" pitchFamily="34" charset="0"/>
              </a:rPr>
              <a:t>Un exemple</a:t>
            </a:r>
            <a:endParaRPr lang="fr-FR" sz="2800" dirty="0"/>
          </a:p>
        </p:txBody>
      </p:sp>
      <p:pic>
        <p:nvPicPr>
          <p:cNvPr id="5" name="Image 4" descr="Une image contenant texte&#10;&#10;Description générée automatiquement">
            <a:extLst>
              <a:ext uri="{FF2B5EF4-FFF2-40B4-BE49-F238E27FC236}">
                <a16:creationId xmlns:a16="http://schemas.microsoft.com/office/drawing/2014/main" id="{EA9A440A-F300-383B-EAB7-491A51D467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474" y="3450921"/>
            <a:ext cx="9169052" cy="1549459"/>
          </a:xfrm>
          <a:prstGeom prst="rect">
            <a:avLst/>
          </a:prstGeom>
        </p:spPr>
      </p:pic>
      <p:graphicFrame>
        <p:nvGraphicFramePr>
          <p:cNvPr id="4" name="Objet 3">
            <a:hlinkClick r:id="rId3" action="ppaction://hlinkfile"/>
            <a:extLst>
              <a:ext uri="{FF2B5EF4-FFF2-40B4-BE49-F238E27FC236}">
                <a16:creationId xmlns:a16="http://schemas.microsoft.com/office/drawing/2014/main" id="{FB4123D7-45E7-1C03-DDB6-83E5C06D5B6E}"/>
              </a:ext>
            </a:extLst>
          </p:cNvPr>
          <p:cNvGraphicFramePr>
            <a:graphicFrameLocks noChangeAspect="1"/>
          </p:cNvGraphicFramePr>
          <p:nvPr>
            <p:extLst>
              <p:ext uri="{D42A27DB-BD31-4B8C-83A1-F6EECF244321}">
                <p14:modId xmlns:p14="http://schemas.microsoft.com/office/powerpoint/2010/main" val="1937882063"/>
              </p:ext>
            </p:extLst>
          </p:nvPr>
        </p:nvGraphicFramePr>
        <p:xfrm>
          <a:off x="3239135" y="5410028"/>
          <a:ext cx="5275326" cy="1176338"/>
        </p:xfrm>
        <a:graphic>
          <a:graphicData uri="http://schemas.openxmlformats.org/presentationml/2006/ole">
            <mc:AlternateContent xmlns:mc="http://schemas.openxmlformats.org/markup-compatibility/2006">
              <mc:Choice xmlns:v="urn:schemas-microsoft-com:vml" Requires="v">
                <p:oleObj name="Objet d’environnement du Gestionnaire de liaisons" showAsIcon="1" r:id="rId4" imgW="2071440" imgH="462240" progId="Package">
                  <p:embed/>
                </p:oleObj>
              </mc:Choice>
              <mc:Fallback>
                <p:oleObj name="Objet d’environnement du Gestionnaire de liaisons" showAsIcon="1" r:id="rId4" imgW="2071440" imgH="462240" progId="Package">
                  <p:embed/>
                  <p:pic>
                    <p:nvPicPr>
                      <p:cNvPr id="7" name="Objet 6">
                        <a:extLst>
                          <a:ext uri="{FF2B5EF4-FFF2-40B4-BE49-F238E27FC236}">
                            <a16:creationId xmlns:a16="http://schemas.microsoft.com/office/drawing/2014/main" id="{D3042297-2578-C46C-5701-316671393DF8}"/>
                          </a:ext>
                        </a:extLst>
                      </p:cNvPr>
                      <p:cNvPicPr/>
                      <p:nvPr/>
                    </p:nvPicPr>
                    <p:blipFill>
                      <a:blip r:embed="rId5"/>
                      <a:stretch>
                        <a:fillRect/>
                      </a:stretch>
                    </p:blipFill>
                    <p:spPr>
                      <a:xfrm>
                        <a:off x="3239135" y="5410028"/>
                        <a:ext cx="5275326" cy="1176338"/>
                      </a:xfrm>
                      <a:prstGeom prst="rect">
                        <a:avLst/>
                      </a:prstGeom>
                    </p:spPr>
                  </p:pic>
                </p:oleObj>
              </mc:Fallback>
            </mc:AlternateContent>
          </a:graphicData>
        </a:graphic>
      </p:graphicFrame>
    </p:spTree>
    <p:extLst>
      <p:ext uri="{BB962C8B-B14F-4D97-AF65-F5344CB8AC3E}">
        <p14:creationId xmlns:p14="http://schemas.microsoft.com/office/powerpoint/2010/main" val="3333754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B45869-FBD2-6F96-E666-72D352B480EC}"/>
              </a:ext>
            </a:extLst>
          </p:cNvPr>
          <p:cNvSpPr>
            <a:spLocks noGrp="1"/>
          </p:cNvSpPr>
          <p:nvPr>
            <p:ph type="title"/>
          </p:nvPr>
        </p:nvSpPr>
        <p:spPr/>
        <p:txBody>
          <a:bodyPr/>
          <a:lstStyle/>
          <a:p>
            <a:pPr algn="ctr"/>
            <a:r>
              <a:rPr lang="fr-FR" dirty="0">
                <a:solidFill>
                  <a:srgbClr val="EB6608"/>
                </a:solidFill>
                <a:latin typeface="Century Gothic" panose="020B0502020202020204" pitchFamily="34" charset="0"/>
              </a:rPr>
              <a:t>Exemple de remplissage du certificat médical du dossier MDPH.</a:t>
            </a:r>
          </a:p>
        </p:txBody>
      </p:sp>
      <p:graphicFrame>
        <p:nvGraphicFramePr>
          <p:cNvPr id="7" name="Objet 6">
            <a:extLst>
              <a:ext uri="{FF2B5EF4-FFF2-40B4-BE49-F238E27FC236}">
                <a16:creationId xmlns:a16="http://schemas.microsoft.com/office/drawing/2014/main" id="{D3042297-2578-C46C-5701-316671393DF8}"/>
              </a:ext>
            </a:extLst>
          </p:cNvPr>
          <p:cNvGraphicFramePr>
            <a:graphicFrameLocks noChangeAspect="1"/>
          </p:cNvGraphicFramePr>
          <p:nvPr/>
        </p:nvGraphicFramePr>
        <p:xfrm>
          <a:off x="3279775" y="3294062"/>
          <a:ext cx="5275326" cy="1176338"/>
        </p:xfrm>
        <a:graphic>
          <a:graphicData uri="http://schemas.openxmlformats.org/presentationml/2006/ole">
            <mc:AlternateContent xmlns:mc="http://schemas.openxmlformats.org/markup-compatibility/2006">
              <mc:Choice xmlns:v="urn:schemas-microsoft-com:vml" Requires="v">
                <p:oleObj name="Objet d’environnement du Gestionnaire de liaisons" showAsIcon="1" r:id="rId2" imgW="2071440" imgH="462240" progId="Package">
                  <p:embed/>
                </p:oleObj>
              </mc:Choice>
              <mc:Fallback>
                <p:oleObj name="Objet d’environnement du Gestionnaire de liaisons" showAsIcon="1" r:id="rId2" imgW="2071440" imgH="462240" progId="Package">
                  <p:embed/>
                  <p:pic>
                    <p:nvPicPr>
                      <p:cNvPr id="7" name="Objet 6">
                        <a:extLst>
                          <a:ext uri="{FF2B5EF4-FFF2-40B4-BE49-F238E27FC236}">
                            <a16:creationId xmlns:a16="http://schemas.microsoft.com/office/drawing/2014/main" id="{D3042297-2578-C46C-5701-316671393DF8}"/>
                          </a:ext>
                        </a:extLst>
                      </p:cNvPr>
                      <p:cNvPicPr/>
                      <p:nvPr/>
                    </p:nvPicPr>
                    <p:blipFill>
                      <a:blip r:embed="rId3"/>
                      <a:stretch>
                        <a:fillRect/>
                      </a:stretch>
                    </p:blipFill>
                    <p:spPr>
                      <a:xfrm>
                        <a:off x="3279775" y="3294062"/>
                        <a:ext cx="5275326" cy="1176338"/>
                      </a:xfrm>
                      <a:prstGeom prst="rect">
                        <a:avLst/>
                      </a:prstGeom>
                    </p:spPr>
                  </p:pic>
                </p:oleObj>
              </mc:Fallback>
            </mc:AlternateContent>
          </a:graphicData>
        </a:graphic>
      </p:graphicFrame>
    </p:spTree>
    <p:extLst>
      <p:ext uri="{BB962C8B-B14F-4D97-AF65-F5344CB8AC3E}">
        <p14:creationId xmlns:p14="http://schemas.microsoft.com/office/powerpoint/2010/main" val="27559626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E0D07CB-D597-F21F-6AF0-7B414438B1F1}"/>
              </a:ext>
            </a:extLst>
          </p:cNvPr>
          <p:cNvSpPr>
            <a:spLocks noGrp="1"/>
          </p:cNvSpPr>
          <p:nvPr>
            <p:ph type="body" idx="1"/>
          </p:nvPr>
        </p:nvSpPr>
        <p:spPr>
          <a:xfrm>
            <a:off x="0" y="377941"/>
            <a:ext cx="12192000" cy="724247"/>
          </a:xfrm>
        </p:spPr>
        <p:txBody>
          <a:bodyPr>
            <a:normAutofit fontScale="77500" lnSpcReduction="20000"/>
          </a:bodyPr>
          <a:lstStyle/>
          <a:p>
            <a:r>
              <a:rPr lang="fr-FR" dirty="0">
                <a:solidFill>
                  <a:srgbClr val="EB6608"/>
                </a:solidFill>
                <a:latin typeface="Century Gothic" panose="020B0502020202020204" pitchFamily="34" charset="0"/>
              </a:rPr>
              <a:t>Des questions ?</a:t>
            </a:r>
          </a:p>
        </p:txBody>
      </p:sp>
      <p:sp>
        <p:nvSpPr>
          <p:cNvPr id="3" name="AutoShape 2" descr="FAQ - Questions fréquen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 name="Image 3">
            <a:extLst>
              <a:ext uri="{FF2B5EF4-FFF2-40B4-BE49-F238E27FC236}">
                <a16:creationId xmlns:a16="http://schemas.microsoft.com/office/drawing/2014/main" id="{754B672D-4F0B-7784-DCCE-AD9F41DDBF65}"/>
              </a:ext>
            </a:extLst>
          </p:cNvPr>
          <p:cNvPicPr>
            <a:picLocks noChangeAspect="1"/>
          </p:cNvPicPr>
          <p:nvPr/>
        </p:nvPicPr>
        <p:blipFill>
          <a:blip r:embed="rId3"/>
          <a:stretch>
            <a:fillRect/>
          </a:stretch>
        </p:blipFill>
        <p:spPr>
          <a:xfrm>
            <a:off x="1590805" y="1449566"/>
            <a:ext cx="9010390" cy="5030493"/>
          </a:xfrm>
          <a:prstGeom prst="rect">
            <a:avLst/>
          </a:prstGeom>
        </p:spPr>
      </p:pic>
    </p:spTree>
    <p:extLst>
      <p:ext uri="{BB962C8B-B14F-4D97-AF65-F5344CB8AC3E}">
        <p14:creationId xmlns:p14="http://schemas.microsoft.com/office/powerpoint/2010/main" val="17645141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6388B43-A41F-45DA-A998-4EE53BA181D7}"/>
              </a:ext>
            </a:extLst>
          </p:cNvPr>
          <p:cNvPicPr>
            <a:picLocks noChangeAspect="1"/>
          </p:cNvPicPr>
          <p:nvPr/>
        </p:nvPicPr>
        <p:blipFill rotWithShape="1">
          <a:blip r:embed="rId2"/>
          <a:srcRect l="16598" t="2323" r="14565" b="11931"/>
          <a:stretch/>
        </p:blipFill>
        <p:spPr>
          <a:xfrm>
            <a:off x="-66555" y="401992"/>
            <a:ext cx="5772030" cy="5759852"/>
          </a:xfrm>
          <a:prstGeom prst="rect">
            <a:avLst/>
          </a:prstGeom>
        </p:spPr>
      </p:pic>
      <p:pic>
        <p:nvPicPr>
          <p:cNvPr id="6" name="Image 5">
            <a:extLst>
              <a:ext uri="{FF2B5EF4-FFF2-40B4-BE49-F238E27FC236}">
                <a16:creationId xmlns:a16="http://schemas.microsoft.com/office/drawing/2014/main" id="{2A972BBA-D798-4137-A23F-B0A3E06251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123" y="869985"/>
            <a:ext cx="2305050" cy="1145246"/>
          </a:xfrm>
          <a:prstGeom prst="rect">
            <a:avLst/>
          </a:prstGeom>
        </p:spPr>
      </p:pic>
      <p:sp>
        <p:nvSpPr>
          <p:cNvPr id="9" name="ZoneTexte 8">
            <a:extLst>
              <a:ext uri="{FF2B5EF4-FFF2-40B4-BE49-F238E27FC236}">
                <a16:creationId xmlns:a16="http://schemas.microsoft.com/office/drawing/2014/main" id="{F06C0DE4-4683-4F8B-945D-22BEE02D20ED}"/>
              </a:ext>
            </a:extLst>
          </p:cNvPr>
          <p:cNvSpPr txBox="1"/>
          <p:nvPr/>
        </p:nvSpPr>
        <p:spPr>
          <a:xfrm>
            <a:off x="7053770" y="2036490"/>
            <a:ext cx="6013142" cy="830997"/>
          </a:xfrm>
          <a:prstGeom prst="rect">
            <a:avLst/>
          </a:prstGeom>
          <a:noFill/>
        </p:spPr>
        <p:txBody>
          <a:bodyPr wrap="square" rtlCol="0">
            <a:spAutoFit/>
          </a:bodyPr>
          <a:lstStyle/>
          <a:p>
            <a:r>
              <a:rPr lang="fr-FR" sz="1600" b="1" dirty="0">
                <a:solidFill>
                  <a:schemeClr val="accent2"/>
                </a:solidFill>
              </a:rPr>
              <a:t>POUR LE TROUBLE SPÉCIFIQUE DES APPRENTISSAGES</a:t>
            </a:r>
          </a:p>
          <a:p>
            <a:endParaRPr lang="fr-FR" sz="1600" dirty="0"/>
          </a:p>
          <a:p>
            <a:endParaRPr lang="fr-FR" sz="1600" dirty="0"/>
          </a:p>
        </p:txBody>
      </p:sp>
      <p:sp>
        <p:nvSpPr>
          <p:cNvPr id="10" name="Bulle narrative : rectangle 9">
            <a:extLst>
              <a:ext uri="{FF2B5EF4-FFF2-40B4-BE49-F238E27FC236}">
                <a16:creationId xmlns:a16="http://schemas.microsoft.com/office/drawing/2014/main" id="{623227AE-2334-46DD-9B55-D07B54B89006}"/>
              </a:ext>
            </a:extLst>
          </p:cNvPr>
          <p:cNvSpPr/>
          <p:nvPr/>
        </p:nvSpPr>
        <p:spPr>
          <a:xfrm>
            <a:off x="6369386" y="3036163"/>
            <a:ext cx="4594536" cy="1535837"/>
          </a:xfrm>
          <a:prstGeom prst="wedgeRectCallout">
            <a:avLst>
              <a:gd name="adj1" fmla="val -73615"/>
              <a:gd name="adj2" fmla="val 4608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fr-FR" sz="1600" dirty="0"/>
              <a:t>Bilans chiffrés, normés, standardisés réalisés par :</a:t>
            </a:r>
          </a:p>
          <a:p>
            <a:r>
              <a:rPr lang="fr-FR" sz="1600" dirty="0"/>
              <a:t> Un </a:t>
            </a:r>
            <a:r>
              <a:rPr lang="fr-FR" sz="1600" b="1" dirty="0"/>
              <a:t>psychologue / neuropsychologue</a:t>
            </a:r>
          </a:p>
          <a:p>
            <a:pPr lvl="1"/>
            <a:r>
              <a:rPr lang="fr-FR" sz="1600" dirty="0"/>
              <a:t>(A minima: Efficience intellectuelle) </a:t>
            </a:r>
          </a:p>
          <a:p>
            <a:r>
              <a:rPr lang="fr-FR" sz="1600" dirty="0"/>
              <a:t>+ </a:t>
            </a:r>
          </a:p>
          <a:p>
            <a:r>
              <a:rPr lang="fr-FR" sz="1600" dirty="0"/>
              <a:t>Un </a:t>
            </a:r>
            <a:r>
              <a:rPr lang="fr-FR" sz="1600" b="1" dirty="0"/>
              <a:t>orthophoniste</a:t>
            </a:r>
            <a:r>
              <a:rPr lang="fr-FR" sz="1600" dirty="0"/>
              <a:t> </a:t>
            </a:r>
          </a:p>
          <a:p>
            <a:pPr lvl="1"/>
            <a:r>
              <a:rPr lang="fr-FR" sz="1600" dirty="0"/>
              <a:t>(Lecture    et/ou     Langage écrit     et/ou Calcul)</a:t>
            </a:r>
          </a:p>
        </p:txBody>
      </p:sp>
      <p:sp>
        <p:nvSpPr>
          <p:cNvPr id="11" name="Bulle narrative : rectangle 10">
            <a:extLst>
              <a:ext uri="{FF2B5EF4-FFF2-40B4-BE49-F238E27FC236}">
                <a16:creationId xmlns:a16="http://schemas.microsoft.com/office/drawing/2014/main" id="{7AEEA04B-6B39-4B4E-8809-05BF08D976BA}"/>
              </a:ext>
            </a:extLst>
          </p:cNvPr>
          <p:cNvSpPr/>
          <p:nvPr/>
        </p:nvSpPr>
        <p:spPr>
          <a:xfrm>
            <a:off x="6001305" y="4909351"/>
            <a:ext cx="6140111" cy="1873187"/>
          </a:xfrm>
          <a:prstGeom prst="wedgeRectCallout">
            <a:avLst>
              <a:gd name="adj1" fmla="val -61784"/>
              <a:gd name="adj2" fmla="val -548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fr-FR" sz="1600" dirty="0"/>
              <a:t>Si : </a:t>
            </a:r>
          </a:p>
          <a:p>
            <a:r>
              <a:rPr lang="fr-FR" sz="1600" dirty="0"/>
              <a:t>Efficience intellectuelle </a:t>
            </a:r>
            <a:r>
              <a:rPr lang="fr-FR" sz="1600" dirty="0">
                <a:sym typeface="Wingdings" panose="05000000000000000000" pitchFamily="2" charset="2"/>
              </a:rPr>
              <a:t> Dans les normes de l’âge</a:t>
            </a:r>
          </a:p>
          <a:p>
            <a:r>
              <a:rPr lang="fr-FR" sz="1600" dirty="0">
                <a:sym typeface="Wingdings" panose="05000000000000000000" pitchFamily="2" charset="2"/>
              </a:rPr>
              <a:t>+</a:t>
            </a:r>
          </a:p>
          <a:p>
            <a:r>
              <a:rPr lang="fr-FR" sz="1600" dirty="0">
                <a:sym typeface="Wingdings" panose="05000000000000000000" pitchFamily="2" charset="2"/>
              </a:rPr>
              <a:t>Bilan Orthophonique  -1,6 écart-type dans au moins 2 domaines OU </a:t>
            </a:r>
          </a:p>
          <a:p>
            <a:r>
              <a:rPr lang="fr-FR" sz="1600" dirty="0">
                <a:sym typeface="Wingdings" panose="05000000000000000000" pitchFamily="2" charset="2"/>
              </a:rPr>
              <a:t>-2 écart-type dans un domaine</a:t>
            </a:r>
          </a:p>
          <a:p>
            <a:r>
              <a:rPr lang="fr-FR" sz="1600" dirty="0">
                <a:sym typeface="Wingdings" panose="05000000000000000000" pitchFamily="2" charset="2"/>
              </a:rPr>
              <a:t>Alors:</a:t>
            </a:r>
          </a:p>
          <a:p>
            <a:r>
              <a:rPr lang="fr-FR" sz="1600" dirty="0">
                <a:sym typeface="Wingdings" panose="05000000000000000000" pitchFamily="2" charset="2"/>
              </a:rPr>
              <a:t>Le diagnostic de </a:t>
            </a:r>
            <a:r>
              <a:rPr lang="fr-FR" sz="1600" b="1" dirty="0">
                <a:sym typeface="Wingdings" panose="05000000000000000000" pitchFamily="2" charset="2"/>
              </a:rPr>
              <a:t>trouble spécifique des apprentissages </a:t>
            </a:r>
            <a:r>
              <a:rPr lang="fr-FR" sz="1600" dirty="0">
                <a:sym typeface="Wingdings" panose="05000000000000000000" pitchFamily="2" charset="2"/>
              </a:rPr>
              <a:t>peut être posé.</a:t>
            </a:r>
          </a:p>
        </p:txBody>
      </p:sp>
    </p:spTree>
    <p:extLst>
      <p:ext uri="{BB962C8B-B14F-4D97-AF65-F5344CB8AC3E}">
        <p14:creationId xmlns:p14="http://schemas.microsoft.com/office/powerpoint/2010/main" val="2275964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6388B43-A41F-45DA-A998-4EE53BA181D7}"/>
              </a:ext>
            </a:extLst>
          </p:cNvPr>
          <p:cNvPicPr>
            <a:picLocks noChangeAspect="1"/>
          </p:cNvPicPr>
          <p:nvPr/>
        </p:nvPicPr>
        <p:blipFill rotWithShape="1">
          <a:blip r:embed="rId2"/>
          <a:srcRect l="16598" t="2323" r="14565" b="11931"/>
          <a:stretch/>
        </p:blipFill>
        <p:spPr>
          <a:xfrm>
            <a:off x="-66555" y="401992"/>
            <a:ext cx="5772030" cy="5759852"/>
          </a:xfrm>
          <a:prstGeom prst="rect">
            <a:avLst/>
          </a:prstGeom>
        </p:spPr>
      </p:pic>
      <p:sp>
        <p:nvSpPr>
          <p:cNvPr id="9" name="ZoneTexte 8">
            <a:extLst>
              <a:ext uri="{FF2B5EF4-FFF2-40B4-BE49-F238E27FC236}">
                <a16:creationId xmlns:a16="http://schemas.microsoft.com/office/drawing/2014/main" id="{F06C0DE4-4683-4F8B-945D-22BEE02D20ED}"/>
              </a:ext>
            </a:extLst>
          </p:cNvPr>
          <p:cNvSpPr txBox="1"/>
          <p:nvPr/>
        </p:nvSpPr>
        <p:spPr>
          <a:xfrm>
            <a:off x="7053770" y="2036490"/>
            <a:ext cx="6013142" cy="830997"/>
          </a:xfrm>
          <a:prstGeom prst="rect">
            <a:avLst/>
          </a:prstGeom>
          <a:noFill/>
        </p:spPr>
        <p:txBody>
          <a:bodyPr wrap="square" rtlCol="0">
            <a:spAutoFit/>
          </a:bodyPr>
          <a:lstStyle/>
          <a:p>
            <a:r>
              <a:rPr lang="fr-FR" sz="1600" b="1" dirty="0">
                <a:solidFill>
                  <a:schemeClr val="accent2"/>
                </a:solidFill>
              </a:rPr>
              <a:t>POUR LE TROUBLE DU LANGAGE</a:t>
            </a:r>
          </a:p>
          <a:p>
            <a:endParaRPr lang="fr-FR" sz="1600" dirty="0"/>
          </a:p>
          <a:p>
            <a:endParaRPr lang="fr-FR" sz="1600" dirty="0"/>
          </a:p>
        </p:txBody>
      </p:sp>
      <p:sp>
        <p:nvSpPr>
          <p:cNvPr id="10" name="Bulle narrative : rectangle 9">
            <a:extLst>
              <a:ext uri="{FF2B5EF4-FFF2-40B4-BE49-F238E27FC236}">
                <a16:creationId xmlns:a16="http://schemas.microsoft.com/office/drawing/2014/main" id="{623227AE-2334-46DD-9B55-D07B54B89006}"/>
              </a:ext>
            </a:extLst>
          </p:cNvPr>
          <p:cNvSpPr/>
          <p:nvPr/>
        </p:nvSpPr>
        <p:spPr>
          <a:xfrm>
            <a:off x="6369386" y="3036163"/>
            <a:ext cx="4594536" cy="1535837"/>
          </a:xfrm>
          <a:prstGeom prst="wedgeRectCallout">
            <a:avLst>
              <a:gd name="adj1" fmla="val -73615"/>
              <a:gd name="adj2" fmla="val 4608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fr-FR" sz="1600" dirty="0"/>
              <a:t>Bilans chiffrés, normés, standardisés réalisés par :</a:t>
            </a:r>
          </a:p>
          <a:p>
            <a:r>
              <a:rPr lang="fr-FR" sz="1600" dirty="0"/>
              <a:t> Un </a:t>
            </a:r>
            <a:r>
              <a:rPr lang="fr-FR" sz="1600" b="1" dirty="0"/>
              <a:t>psychologue / neuropsychologue</a:t>
            </a:r>
          </a:p>
          <a:p>
            <a:pPr lvl="1"/>
            <a:r>
              <a:rPr lang="fr-FR" sz="1600" dirty="0"/>
              <a:t>(A minima: Efficience intellectuelle) </a:t>
            </a:r>
          </a:p>
          <a:p>
            <a:r>
              <a:rPr lang="fr-FR" sz="1600" dirty="0"/>
              <a:t>+ </a:t>
            </a:r>
          </a:p>
          <a:p>
            <a:r>
              <a:rPr lang="fr-FR" sz="1600" dirty="0"/>
              <a:t>Un </a:t>
            </a:r>
            <a:r>
              <a:rPr lang="fr-FR" sz="1600" b="1" dirty="0"/>
              <a:t>orthophoniste</a:t>
            </a:r>
            <a:r>
              <a:rPr lang="fr-FR" sz="1600" dirty="0"/>
              <a:t> </a:t>
            </a:r>
          </a:p>
          <a:p>
            <a:pPr lvl="1"/>
            <a:r>
              <a:rPr lang="fr-FR" sz="1600" dirty="0"/>
              <a:t>(langage et communication)</a:t>
            </a:r>
          </a:p>
        </p:txBody>
      </p:sp>
      <p:sp>
        <p:nvSpPr>
          <p:cNvPr id="11" name="Bulle narrative : rectangle 10">
            <a:extLst>
              <a:ext uri="{FF2B5EF4-FFF2-40B4-BE49-F238E27FC236}">
                <a16:creationId xmlns:a16="http://schemas.microsoft.com/office/drawing/2014/main" id="{7AEEA04B-6B39-4B4E-8809-05BF08D976BA}"/>
              </a:ext>
            </a:extLst>
          </p:cNvPr>
          <p:cNvSpPr/>
          <p:nvPr/>
        </p:nvSpPr>
        <p:spPr>
          <a:xfrm>
            <a:off x="6001305" y="4909351"/>
            <a:ext cx="6140111" cy="1873187"/>
          </a:xfrm>
          <a:prstGeom prst="wedgeRectCallout">
            <a:avLst>
              <a:gd name="adj1" fmla="val -61784"/>
              <a:gd name="adj2" fmla="val -548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fr-FR" sz="1600" dirty="0"/>
              <a:t>Si : </a:t>
            </a:r>
          </a:p>
          <a:p>
            <a:r>
              <a:rPr lang="fr-FR" sz="1600" dirty="0"/>
              <a:t>Efficience intellectuelle </a:t>
            </a:r>
            <a:r>
              <a:rPr lang="fr-FR" sz="1600" dirty="0">
                <a:sym typeface="Wingdings" panose="05000000000000000000" pitchFamily="2" charset="2"/>
              </a:rPr>
              <a:t> Dans les normes de l’âge</a:t>
            </a:r>
          </a:p>
          <a:p>
            <a:r>
              <a:rPr lang="fr-FR" sz="1600" dirty="0">
                <a:sym typeface="Wingdings" panose="05000000000000000000" pitchFamily="2" charset="2"/>
              </a:rPr>
              <a:t>+</a:t>
            </a:r>
          </a:p>
          <a:p>
            <a:r>
              <a:rPr lang="fr-FR" sz="1600" dirty="0">
                <a:sym typeface="Wingdings" panose="05000000000000000000" pitchFamily="2" charset="2"/>
              </a:rPr>
              <a:t>Bilan Orthophonique  -1,6 écart-type dans au moins 2 domaines OU </a:t>
            </a:r>
          </a:p>
          <a:p>
            <a:r>
              <a:rPr lang="fr-FR" sz="1600" dirty="0">
                <a:sym typeface="Wingdings" panose="05000000000000000000" pitchFamily="2" charset="2"/>
              </a:rPr>
              <a:t>-2 écart-type dans un domaine</a:t>
            </a:r>
          </a:p>
          <a:p>
            <a:r>
              <a:rPr lang="fr-FR" sz="1600" dirty="0">
                <a:sym typeface="Wingdings" panose="05000000000000000000" pitchFamily="2" charset="2"/>
              </a:rPr>
              <a:t>Alors:</a:t>
            </a:r>
          </a:p>
          <a:p>
            <a:r>
              <a:rPr lang="fr-FR" sz="1600" dirty="0">
                <a:sym typeface="Wingdings" panose="05000000000000000000" pitchFamily="2" charset="2"/>
              </a:rPr>
              <a:t>Le diagnostic de </a:t>
            </a:r>
            <a:r>
              <a:rPr lang="fr-FR" sz="1600" b="1" dirty="0">
                <a:sym typeface="Wingdings" panose="05000000000000000000" pitchFamily="2" charset="2"/>
              </a:rPr>
              <a:t>trouble du langage oral </a:t>
            </a:r>
            <a:r>
              <a:rPr lang="fr-FR" sz="1600" dirty="0">
                <a:sym typeface="Wingdings" panose="05000000000000000000" pitchFamily="2" charset="2"/>
              </a:rPr>
              <a:t>peut être posé.</a:t>
            </a:r>
          </a:p>
        </p:txBody>
      </p:sp>
      <p:pic>
        <p:nvPicPr>
          <p:cNvPr id="7" name="Image 6">
            <a:extLst>
              <a:ext uri="{FF2B5EF4-FFF2-40B4-BE49-F238E27FC236}">
                <a16:creationId xmlns:a16="http://schemas.microsoft.com/office/drawing/2014/main" id="{8234E8E0-15F1-4FCC-AC95-C7E339CD92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6654" y="819107"/>
            <a:ext cx="2256952" cy="1133045"/>
          </a:xfrm>
          <a:prstGeom prst="rect">
            <a:avLst/>
          </a:prstGeom>
        </p:spPr>
      </p:pic>
    </p:spTree>
    <p:extLst>
      <p:ext uri="{BB962C8B-B14F-4D97-AF65-F5344CB8AC3E}">
        <p14:creationId xmlns:p14="http://schemas.microsoft.com/office/powerpoint/2010/main" val="9954786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770D89-4632-DCA3-2BEC-80875B92DCE3}"/>
              </a:ext>
            </a:extLst>
          </p:cNvPr>
          <p:cNvSpPr>
            <a:spLocks noGrp="1"/>
          </p:cNvSpPr>
          <p:nvPr>
            <p:ph type="title"/>
          </p:nvPr>
        </p:nvSpPr>
        <p:spPr/>
        <p:txBody>
          <a:bodyPr/>
          <a:lstStyle/>
          <a:p>
            <a:endParaRPr lang="fr-FR"/>
          </a:p>
        </p:txBody>
      </p:sp>
      <p:pic>
        <p:nvPicPr>
          <p:cNvPr id="4" name="Espace réservé du contenu 4">
            <a:extLst>
              <a:ext uri="{FF2B5EF4-FFF2-40B4-BE49-F238E27FC236}">
                <a16:creationId xmlns:a16="http://schemas.microsoft.com/office/drawing/2014/main" id="{0D0434F4-A711-4352-0987-8B78B4E455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6317" y="-204409"/>
            <a:ext cx="5260201" cy="72668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317182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6388B43-A41F-45DA-A998-4EE53BA181D7}"/>
              </a:ext>
            </a:extLst>
          </p:cNvPr>
          <p:cNvPicPr>
            <a:picLocks noChangeAspect="1"/>
          </p:cNvPicPr>
          <p:nvPr/>
        </p:nvPicPr>
        <p:blipFill rotWithShape="1">
          <a:blip r:embed="rId2"/>
          <a:srcRect l="16598" t="2323" r="14565" b="11931"/>
          <a:stretch/>
        </p:blipFill>
        <p:spPr>
          <a:xfrm>
            <a:off x="-66555" y="401992"/>
            <a:ext cx="5772030" cy="5759852"/>
          </a:xfrm>
          <a:prstGeom prst="rect">
            <a:avLst/>
          </a:prstGeom>
        </p:spPr>
      </p:pic>
      <p:sp>
        <p:nvSpPr>
          <p:cNvPr id="9" name="ZoneTexte 8">
            <a:extLst>
              <a:ext uri="{FF2B5EF4-FFF2-40B4-BE49-F238E27FC236}">
                <a16:creationId xmlns:a16="http://schemas.microsoft.com/office/drawing/2014/main" id="{F06C0DE4-4683-4F8B-945D-22BEE02D20ED}"/>
              </a:ext>
            </a:extLst>
          </p:cNvPr>
          <p:cNvSpPr txBox="1"/>
          <p:nvPr/>
        </p:nvSpPr>
        <p:spPr>
          <a:xfrm>
            <a:off x="6486527" y="1623986"/>
            <a:ext cx="6013142" cy="830997"/>
          </a:xfrm>
          <a:prstGeom prst="rect">
            <a:avLst/>
          </a:prstGeom>
          <a:noFill/>
        </p:spPr>
        <p:txBody>
          <a:bodyPr wrap="square" rtlCol="0">
            <a:spAutoFit/>
          </a:bodyPr>
          <a:lstStyle/>
          <a:p>
            <a:r>
              <a:rPr lang="fr-FR" sz="1600" b="1" dirty="0">
                <a:solidFill>
                  <a:schemeClr val="accent2"/>
                </a:solidFill>
              </a:rPr>
              <a:t>POUR LE TROUBLE DEVELOPPEMENTAL DE LA COORDINATION</a:t>
            </a:r>
          </a:p>
          <a:p>
            <a:endParaRPr lang="fr-FR" sz="1600" dirty="0"/>
          </a:p>
          <a:p>
            <a:endParaRPr lang="fr-FR" sz="1600" dirty="0"/>
          </a:p>
        </p:txBody>
      </p:sp>
      <p:sp>
        <p:nvSpPr>
          <p:cNvPr id="10" name="Bulle narrative : rectangle 9">
            <a:extLst>
              <a:ext uri="{FF2B5EF4-FFF2-40B4-BE49-F238E27FC236}">
                <a16:creationId xmlns:a16="http://schemas.microsoft.com/office/drawing/2014/main" id="{623227AE-2334-46DD-9B55-D07B54B89006}"/>
              </a:ext>
            </a:extLst>
          </p:cNvPr>
          <p:cNvSpPr/>
          <p:nvPr/>
        </p:nvSpPr>
        <p:spPr>
          <a:xfrm>
            <a:off x="6369386" y="2054087"/>
            <a:ext cx="4484144" cy="2213113"/>
          </a:xfrm>
          <a:prstGeom prst="wedgeRectCallout">
            <a:avLst>
              <a:gd name="adj1" fmla="val -70132"/>
              <a:gd name="adj2" fmla="val 5754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fr-FR" sz="1600" dirty="0"/>
              <a:t>Bilans chiffrés, normés, standardisés réalisés par :</a:t>
            </a:r>
          </a:p>
          <a:p>
            <a:r>
              <a:rPr lang="fr-FR" sz="1600" dirty="0"/>
              <a:t>Un </a:t>
            </a:r>
            <a:r>
              <a:rPr lang="fr-FR" sz="1600" b="1" dirty="0"/>
              <a:t>psychologue / neuropsychologue</a:t>
            </a:r>
          </a:p>
          <a:p>
            <a:pPr lvl="1"/>
            <a:r>
              <a:rPr lang="fr-FR" sz="1600" dirty="0"/>
              <a:t>(A minima: Efficience intellectuelle) </a:t>
            </a:r>
          </a:p>
          <a:p>
            <a:r>
              <a:rPr lang="fr-FR" sz="1600" dirty="0"/>
              <a:t>+ </a:t>
            </a:r>
          </a:p>
          <a:p>
            <a:r>
              <a:rPr lang="fr-FR" sz="1600" dirty="0"/>
              <a:t>Un </a:t>
            </a:r>
            <a:r>
              <a:rPr lang="fr-FR" sz="1600" b="1" dirty="0"/>
              <a:t>psychomotricien / ergothérapeute</a:t>
            </a:r>
          </a:p>
          <a:p>
            <a:r>
              <a:rPr lang="fr-FR" sz="1600" b="1" dirty="0"/>
              <a:t>+</a:t>
            </a:r>
          </a:p>
          <a:p>
            <a:r>
              <a:rPr lang="fr-FR" sz="1600" dirty="0"/>
              <a:t>Un </a:t>
            </a:r>
            <a:r>
              <a:rPr lang="fr-FR" sz="1600" b="1" dirty="0"/>
              <a:t>orthoptiste</a:t>
            </a:r>
          </a:p>
          <a:p>
            <a:r>
              <a:rPr lang="fr-FR" sz="1600" b="1" dirty="0"/>
              <a:t>+</a:t>
            </a:r>
            <a:endParaRPr lang="fr-FR" sz="1600" dirty="0"/>
          </a:p>
          <a:p>
            <a:r>
              <a:rPr lang="fr-FR" sz="1600" dirty="0"/>
              <a:t>Un </a:t>
            </a:r>
            <a:r>
              <a:rPr lang="fr-FR" sz="1600" b="1" dirty="0"/>
              <a:t>orthophoniste</a:t>
            </a:r>
            <a:r>
              <a:rPr lang="fr-FR" sz="1600" dirty="0"/>
              <a:t> (</a:t>
            </a:r>
            <a:r>
              <a:rPr lang="fr-FR" sz="1600" i="1" dirty="0"/>
              <a:t>facultatif</a:t>
            </a:r>
            <a:r>
              <a:rPr lang="fr-FR" sz="1600" dirty="0"/>
              <a:t>) </a:t>
            </a:r>
          </a:p>
        </p:txBody>
      </p:sp>
      <p:sp>
        <p:nvSpPr>
          <p:cNvPr id="11" name="Bulle narrative : rectangle 10">
            <a:extLst>
              <a:ext uri="{FF2B5EF4-FFF2-40B4-BE49-F238E27FC236}">
                <a16:creationId xmlns:a16="http://schemas.microsoft.com/office/drawing/2014/main" id="{7AEEA04B-6B39-4B4E-8809-05BF08D976BA}"/>
              </a:ext>
            </a:extLst>
          </p:cNvPr>
          <p:cNvSpPr/>
          <p:nvPr/>
        </p:nvSpPr>
        <p:spPr>
          <a:xfrm>
            <a:off x="5830957" y="4403019"/>
            <a:ext cx="6310459" cy="2379520"/>
          </a:xfrm>
          <a:prstGeom prst="wedgeRectCallout">
            <a:avLst>
              <a:gd name="adj1" fmla="val -56114"/>
              <a:gd name="adj2" fmla="val -2219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fr-FR" sz="1450" dirty="0"/>
              <a:t>Si : </a:t>
            </a:r>
          </a:p>
          <a:p>
            <a:r>
              <a:rPr lang="fr-FR" sz="1450" dirty="0"/>
              <a:t>Efficience intellectuelle </a:t>
            </a:r>
            <a:r>
              <a:rPr lang="fr-FR" sz="1450" dirty="0">
                <a:sym typeface="Wingdings" panose="05000000000000000000" pitchFamily="2" charset="2"/>
              </a:rPr>
              <a:t> Dans les normes de l’âge</a:t>
            </a:r>
          </a:p>
          <a:p>
            <a:r>
              <a:rPr lang="fr-FR" sz="1450" dirty="0">
                <a:sym typeface="Wingdings" panose="05000000000000000000" pitchFamily="2" charset="2"/>
              </a:rPr>
              <a:t>+</a:t>
            </a:r>
          </a:p>
          <a:p>
            <a:r>
              <a:rPr lang="fr-FR" sz="1450" dirty="0">
                <a:sym typeface="Wingdings" panose="05000000000000000000" pitchFamily="2" charset="2"/>
              </a:rPr>
              <a:t>Bilan psychomoteur/ergothérapeutique -2 écart-type dans au moins 2 domaines</a:t>
            </a:r>
          </a:p>
          <a:p>
            <a:r>
              <a:rPr lang="fr-FR" sz="1450" dirty="0">
                <a:sym typeface="Wingdings" panose="05000000000000000000" pitchFamily="2" charset="2"/>
              </a:rPr>
              <a:t>+</a:t>
            </a:r>
          </a:p>
          <a:p>
            <a:r>
              <a:rPr lang="fr-FR" sz="1450" dirty="0">
                <a:sym typeface="Wingdings" panose="05000000000000000000" pitchFamily="2" charset="2"/>
              </a:rPr>
              <a:t>Bilan orthophonique (</a:t>
            </a:r>
            <a:r>
              <a:rPr lang="fr-FR" sz="1450" i="1" dirty="0">
                <a:sym typeface="Wingdings" panose="05000000000000000000" pitchFamily="2" charset="2"/>
              </a:rPr>
              <a:t>facultatif</a:t>
            </a:r>
            <a:r>
              <a:rPr lang="fr-FR" sz="1450" dirty="0">
                <a:sym typeface="Wingdings" panose="05000000000000000000" pitchFamily="2" charset="2"/>
              </a:rPr>
              <a:t>)  -1,6 écart-type dans au moins 2 domaines OU -2 écart-type dans un domaine</a:t>
            </a:r>
          </a:p>
          <a:p>
            <a:r>
              <a:rPr lang="fr-FR" sz="1450" dirty="0">
                <a:sym typeface="Wingdings" panose="05000000000000000000" pitchFamily="2" charset="2"/>
              </a:rPr>
              <a:t>Alors:</a:t>
            </a:r>
          </a:p>
          <a:p>
            <a:r>
              <a:rPr lang="fr-FR" sz="1450" dirty="0">
                <a:sym typeface="Wingdings" panose="05000000000000000000" pitchFamily="2" charset="2"/>
              </a:rPr>
              <a:t>Le diagnostic de </a:t>
            </a:r>
            <a:r>
              <a:rPr lang="fr-FR" sz="1450" b="1" dirty="0">
                <a:sym typeface="Wingdings" panose="05000000000000000000" pitchFamily="2" charset="2"/>
              </a:rPr>
              <a:t>trouble développemental de la coordination </a:t>
            </a:r>
            <a:r>
              <a:rPr lang="fr-FR" sz="1450" dirty="0">
                <a:sym typeface="Wingdings" panose="05000000000000000000" pitchFamily="2" charset="2"/>
              </a:rPr>
              <a:t>peut être posé.</a:t>
            </a:r>
          </a:p>
        </p:txBody>
      </p:sp>
      <p:pic>
        <p:nvPicPr>
          <p:cNvPr id="3" name="Image 2">
            <a:extLst>
              <a:ext uri="{FF2B5EF4-FFF2-40B4-BE49-F238E27FC236}">
                <a16:creationId xmlns:a16="http://schemas.microsoft.com/office/drawing/2014/main" id="{46E40176-54A8-4D13-9207-4E9131B6AC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8762" y="401992"/>
            <a:ext cx="2135160" cy="1133045"/>
          </a:xfrm>
          <a:prstGeom prst="rect">
            <a:avLst/>
          </a:prstGeom>
        </p:spPr>
      </p:pic>
    </p:spTree>
    <p:extLst>
      <p:ext uri="{BB962C8B-B14F-4D97-AF65-F5344CB8AC3E}">
        <p14:creationId xmlns:p14="http://schemas.microsoft.com/office/powerpoint/2010/main" val="21612262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6388B43-A41F-45DA-A998-4EE53BA181D7}"/>
              </a:ext>
            </a:extLst>
          </p:cNvPr>
          <p:cNvPicPr>
            <a:picLocks noChangeAspect="1"/>
          </p:cNvPicPr>
          <p:nvPr/>
        </p:nvPicPr>
        <p:blipFill rotWithShape="1">
          <a:blip r:embed="rId2"/>
          <a:srcRect l="16598" t="2323" r="14565" b="11931"/>
          <a:stretch/>
        </p:blipFill>
        <p:spPr>
          <a:xfrm>
            <a:off x="-66555" y="401992"/>
            <a:ext cx="5772030" cy="5759852"/>
          </a:xfrm>
          <a:prstGeom prst="rect">
            <a:avLst/>
          </a:prstGeom>
        </p:spPr>
      </p:pic>
      <p:sp>
        <p:nvSpPr>
          <p:cNvPr id="9" name="ZoneTexte 8">
            <a:extLst>
              <a:ext uri="{FF2B5EF4-FFF2-40B4-BE49-F238E27FC236}">
                <a16:creationId xmlns:a16="http://schemas.microsoft.com/office/drawing/2014/main" id="{F06C0DE4-4683-4F8B-945D-22BEE02D20ED}"/>
              </a:ext>
            </a:extLst>
          </p:cNvPr>
          <p:cNvSpPr txBox="1"/>
          <p:nvPr/>
        </p:nvSpPr>
        <p:spPr>
          <a:xfrm>
            <a:off x="6486527" y="1623986"/>
            <a:ext cx="6013142" cy="830997"/>
          </a:xfrm>
          <a:prstGeom prst="rect">
            <a:avLst/>
          </a:prstGeom>
          <a:noFill/>
        </p:spPr>
        <p:txBody>
          <a:bodyPr wrap="square" rtlCol="0">
            <a:spAutoFit/>
          </a:bodyPr>
          <a:lstStyle/>
          <a:p>
            <a:r>
              <a:rPr lang="fr-FR" sz="1600" b="1" dirty="0">
                <a:solidFill>
                  <a:schemeClr val="accent2"/>
                </a:solidFill>
              </a:rPr>
              <a:t>POUR LE DEFICIT DE L’ATTENTION / HYPERACTIVITE</a:t>
            </a:r>
          </a:p>
          <a:p>
            <a:endParaRPr lang="fr-FR" sz="1600" dirty="0"/>
          </a:p>
          <a:p>
            <a:endParaRPr lang="fr-FR" sz="1600" dirty="0"/>
          </a:p>
        </p:txBody>
      </p:sp>
      <p:sp>
        <p:nvSpPr>
          <p:cNvPr id="10" name="Bulle narrative : rectangle 9">
            <a:extLst>
              <a:ext uri="{FF2B5EF4-FFF2-40B4-BE49-F238E27FC236}">
                <a16:creationId xmlns:a16="http://schemas.microsoft.com/office/drawing/2014/main" id="{623227AE-2334-46DD-9B55-D07B54B89006}"/>
              </a:ext>
            </a:extLst>
          </p:cNvPr>
          <p:cNvSpPr/>
          <p:nvPr/>
        </p:nvSpPr>
        <p:spPr>
          <a:xfrm>
            <a:off x="6369386" y="2334387"/>
            <a:ext cx="4484144" cy="1895061"/>
          </a:xfrm>
          <a:prstGeom prst="wedgeRectCallout">
            <a:avLst>
              <a:gd name="adj1" fmla="val -70132"/>
              <a:gd name="adj2" fmla="val 5754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fr-FR" sz="1600" dirty="0"/>
              <a:t>Bilans chiffrés, normés, standardisés réalisés par :</a:t>
            </a:r>
          </a:p>
          <a:p>
            <a:r>
              <a:rPr lang="fr-FR" sz="1600" dirty="0"/>
              <a:t>Un </a:t>
            </a:r>
            <a:r>
              <a:rPr lang="fr-FR" sz="1600" b="1" dirty="0"/>
              <a:t>psychologue / neuropsychologue</a:t>
            </a:r>
          </a:p>
          <a:p>
            <a:pPr lvl="1"/>
            <a:r>
              <a:rPr lang="fr-FR" sz="1600" dirty="0"/>
              <a:t>(A minima: Efficience intellectuelle) </a:t>
            </a:r>
          </a:p>
          <a:p>
            <a:r>
              <a:rPr lang="fr-FR" sz="1600" dirty="0"/>
              <a:t>+ </a:t>
            </a:r>
          </a:p>
          <a:p>
            <a:r>
              <a:rPr lang="fr-FR" sz="1600" dirty="0"/>
              <a:t>Un </a:t>
            </a:r>
            <a:r>
              <a:rPr lang="fr-FR" sz="1600" b="1" dirty="0"/>
              <a:t>autre professionnel paramédical (orthophoniste, ergothérapeute, psychomotricien)</a:t>
            </a:r>
            <a:endParaRPr lang="fr-FR" sz="1600" dirty="0"/>
          </a:p>
        </p:txBody>
      </p:sp>
      <p:sp>
        <p:nvSpPr>
          <p:cNvPr id="11" name="Bulle narrative : rectangle 10">
            <a:extLst>
              <a:ext uri="{FF2B5EF4-FFF2-40B4-BE49-F238E27FC236}">
                <a16:creationId xmlns:a16="http://schemas.microsoft.com/office/drawing/2014/main" id="{7AEEA04B-6B39-4B4E-8809-05BF08D976BA}"/>
              </a:ext>
            </a:extLst>
          </p:cNvPr>
          <p:cNvSpPr/>
          <p:nvPr/>
        </p:nvSpPr>
        <p:spPr>
          <a:xfrm>
            <a:off x="5830957" y="4668063"/>
            <a:ext cx="6013142" cy="1895061"/>
          </a:xfrm>
          <a:prstGeom prst="wedgeRectCallout">
            <a:avLst>
              <a:gd name="adj1" fmla="val -56775"/>
              <a:gd name="adj2" fmla="val -2779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fr-FR" sz="1450" dirty="0"/>
              <a:t>Si : </a:t>
            </a:r>
          </a:p>
          <a:p>
            <a:r>
              <a:rPr lang="fr-FR" sz="1450" dirty="0"/>
              <a:t>Efficience intellectuelle </a:t>
            </a:r>
            <a:r>
              <a:rPr lang="fr-FR" sz="1450" dirty="0">
                <a:sym typeface="Wingdings" panose="05000000000000000000" pitchFamily="2" charset="2"/>
              </a:rPr>
              <a:t> Dans les normes de l’âge</a:t>
            </a:r>
          </a:p>
          <a:p>
            <a:r>
              <a:rPr lang="fr-FR" sz="1450" dirty="0">
                <a:sym typeface="Wingdings" panose="05000000000000000000" pitchFamily="2" charset="2"/>
              </a:rPr>
              <a:t>+</a:t>
            </a:r>
          </a:p>
          <a:p>
            <a:r>
              <a:rPr lang="fr-FR" sz="1450" dirty="0">
                <a:sym typeface="Wingdings" panose="05000000000000000000" pitchFamily="2" charset="2"/>
              </a:rPr>
              <a:t>Bilan cognitif du psychologue -2 écart-type </a:t>
            </a:r>
          </a:p>
          <a:p>
            <a:r>
              <a:rPr lang="fr-FR" sz="1450" dirty="0">
                <a:sym typeface="Wingdings" panose="05000000000000000000" pitchFamily="2" charset="2"/>
              </a:rPr>
              <a:t>+</a:t>
            </a:r>
          </a:p>
          <a:p>
            <a:r>
              <a:rPr lang="fr-FR" sz="1450" dirty="0">
                <a:sym typeface="Wingdings" panose="05000000000000000000" pitchFamily="2" charset="2"/>
              </a:rPr>
              <a:t>Les données scolaires</a:t>
            </a:r>
          </a:p>
          <a:p>
            <a:r>
              <a:rPr lang="fr-FR" sz="1450" dirty="0">
                <a:sym typeface="Wingdings" panose="05000000000000000000" pitchFamily="2" charset="2"/>
              </a:rPr>
              <a:t>Alors:</a:t>
            </a:r>
          </a:p>
          <a:p>
            <a:r>
              <a:rPr lang="fr-FR" sz="1450" dirty="0">
                <a:sym typeface="Wingdings" panose="05000000000000000000" pitchFamily="2" charset="2"/>
              </a:rPr>
              <a:t>Le diagnostic de </a:t>
            </a:r>
            <a:r>
              <a:rPr lang="fr-FR" sz="1450" b="1" dirty="0">
                <a:sym typeface="Wingdings" panose="05000000000000000000" pitchFamily="2" charset="2"/>
              </a:rPr>
              <a:t>déficit de l’attention </a:t>
            </a:r>
            <a:r>
              <a:rPr lang="fr-FR" sz="1450" b="1">
                <a:sym typeface="Wingdings" panose="05000000000000000000" pitchFamily="2" charset="2"/>
              </a:rPr>
              <a:t>/ hyperactivité </a:t>
            </a:r>
            <a:r>
              <a:rPr lang="fr-FR" sz="1450" dirty="0">
                <a:sym typeface="Wingdings" panose="05000000000000000000" pitchFamily="2" charset="2"/>
              </a:rPr>
              <a:t>peut être posé.</a:t>
            </a:r>
          </a:p>
        </p:txBody>
      </p:sp>
      <p:pic>
        <p:nvPicPr>
          <p:cNvPr id="7" name="Image 6">
            <a:extLst>
              <a:ext uri="{FF2B5EF4-FFF2-40B4-BE49-F238E27FC236}">
                <a16:creationId xmlns:a16="http://schemas.microsoft.com/office/drawing/2014/main" id="{41C99CA8-FB9A-410A-AC94-939715DC11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6186" y="401992"/>
            <a:ext cx="2208055" cy="1133045"/>
          </a:xfrm>
          <a:prstGeom prst="rect">
            <a:avLst/>
          </a:prstGeom>
        </p:spPr>
      </p:pic>
    </p:spTree>
    <p:extLst>
      <p:ext uri="{BB962C8B-B14F-4D97-AF65-F5344CB8AC3E}">
        <p14:creationId xmlns:p14="http://schemas.microsoft.com/office/powerpoint/2010/main" val="628981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C3A985-750A-41AD-F4A6-0579B849EFF0}"/>
              </a:ext>
            </a:extLst>
          </p:cNvPr>
          <p:cNvSpPr/>
          <p:nvPr/>
        </p:nvSpPr>
        <p:spPr>
          <a:xfrm>
            <a:off x="0" y="2470150"/>
            <a:ext cx="12192000" cy="1917700"/>
          </a:xfrm>
          <a:prstGeom prst="rect">
            <a:avLst/>
          </a:prstGeom>
          <a:solidFill>
            <a:srgbClr val="EB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re 1">
            <a:extLst>
              <a:ext uri="{FF2B5EF4-FFF2-40B4-BE49-F238E27FC236}">
                <a16:creationId xmlns:a16="http://schemas.microsoft.com/office/drawing/2014/main" id="{C6658D76-8AFF-82EC-7CCB-5D0BFBFFA7A4}"/>
              </a:ext>
            </a:extLst>
          </p:cNvPr>
          <p:cNvSpPr txBox="1">
            <a:spLocks/>
          </p:cNvSpPr>
          <p:nvPr/>
        </p:nvSpPr>
        <p:spPr>
          <a:xfrm>
            <a:off x="213755" y="3016332"/>
            <a:ext cx="12192000" cy="10640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4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Méthodologie et outils du raisonnement diagnostique</a:t>
            </a:r>
            <a:endParaRPr kumimoji="0" lang="fr-FR" sz="4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9" name="Image 8">
            <a:extLst>
              <a:ext uri="{FF2B5EF4-FFF2-40B4-BE49-F238E27FC236}">
                <a16:creationId xmlns:a16="http://schemas.microsoft.com/office/drawing/2014/main" id="{E2D9BE8F-1B85-A6FB-3B83-58F459DB07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8973" y="5794757"/>
            <a:ext cx="2874054" cy="746618"/>
          </a:xfrm>
          <a:prstGeom prst="rect">
            <a:avLst/>
          </a:prstGeom>
        </p:spPr>
      </p:pic>
    </p:spTree>
    <p:extLst>
      <p:ext uri="{BB962C8B-B14F-4D97-AF65-F5344CB8AC3E}">
        <p14:creationId xmlns:p14="http://schemas.microsoft.com/office/powerpoint/2010/main" val="1137241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D5DD71F-9993-9526-6B39-32F5ACA06EB8}"/>
              </a:ext>
            </a:extLst>
          </p:cNvPr>
          <p:cNvSpPr>
            <a:spLocks noGrp="1"/>
          </p:cNvSpPr>
          <p:nvPr>
            <p:ph type="title"/>
          </p:nvPr>
        </p:nvSpPr>
        <p:spPr>
          <a:xfrm>
            <a:off x="686834" y="1153572"/>
            <a:ext cx="3200400" cy="4461163"/>
          </a:xfrm>
        </p:spPr>
        <p:txBody>
          <a:bodyPr>
            <a:normAutofit/>
          </a:bodyPr>
          <a:lstStyle/>
          <a:p>
            <a:r>
              <a:rPr lang="fr-FR" sz="3200">
                <a:solidFill>
                  <a:srgbClr val="FFFFFF"/>
                </a:solidFill>
                <a:latin typeface="Century Gothic" panose="020B0502020202020204" pitchFamily="34" charset="0"/>
              </a:rPr>
              <a:t>Pour évoquer un TND, il faut écarter…</a:t>
            </a:r>
            <a:endParaRPr lang="fr-FR" sz="3200" dirty="0">
              <a:solidFill>
                <a:srgbClr val="FFFFFF"/>
              </a:solidFill>
              <a:latin typeface="Century Gothic" panose="020B050202020202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D91C85F7-1C87-F1C0-77AB-9E6D03F423C9}"/>
              </a:ext>
            </a:extLst>
          </p:cNvPr>
          <p:cNvSpPr>
            <a:spLocks noGrp="1"/>
          </p:cNvSpPr>
          <p:nvPr>
            <p:ph idx="1"/>
          </p:nvPr>
        </p:nvSpPr>
        <p:spPr>
          <a:xfrm>
            <a:off x="4167272" y="516188"/>
            <a:ext cx="7882766" cy="5585619"/>
          </a:xfrm>
        </p:spPr>
        <p:txBody>
          <a:bodyPr anchor="ctr">
            <a:normAutofit/>
          </a:bodyPr>
          <a:lstStyle/>
          <a:p>
            <a:pPr>
              <a:lnSpc>
                <a:spcPct val="100000"/>
              </a:lnSpc>
            </a:pPr>
            <a:r>
              <a:rPr lang="fr-FR" sz="1800" dirty="0">
                <a:latin typeface="Century Gothic" panose="020B0502020202020204" pitchFamily="34" charset="0"/>
                <a:ea typeface="Calibri" panose="020F0502020204030204" pitchFamily="34" charset="0"/>
                <a:cs typeface="Times New Roman" panose="02020603050405020304" pitchFamily="18" charset="0"/>
              </a:rPr>
              <a:t>Un t</a:t>
            </a:r>
            <a:r>
              <a:rPr lang="fr-FR" sz="1800" dirty="0">
                <a:effectLst/>
                <a:latin typeface="Century Gothic" panose="020B0502020202020204" pitchFamily="34" charset="0"/>
                <a:ea typeface="Calibri" panose="020F0502020204030204" pitchFamily="34" charset="0"/>
                <a:cs typeface="Times New Roman" panose="02020603050405020304" pitchFamily="18" charset="0"/>
              </a:rPr>
              <a:t>rouble du sommeil  </a:t>
            </a:r>
          </a:p>
          <a:p>
            <a:pPr>
              <a:lnSpc>
                <a:spcPct val="100000"/>
              </a:lnSpc>
            </a:pPr>
            <a:r>
              <a:rPr lang="fr-FR" sz="1800" dirty="0">
                <a:latin typeface="Century Gothic" panose="020B0502020202020204" pitchFamily="34" charset="0"/>
                <a:ea typeface="Calibri" panose="020F0502020204030204" pitchFamily="34" charset="0"/>
                <a:cs typeface="Times New Roman" panose="02020603050405020304" pitchFamily="18" charset="0"/>
              </a:rPr>
              <a:t>Des d</a:t>
            </a:r>
            <a:r>
              <a:rPr lang="fr-FR" sz="1800" dirty="0">
                <a:effectLst/>
                <a:latin typeface="Century Gothic" panose="020B0502020202020204" pitchFamily="34" charset="0"/>
                <a:ea typeface="Calibri" panose="020F0502020204030204" pitchFamily="34" charset="0"/>
                <a:cs typeface="Times New Roman" panose="02020603050405020304" pitchFamily="18" charset="0"/>
              </a:rPr>
              <a:t>éficiences sensorielles</a:t>
            </a:r>
          </a:p>
          <a:p>
            <a:pPr>
              <a:lnSpc>
                <a:spcPct val="100000"/>
              </a:lnSpc>
            </a:pPr>
            <a:r>
              <a:rPr lang="fr-FR" sz="1800" dirty="0">
                <a:latin typeface="Century Gothic" panose="020B0502020202020204" pitchFamily="34" charset="0"/>
                <a:ea typeface="Calibri" panose="020F0502020204030204" pitchFamily="34" charset="0"/>
                <a:cs typeface="Times New Roman" panose="02020603050405020304" pitchFamily="18" charset="0"/>
              </a:rPr>
              <a:t>Une affection neurologique (TC, épilepsie…) ou autre affection médicale, génétique...</a:t>
            </a:r>
          </a:p>
          <a:p>
            <a:pPr>
              <a:lnSpc>
                <a:spcPct val="100000"/>
              </a:lnSpc>
            </a:pPr>
            <a:r>
              <a:rPr lang="fr-FR" sz="1800" dirty="0">
                <a:latin typeface="Century Gothic" panose="020B0502020202020204" pitchFamily="34" charset="0"/>
                <a:ea typeface="Calibri" panose="020F0502020204030204" pitchFamily="34" charset="0"/>
                <a:cs typeface="Times New Roman" panose="02020603050405020304" pitchFamily="18" charset="0"/>
              </a:rPr>
              <a:t>Une pathologie psychiatrique primaire (type dépression, anxiété…)</a:t>
            </a:r>
          </a:p>
          <a:p>
            <a:pPr>
              <a:lnSpc>
                <a:spcPct val="100000"/>
              </a:lnSpc>
            </a:pPr>
            <a:r>
              <a:rPr lang="fr-FR" sz="1800" dirty="0">
                <a:latin typeface="Century Gothic" panose="020B0502020202020204" pitchFamily="34" charset="0"/>
                <a:ea typeface="Calibri" panose="020F0502020204030204" pitchFamily="34" charset="0"/>
                <a:cs typeface="Times New Roman" panose="02020603050405020304" pitchFamily="18" charset="0"/>
              </a:rPr>
              <a:t>L’impact du contexte culturel et linguistique de la personne (en particulier pour les enfants qui grandissent dans des environnements bilingues)</a:t>
            </a:r>
          </a:p>
          <a:p>
            <a:pPr>
              <a:lnSpc>
                <a:spcPct val="100000"/>
              </a:lnSpc>
            </a:pPr>
            <a:r>
              <a:rPr lang="fr-FR" sz="1800" dirty="0">
                <a:latin typeface="Century Gothic" panose="020B0502020202020204" pitchFamily="34" charset="0"/>
                <a:ea typeface="Calibri" panose="020F0502020204030204" pitchFamily="34" charset="0"/>
                <a:cs typeface="Times New Roman" panose="02020603050405020304" pitchFamily="18" charset="0"/>
              </a:rPr>
              <a:t>L’impact de carences affectives et sociales</a:t>
            </a:r>
          </a:p>
          <a:p>
            <a:pPr>
              <a:lnSpc>
                <a:spcPct val="100000"/>
              </a:lnSpc>
            </a:pPr>
            <a:r>
              <a:rPr lang="fr-FR" sz="1800" dirty="0">
                <a:latin typeface="Century Gothic" panose="020B0502020202020204" pitchFamily="34" charset="0"/>
                <a:ea typeface="Calibri" panose="020F0502020204030204" pitchFamily="34" charset="0"/>
                <a:cs typeface="Times New Roman" panose="02020603050405020304" pitchFamily="18" charset="0"/>
              </a:rPr>
              <a:t>Pour le diagnostic de certains TND, il faut écarter un Handicap Intellectuel et un Trouble du Spectre de l’Autisme (TSA)</a:t>
            </a:r>
          </a:p>
          <a:p>
            <a:pPr>
              <a:lnSpc>
                <a:spcPct val="100000"/>
              </a:lnSpc>
            </a:pPr>
            <a:r>
              <a:rPr lang="fr-FR" sz="1800" dirty="0">
                <a:latin typeface="Century Gothic" panose="020B0502020202020204" pitchFamily="34" charset="0"/>
                <a:ea typeface="Calibri" panose="020F0502020204030204" pitchFamily="34" charset="0"/>
                <a:cs typeface="Times New Roman" panose="02020603050405020304" pitchFamily="18" charset="0"/>
              </a:rPr>
              <a:t>Des difficultés qui disparaissent rapidement avec la mise en     place de suivis </a:t>
            </a:r>
            <a:endParaRPr lang="fr-FR" sz="18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0000"/>
              </a:lnSpc>
            </a:pPr>
            <a:r>
              <a:rPr lang="fr-FR" sz="1800" dirty="0">
                <a:latin typeface="Century Gothic" panose="020B0502020202020204" pitchFamily="34" charset="0"/>
              </a:rPr>
              <a:t>Etc. </a:t>
            </a:r>
          </a:p>
          <a:p>
            <a:pPr marL="0" indent="0">
              <a:buNone/>
            </a:pPr>
            <a:endParaRPr lang="fr-FR" sz="2000" dirty="0">
              <a:latin typeface="Century Gothic" panose="020B0502020202020204" pitchFamily="34" charset="0"/>
            </a:endParaRPr>
          </a:p>
        </p:txBody>
      </p:sp>
    </p:spTree>
    <p:extLst>
      <p:ext uri="{BB962C8B-B14F-4D97-AF65-F5344CB8AC3E}">
        <p14:creationId xmlns:p14="http://schemas.microsoft.com/office/powerpoint/2010/main" val="337283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0B837154-7239-99C9-0FD6-F6D26BB7B4EB}"/>
              </a:ext>
            </a:extLst>
          </p:cNvPr>
          <p:cNvPicPr>
            <a:picLocks noGrp="1" noChangeAspect="1"/>
          </p:cNvPicPr>
          <p:nvPr>
            <p:ph idx="1"/>
          </p:nvPr>
        </p:nvPicPr>
        <p:blipFill>
          <a:blip r:embed="rId3"/>
          <a:stretch>
            <a:fillRect/>
          </a:stretch>
        </p:blipFill>
        <p:spPr>
          <a:xfrm>
            <a:off x="235276" y="238888"/>
            <a:ext cx="7993030" cy="6380224"/>
          </a:xfrm>
        </p:spPr>
      </p:pic>
      <p:sp>
        <p:nvSpPr>
          <p:cNvPr id="7" name="Rectangle 6">
            <a:extLst>
              <a:ext uri="{FF2B5EF4-FFF2-40B4-BE49-F238E27FC236}">
                <a16:creationId xmlns:a16="http://schemas.microsoft.com/office/drawing/2014/main" id="{DE875F17-3E5A-BDCB-A60D-18AB2680888F}"/>
              </a:ext>
            </a:extLst>
          </p:cNvPr>
          <p:cNvSpPr/>
          <p:nvPr/>
        </p:nvSpPr>
        <p:spPr>
          <a:xfrm>
            <a:off x="629392" y="4429496"/>
            <a:ext cx="2766951" cy="7243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avec flèche 8">
            <a:extLst>
              <a:ext uri="{FF2B5EF4-FFF2-40B4-BE49-F238E27FC236}">
                <a16:creationId xmlns:a16="http://schemas.microsoft.com/office/drawing/2014/main" id="{226CFE34-ED88-5CC2-DAC0-88728750E385}"/>
              </a:ext>
            </a:extLst>
          </p:cNvPr>
          <p:cNvCxnSpPr>
            <a:cxnSpLocks/>
          </p:cNvCxnSpPr>
          <p:nvPr/>
        </p:nvCxnSpPr>
        <p:spPr>
          <a:xfrm flipV="1">
            <a:off x="3526972" y="4429496"/>
            <a:ext cx="6215002" cy="362197"/>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0" name="ZoneTexte 9">
            <a:extLst>
              <a:ext uri="{FF2B5EF4-FFF2-40B4-BE49-F238E27FC236}">
                <a16:creationId xmlns:a16="http://schemas.microsoft.com/office/drawing/2014/main" id="{E82A4C70-1885-333A-74D2-2B22C2A7A5D5}"/>
              </a:ext>
            </a:extLst>
          </p:cNvPr>
          <p:cNvSpPr txBox="1"/>
          <p:nvPr/>
        </p:nvSpPr>
        <p:spPr>
          <a:xfrm>
            <a:off x="9978024" y="3921354"/>
            <a:ext cx="2045994" cy="2062103"/>
          </a:xfrm>
          <a:prstGeom prst="rect">
            <a:avLst/>
          </a:prstGeom>
          <a:solidFill>
            <a:srgbClr val="EB6608"/>
          </a:solidFill>
        </p:spPr>
        <p:txBody>
          <a:bodyPr wrap="square" rtlCol="0">
            <a:spAutoFit/>
          </a:bodyPr>
          <a:lstStyle/>
          <a:p>
            <a:pPr algn="ctr"/>
            <a:r>
              <a:rPr lang="fr-FR" sz="1600" dirty="0">
                <a:solidFill>
                  <a:schemeClr val="bg1"/>
                </a:solidFill>
                <a:latin typeface="Century Gothic" panose="020B0502020202020204" pitchFamily="34" charset="0"/>
              </a:rPr>
              <a:t>Pour rappel :</a:t>
            </a:r>
          </a:p>
          <a:p>
            <a:pPr algn="ctr"/>
            <a:endParaRPr lang="fr-FR" sz="1600" dirty="0">
              <a:solidFill>
                <a:schemeClr val="bg1"/>
              </a:solidFill>
              <a:latin typeface="Century Gothic" panose="020B0502020202020204" pitchFamily="34" charset="0"/>
            </a:endParaRPr>
          </a:p>
          <a:p>
            <a:pPr algn="ctr"/>
            <a:r>
              <a:rPr lang="fr-FR" sz="1600" dirty="0">
                <a:solidFill>
                  <a:schemeClr val="bg1"/>
                </a:solidFill>
                <a:latin typeface="Century Gothic" panose="020B0502020202020204" pitchFamily="34" charset="0"/>
              </a:rPr>
              <a:t>Bilans chiffrés, normés, standardisés réalisés par les différents professionnels. </a:t>
            </a:r>
          </a:p>
        </p:txBody>
      </p:sp>
      <p:sp>
        <p:nvSpPr>
          <p:cNvPr id="11" name="Rectangle 10">
            <a:extLst>
              <a:ext uri="{FF2B5EF4-FFF2-40B4-BE49-F238E27FC236}">
                <a16:creationId xmlns:a16="http://schemas.microsoft.com/office/drawing/2014/main" id="{E1693FBC-7351-CD54-3AF8-41B1969AFAEF}"/>
              </a:ext>
            </a:extLst>
          </p:cNvPr>
          <p:cNvSpPr/>
          <p:nvPr/>
        </p:nvSpPr>
        <p:spPr>
          <a:xfrm>
            <a:off x="9741974" y="1180543"/>
            <a:ext cx="2309751" cy="2319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EB6608"/>
                </a:solidFill>
                <a:latin typeface="Century Gothic" panose="020B0502020202020204" pitchFamily="34" charset="0"/>
              </a:rPr>
              <a:t>Pour certains TND, il sera important d’écarter un trouble du développement intellectuel (bilan QI + éval des fonctions adaptatives faits par un psychologue ou un neuropsychologue)</a:t>
            </a:r>
          </a:p>
        </p:txBody>
      </p:sp>
      <p:pic>
        <p:nvPicPr>
          <p:cNvPr id="4" name="Graphique 3" descr="Avertissement contour">
            <a:extLst>
              <a:ext uri="{FF2B5EF4-FFF2-40B4-BE49-F238E27FC236}">
                <a16:creationId xmlns:a16="http://schemas.microsoft.com/office/drawing/2014/main" id="{DEE69CC7-E58E-69CF-964D-84B86AC186B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39649" y="404226"/>
            <a:ext cx="914400" cy="914400"/>
          </a:xfrm>
          <a:prstGeom prst="rect">
            <a:avLst/>
          </a:prstGeom>
        </p:spPr>
      </p:pic>
    </p:spTree>
    <p:extLst>
      <p:ext uri="{BB962C8B-B14F-4D97-AF65-F5344CB8AC3E}">
        <p14:creationId xmlns:p14="http://schemas.microsoft.com/office/powerpoint/2010/main" val="116345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5620FCA-2276-4342-28E5-732DE85AD3B5}"/>
              </a:ext>
            </a:extLst>
          </p:cNvPr>
          <p:cNvSpPr>
            <a:spLocks noGrp="1"/>
          </p:cNvSpPr>
          <p:nvPr>
            <p:ph idx="1"/>
          </p:nvPr>
        </p:nvSpPr>
        <p:spPr>
          <a:xfrm>
            <a:off x="838200" y="623371"/>
            <a:ext cx="10515600" cy="6002716"/>
          </a:xfrm>
        </p:spPr>
        <p:txBody>
          <a:bodyPr/>
          <a:lstStyle/>
          <a:p>
            <a:pPr marL="0" indent="0">
              <a:spcAft>
                <a:spcPts val="1800"/>
              </a:spcAft>
              <a:buNone/>
            </a:pPr>
            <a:r>
              <a:rPr lang="fr-FR" sz="3000" dirty="0">
                <a:solidFill>
                  <a:srgbClr val="EB6608"/>
                </a:solidFill>
                <a:latin typeface="Century Gothic" panose="020B0502020202020204" pitchFamily="34" charset="0"/>
              </a:rPr>
              <a:t>Quels outils ?</a:t>
            </a:r>
          </a:p>
          <a:p>
            <a:pPr marL="357188" indent="-357188" algn="just">
              <a:spcBef>
                <a:spcPts val="1800"/>
              </a:spcBef>
              <a:buFont typeface="Wingdings" panose="05000000000000000000" pitchFamily="2" charset="2"/>
              <a:buChar char="Ø"/>
            </a:pPr>
            <a:r>
              <a:rPr lang="fr-FR" sz="2000" dirty="0">
                <a:latin typeface="Century Gothic" panose="020B0502020202020204" pitchFamily="34" charset="0"/>
              </a:rPr>
              <a:t>Arbre diagnostique TND</a:t>
            </a:r>
          </a:p>
          <a:p>
            <a:pPr marL="357188" indent="-357188" algn="just">
              <a:buFont typeface="Wingdings" panose="05000000000000000000" pitchFamily="2" charset="2"/>
              <a:buChar char="Ø"/>
            </a:pPr>
            <a:r>
              <a:rPr lang="fr-FR" sz="2000" dirty="0">
                <a:latin typeface="Century Gothic" panose="020B0502020202020204" pitchFamily="34" charset="0"/>
              </a:rPr>
              <a:t>Bilans pluridisciplinaires</a:t>
            </a:r>
          </a:p>
          <a:p>
            <a:pPr marL="357188" indent="-357188" algn="just">
              <a:buFont typeface="Wingdings" panose="05000000000000000000" pitchFamily="2" charset="2"/>
              <a:buChar char="Ø"/>
            </a:pPr>
            <a:r>
              <a:rPr lang="fr-FR" sz="2000" dirty="0">
                <a:latin typeface="Century Gothic" panose="020B0502020202020204" pitchFamily="34" charset="0"/>
              </a:rPr>
              <a:t>Chemin clinique</a:t>
            </a:r>
          </a:p>
          <a:p>
            <a:pPr marL="357188" indent="-357188" algn="just">
              <a:buFont typeface="Wingdings" panose="05000000000000000000" pitchFamily="2" charset="2"/>
              <a:buChar char="Ø"/>
            </a:pPr>
            <a:r>
              <a:rPr lang="fr-FR" sz="2000" dirty="0">
                <a:latin typeface="Century Gothic" panose="020B0502020202020204" pitchFamily="34" charset="0"/>
              </a:rPr>
              <a:t>Critères DSM-5…</a:t>
            </a:r>
          </a:p>
          <a:p>
            <a:pPr marL="0" indent="0">
              <a:buNone/>
            </a:pPr>
            <a:r>
              <a:rPr lang="fr-FR" sz="2400" dirty="0">
                <a:sym typeface="Wingdings" panose="05000000000000000000" pitchFamily="2" charset="2"/>
              </a:rPr>
              <a:t> </a:t>
            </a:r>
            <a:endParaRPr lang="fr-FR" sz="2400" dirty="0"/>
          </a:p>
        </p:txBody>
      </p:sp>
      <p:pic>
        <p:nvPicPr>
          <p:cNvPr id="4" name="Image 3">
            <a:extLst>
              <a:ext uri="{FF2B5EF4-FFF2-40B4-BE49-F238E27FC236}">
                <a16:creationId xmlns:a16="http://schemas.microsoft.com/office/drawing/2014/main" id="{6F2EB873-3F46-AC74-EAE4-0B2A5638F923}"/>
              </a:ext>
            </a:extLst>
          </p:cNvPr>
          <p:cNvPicPr>
            <a:picLocks noChangeAspect="1"/>
          </p:cNvPicPr>
          <p:nvPr/>
        </p:nvPicPr>
        <p:blipFill>
          <a:blip r:embed="rId3"/>
          <a:stretch>
            <a:fillRect/>
          </a:stretch>
        </p:blipFill>
        <p:spPr>
          <a:xfrm>
            <a:off x="937827" y="3361670"/>
            <a:ext cx="3458688" cy="26120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 7" descr="Une image contenant texte&#10;&#10;Description générée automatiquement">
            <a:extLst>
              <a:ext uri="{FF2B5EF4-FFF2-40B4-BE49-F238E27FC236}">
                <a16:creationId xmlns:a16="http://schemas.microsoft.com/office/drawing/2014/main" id="{9D63D6CF-AC4A-124C-41BA-EA15F68A12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5194" y="3311566"/>
            <a:ext cx="2298606" cy="3229892"/>
          </a:xfrm>
          <a:prstGeom prst="rect">
            <a:avLst/>
          </a:prstGeom>
        </p:spPr>
      </p:pic>
      <p:pic>
        <p:nvPicPr>
          <p:cNvPr id="9" name="Image 8">
            <a:extLst>
              <a:ext uri="{FF2B5EF4-FFF2-40B4-BE49-F238E27FC236}">
                <a16:creationId xmlns:a16="http://schemas.microsoft.com/office/drawing/2014/main" id="{61A97288-1A97-E580-2562-8D402E24C388}"/>
              </a:ext>
            </a:extLst>
          </p:cNvPr>
          <p:cNvPicPr>
            <a:picLocks noChangeAspect="1"/>
          </p:cNvPicPr>
          <p:nvPr/>
        </p:nvPicPr>
        <p:blipFill>
          <a:blip r:embed="rId5"/>
          <a:stretch>
            <a:fillRect/>
          </a:stretch>
        </p:blipFill>
        <p:spPr>
          <a:xfrm>
            <a:off x="5593999" y="3301857"/>
            <a:ext cx="2263710" cy="3239601"/>
          </a:xfrm>
          <a:prstGeom prst="rect">
            <a:avLst/>
          </a:prstGeom>
        </p:spPr>
      </p:pic>
    </p:spTree>
    <p:extLst>
      <p:ext uri="{BB962C8B-B14F-4D97-AF65-F5344CB8AC3E}">
        <p14:creationId xmlns:p14="http://schemas.microsoft.com/office/powerpoint/2010/main" val="3035357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B57D8A-EA96-0D7C-4BF4-763EC28C3930}"/>
              </a:ext>
            </a:extLst>
          </p:cNvPr>
          <p:cNvSpPr>
            <a:spLocks noGrp="1"/>
          </p:cNvSpPr>
          <p:nvPr>
            <p:ph type="title"/>
          </p:nvPr>
        </p:nvSpPr>
        <p:spPr/>
        <p:txBody>
          <a:bodyPr>
            <a:normAutofit/>
          </a:bodyPr>
          <a:lstStyle/>
          <a:p>
            <a:r>
              <a:rPr lang="fr-FR" sz="3000" dirty="0">
                <a:solidFill>
                  <a:srgbClr val="EB6608"/>
                </a:solidFill>
                <a:latin typeface="Century Gothic" panose="020B0502020202020204" pitchFamily="34" charset="0"/>
              </a:rPr>
              <a:t>Pour le suivi de cette démarche…</a:t>
            </a:r>
          </a:p>
        </p:txBody>
      </p:sp>
      <p:sp>
        <p:nvSpPr>
          <p:cNvPr id="3" name="Espace réservé du contenu 2">
            <a:extLst>
              <a:ext uri="{FF2B5EF4-FFF2-40B4-BE49-F238E27FC236}">
                <a16:creationId xmlns:a16="http://schemas.microsoft.com/office/drawing/2014/main" id="{465E534F-4C52-F538-4A17-ED8283EAB0EE}"/>
              </a:ext>
            </a:extLst>
          </p:cNvPr>
          <p:cNvSpPr>
            <a:spLocks noGrp="1"/>
          </p:cNvSpPr>
          <p:nvPr>
            <p:ph idx="1"/>
          </p:nvPr>
        </p:nvSpPr>
        <p:spPr/>
        <p:txBody>
          <a:bodyPr/>
          <a:lstStyle/>
          <a:p>
            <a:pPr algn="just"/>
            <a:r>
              <a:rPr lang="fr-FR" sz="2400" i="1" dirty="0">
                <a:latin typeface="Century Gothic" panose="020B0502020202020204" pitchFamily="34" charset="0"/>
              </a:rPr>
              <a:t>Le chemin clinique </a:t>
            </a:r>
            <a:r>
              <a:rPr lang="fr-FR" sz="2400" dirty="0">
                <a:latin typeface="Century Gothic" panose="020B0502020202020204" pitchFamily="34" charset="0"/>
              </a:rPr>
              <a:t>est à compléter à chaque rendez-vous pour faire un état des lieux des bilans et suivis faits ou en cours.</a:t>
            </a:r>
          </a:p>
          <a:p>
            <a:pPr algn="just"/>
            <a:endParaRPr lang="fr-FR" sz="2400" dirty="0">
              <a:latin typeface="Century Gothic" panose="020B0502020202020204" pitchFamily="34" charset="0"/>
            </a:endParaRPr>
          </a:p>
          <a:p>
            <a:pPr algn="just"/>
            <a:r>
              <a:rPr lang="fr-FR" sz="2400" dirty="0">
                <a:latin typeface="Century Gothic" panose="020B0502020202020204" pitchFamily="34" charset="0"/>
              </a:rPr>
              <a:t>Un </a:t>
            </a:r>
            <a:r>
              <a:rPr lang="fr-FR" sz="2400" i="1" dirty="0">
                <a:latin typeface="Century Gothic" panose="020B0502020202020204" pitchFamily="34" charset="0"/>
              </a:rPr>
              <a:t>diagnostic</a:t>
            </a:r>
            <a:r>
              <a:rPr lang="fr-FR" sz="2400" dirty="0">
                <a:latin typeface="Century Gothic" panose="020B0502020202020204" pitchFamily="34" charset="0"/>
              </a:rPr>
              <a:t> pourra être posé si vous disposez de tous les éléments nécessaires et que les critères du DSM-5 sont remplis. </a:t>
            </a:r>
          </a:p>
          <a:p>
            <a:endParaRPr lang="fr-FR" dirty="0">
              <a:latin typeface="Century Gothic" panose="020B0502020202020204" pitchFamily="34" charset="0"/>
            </a:endParaRPr>
          </a:p>
        </p:txBody>
      </p:sp>
    </p:spTree>
    <p:extLst>
      <p:ext uri="{BB962C8B-B14F-4D97-AF65-F5344CB8AC3E}">
        <p14:creationId xmlns:p14="http://schemas.microsoft.com/office/powerpoint/2010/main" val="46134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C3A985-750A-41AD-F4A6-0579B849EFF0}"/>
              </a:ext>
            </a:extLst>
          </p:cNvPr>
          <p:cNvSpPr/>
          <p:nvPr/>
        </p:nvSpPr>
        <p:spPr>
          <a:xfrm>
            <a:off x="0" y="2113807"/>
            <a:ext cx="12192000" cy="2410691"/>
          </a:xfrm>
          <a:prstGeom prst="rect">
            <a:avLst/>
          </a:prstGeom>
          <a:solidFill>
            <a:srgbClr val="EB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re 1">
            <a:extLst>
              <a:ext uri="{FF2B5EF4-FFF2-40B4-BE49-F238E27FC236}">
                <a16:creationId xmlns:a16="http://schemas.microsoft.com/office/drawing/2014/main" id="{C6658D76-8AFF-82EC-7CCB-5D0BFBFFA7A4}"/>
              </a:ext>
            </a:extLst>
          </p:cNvPr>
          <p:cNvSpPr txBox="1">
            <a:spLocks/>
          </p:cNvSpPr>
          <p:nvPr/>
        </p:nvSpPr>
        <p:spPr>
          <a:xfrm>
            <a:off x="1" y="2113807"/>
            <a:ext cx="12192000" cy="2410691"/>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fr-FR" sz="4800" b="0" i="0" u="none" strike="noStrike" baseline="0" dirty="0">
                <a:solidFill>
                  <a:schemeClr val="bg1"/>
                </a:solidFill>
                <a:latin typeface="Century Gothic" panose="020B0502020202020204" pitchFamily="34" charset="0"/>
              </a:rPr>
              <a:t>L’accompagnement et l’explication de la démarche diagnostique et de la prise en charge aux familles</a:t>
            </a:r>
            <a:endParaRPr kumimoji="0" lang="fr-FR" sz="4600" b="0" i="0" u="none" strike="noStrike" kern="1200" cap="none" spc="0" normalizeH="0" baseline="0" noProof="0" dirty="0">
              <a:ln>
                <a:noFill/>
              </a:ln>
              <a:solidFill>
                <a:schemeClr val="bg1"/>
              </a:solidFill>
              <a:effectLst/>
              <a:uLnTx/>
              <a:uFillTx/>
              <a:latin typeface="Century Gothic" panose="020B0502020202020204" pitchFamily="34" charset="0"/>
              <a:ea typeface="+mj-ea"/>
              <a:cs typeface="+mj-cs"/>
            </a:endParaRPr>
          </a:p>
        </p:txBody>
      </p:sp>
      <p:pic>
        <p:nvPicPr>
          <p:cNvPr id="9" name="Image 8">
            <a:extLst>
              <a:ext uri="{FF2B5EF4-FFF2-40B4-BE49-F238E27FC236}">
                <a16:creationId xmlns:a16="http://schemas.microsoft.com/office/drawing/2014/main" id="{E2D9BE8F-1B85-A6FB-3B83-58F459DB07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8973" y="5794757"/>
            <a:ext cx="2874054" cy="746618"/>
          </a:xfrm>
          <a:prstGeom prst="rect">
            <a:avLst/>
          </a:prstGeom>
        </p:spPr>
      </p:pic>
    </p:spTree>
    <p:extLst>
      <p:ext uri="{BB962C8B-B14F-4D97-AF65-F5344CB8AC3E}">
        <p14:creationId xmlns:p14="http://schemas.microsoft.com/office/powerpoint/2010/main" val="27361358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0.7|5.6|3.8|4.1|3.7|4.4|7.7|4.6"/>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Charte Coridys">
      <a:dk1>
        <a:sysClr val="windowText" lastClr="000000"/>
      </a:dk1>
      <a:lt1>
        <a:sysClr val="window" lastClr="FFFFFF"/>
      </a:lt1>
      <a:dk2>
        <a:srgbClr val="000000"/>
      </a:dk2>
      <a:lt2>
        <a:srgbClr val="FFFFFF"/>
      </a:lt2>
      <a:accent1>
        <a:srgbClr val="ED7D31"/>
      </a:accent1>
      <a:accent2>
        <a:srgbClr val="FFC000"/>
      </a:accent2>
      <a:accent3>
        <a:srgbClr val="A5A5A5"/>
      </a:accent3>
      <a:accent4>
        <a:srgbClr val="C9C9C9"/>
      </a:accent4>
      <a:accent5>
        <a:srgbClr val="F55536"/>
      </a:accent5>
      <a:accent6>
        <a:srgbClr val="FFB238"/>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hème Office">
  <a:themeElements>
    <a:clrScheme name="ORANGES ET GRIS">
      <a:dk1>
        <a:sysClr val="windowText" lastClr="000000"/>
      </a:dk1>
      <a:lt1>
        <a:sysClr val="window" lastClr="FFFFFF"/>
      </a:lt1>
      <a:dk2>
        <a:srgbClr val="000000"/>
      </a:dk2>
      <a:lt2>
        <a:srgbClr val="FFFFFF"/>
      </a:lt2>
      <a:accent1>
        <a:srgbClr val="EB6608"/>
      </a:accent1>
      <a:accent2>
        <a:srgbClr val="FFCB00"/>
      </a:accent2>
      <a:accent3>
        <a:srgbClr val="AAAAAA"/>
      </a:accent3>
      <a:accent4>
        <a:srgbClr val="BBBBBB"/>
      </a:accent4>
      <a:accent5>
        <a:srgbClr val="F55536"/>
      </a:accent5>
      <a:accent6>
        <a:srgbClr val="FFB238"/>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1186</TotalTime>
  <Words>3019</Words>
  <Application>Microsoft Office PowerPoint</Application>
  <PresentationFormat>Grand écran</PresentationFormat>
  <Paragraphs>319</Paragraphs>
  <Slides>38</Slides>
  <Notes>25</Notes>
  <HiddenSlides>0</HiddenSlides>
  <MMClips>0</MMClips>
  <ScaleCrop>false</ScaleCrop>
  <HeadingPairs>
    <vt:vector size="8" baseType="variant">
      <vt:variant>
        <vt:lpstr>Polices utilisées</vt:lpstr>
      </vt:variant>
      <vt:variant>
        <vt:i4>6</vt:i4>
      </vt:variant>
      <vt:variant>
        <vt:lpstr>Thème</vt:lpstr>
      </vt:variant>
      <vt:variant>
        <vt:i4>3</vt:i4>
      </vt:variant>
      <vt:variant>
        <vt:lpstr>Serveurs OLE incorporés</vt:lpstr>
      </vt:variant>
      <vt:variant>
        <vt:i4>1</vt:i4>
      </vt:variant>
      <vt:variant>
        <vt:lpstr>Titres des diapositives</vt:lpstr>
      </vt:variant>
      <vt:variant>
        <vt:i4>38</vt:i4>
      </vt:variant>
    </vt:vector>
  </HeadingPairs>
  <TitlesOfParts>
    <vt:vector size="48" baseType="lpstr">
      <vt:lpstr>Arial</vt:lpstr>
      <vt:lpstr>Calibri</vt:lpstr>
      <vt:lpstr>Calibri Light</vt:lpstr>
      <vt:lpstr>Century Gothic</vt:lpstr>
      <vt:lpstr>Courier New</vt:lpstr>
      <vt:lpstr>Wingdings</vt:lpstr>
      <vt:lpstr>Thème Office</vt:lpstr>
      <vt:lpstr>1_Thème Office</vt:lpstr>
      <vt:lpstr>2_Thème Office</vt:lpstr>
      <vt:lpstr>Objet d’environnement du Gestionnaire de liaisons</vt:lpstr>
      <vt:lpstr>Diagnostic, coordination du parcours de soin de l’enfant  et accompagnement  des familles</vt:lpstr>
      <vt:lpstr>Présentation PowerPoint</vt:lpstr>
      <vt:lpstr>Présentation PowerPoint</vt:lpstr>
      <vt:lpstr>Présentation PowerPoint</vt:lpstr>
      <vt:lpstr>Pour évoquer un TND, il faut écarter…</vt:lpstr>
      <vt:lpstr>Présentation PowerPoint</vt:lpstr>
      <vt:lpstr>Présentation PowerPoint</vt:lpstr>
      <vt:lpstr>Pour le suivi de cette démarche…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Soutenir la parentalité </vt:lpstr>
      <vt:lpstr>Présentation PowerPoint</vt:lpstr>
      <vt:lpstr>Présentation PowerPoint</vt:lpstr>
      <vt:lpstr>Présentation PowerPoint</vt:lpstr>
      <vt:lpstr>Reconnaissance MDPH  Maison départementale des personnes handicapées  </vt:lpstr>
      <vt:lpstr>Présentation PowerPoint</vt:lpstr>
      <vt:lpstr>Présentation PowerPoint</vt:lpstr>
      <vt:lpstr>Présentation PowerPoint</vt:lpstr>
      <vt:lpstr>Présentation PowerPoint</vt:lpstr>
      <vt:lpstr>Présentation PowerPoint</vt:lpstr>
      <vt:lpstr>Présentation PowerPoint</vt:lpstr>
      <vt:lpstr>Exemple de remplissage du certificat médical du dossier MDPH.</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VIRGINIE MATTIO</dc:creator>
  <cp:lastModifiedBy>céline oliviero</cp:lastModifiedBy>
  <cp:revision>33</cp:revision>
  <dcterms:created xsi:type="dcterms:W3CDTF">2022-06-02T09:55:07Z</dcterms:created>
  <dcterms:modified xsi:type="dcterms:W3CDTF">2023-04-10T21:54:15Z</dcterms:modified>
</cp:coreProperties>
</file>