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9717" autoAdjust="0"/>
  </p:normalViewPr>
  <p:slideViewPr>
    <p:cSldViewPr snapToGrid="0">
      <p:cViewPr varScale="1">
        <p:scale>
          <a:sx n="77" d="100"/>
          <a:sy n="77" d="100"/>
        </p:scale>
        <p:origin x="10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37E65-DE26-4AB3-A68E-41870F8668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6C92F13-5173-44C8-B572-F2FFA22ACCCA}">
      <dgm:prSet phldrT="[Texte]" custT="1"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FR" sz="2400" dirty="0">
              <a:solidFill>
                <a:schemeClr val="tx1"/>
              </a:solidFill>
              <a:latin typeface="Century Gothic" panose="020B0502020202020204" pitchFamily="34" charset="0"/>
            </a:rPr>
            <a:t>Inquiétude </a:t>
          </a:r>
        </a:p>
      </dgm:t>
    </dgm:pt>
    <dgm:pt modelId="{972CB642-AA5F-495C-AB33-63A1D858ED98}" type="parTrans" cxnId="{D8E1146F-19B9-43D4-9E48-CF8004EF21D7}">
      <dgm:prSet/>
      <dgm:spPr/>
      <dgm:t>
        <a:bodyPr/>
        <a:lstStyle/>
        <a:p>
          <a:endParaRPr lang="fr-FR"/>
        </a:p>
      </dgm:t>
    </dgm:pt>
    <dgm:pt modelId="{5146A5C2-AF7B-498C-A8C9-5E2BFABD810A}" type="sibTrans" cxnId="{D8E1146F-19B9-43D4-9E48-CF8004EF21D7}">
      <dgm:prSet/>
      <dgm:spPr/>
      <dgm:t>
        <a:bodyPr/>
        <a:lstStyle/>
        <a:p>
          <a:endParaRPr lang="fr-FR"/>
        </a:p>
      </dgm:t>
    </dgm:pt>
    <dgm:pt modelId="{355F6C19-FCF2-4C73-9FBC-182FC594029D}">
      <dgm:prSet phldrT="[Texte]" custT="1"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FR" sz="2400" dirty="0">
              <a:solidFill>
                <a:schemeClr val="tx1"/>
              </a:solidFill>
              <a:latin typeface="Century Gothic" panose="020B0502020202020204" pitchFamily="34" charset="0"/>
            </a:rPr>
            <a:t>Remplissage du guide TND (CTE) </a:t>
          </a:r>
        </a:p>
      </dgm:t>
    </dgm:pt>
    <dgm:pt modelId="{60BB0FD1-C726-418A-A234-CCA31FF46481}" type="parTrans" cxnId="{4187BAE4-4FA0-4521-AEC5-C0EB6AFC5853}">
      <dgm:prSet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endParaRPr lang="fr-FR"/>
        </a:p>
      </dgm:t>
    </dgm:pt>
    <dgm:pt modelId="{634BECA2-13FF-427B-89F0-55AB9A80E78C}" type="sibTrans" cxnId="{4187BAE4-4FA0-4521-AEC5-C0EB6AFC5853}">
      <dgm:prSet/>
      <dgm:spPr/>
      <dgm:t>
        <a:bodyPr/>
        <a:lstStyle/>
        <a:p>
          <a:endParaRPr lang="fr-FR"/>
        </a:p>
      </dgm:t>
    </dgm:pt>
    <dgm:pt modelId="{92AF34B6-8784-41B9-B91B-E10DC2FD370B}">
      <dgm:prSet phldrT="[Texte]" custT="1"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pPr>
            <a:buNone/>
          </a:pPr>
          <a:r>
            <a:rPr lang="fr-FR" sz="2400" b="0" u="none" dirty="0">
              <a:solidFill>
                <a:schemeClr val="tx1"/>
              </a:solidFill>
              <a:latin typeface="Century Gothic" panose="020B0502020202020204" pitchFamily="34" charset="0"/>
            </a:rPr>
            <a:t>RDV dès que possible pour une consultation dédiée (max 3 semaines) : CTE (Consultation repérage des Troubles de l’Enfant).</a:t>
          </a:r>
        </a:p>
      </dgm:t>
    </dgm:pt>
    <dgm:pt modelId="{4404A8AC-4754-4A28-ACFD-E5506CA4172A}" type="parTrans" cxnId="{D4D94811-A1C2-4368-B0B5-D3D44B68AD89}">
      <dgm:prSet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endParaRPr lang="fr-FR"/>
        </a:p>
      </dgm:t>
    </dgm:pt>
    <dgm:pt modelId="{B6B87BDC-7AFF-4D7A-886C-6EFCE2DE6CAA}" type="sibTrans" cxnId="{D4D94811-A1C2-4368-B0B5-D3D44B68AD89}">
      <dgm:prSet/>
      <dgm:spPr/>
      <dgm:t>
        <a:bodyPr/>
        <a:lstStyle/>
        <a:p>
          <a:endParaRPr lang="fr-FR"/>
        </a:p>
      </dgm:t>
    </dgm:pt>
    <dgm:pt modelId="{F389ADCE-43F5-4B96-80FB-DF26979CCAF4}" type="pres">
      <dgm:prSet presAssocID="{43E37E65-DE26-4AB3-A68E-41870F8668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7A9B4C6-6129-42D2-A05C-47228931D05E}" type="pres">
      <dgm:prSet presAssocID="{76C92F13-5173-44C8-B572-F2FFA22ACCCA}" presName="hierRoot1" presStyleCnt="0">
        <dgm:presLayoutVars>
          <dgm:hierBranch val="init"/>
        </dgm:presLayoutVars>
      </dgm:prSet>
      <dgm:spPr/>
    </dgm:pt>
    <dgm:pt modelId="{A2AF9EED-6B6F-4351-A590-B097B78C948A}" type="pres">
      <dgm:prSet presAssocID="{76C92F13-5173-44C8-B572-F2FFA22ACCCA}" presName="rootComposite1" presStyleCnt="0"/>
      <dgm:spPr/>
    </dgm:pt>
    <dgm:pt modelId="{BE2B3894-3B8A-4EC7-9B35-E4F8714D8840}" type="pres">
      <dgm:prSet presAssocID="{76C92F13-5173-44C8-B572-F2FFA22ACCCA}" presName="rootText1" presStyleLbl="node0" presStyleIdx="0" presStyleCnt="1" custScaleX="64305" custScaleY="24245" custLinFactNeighborX="0" custLinFactNeighborY="1152">
        <dgm:presLayoutVars>
          <dgm:chPref val="3"/>
        </dgm:presLayoutVars>
      </dgm:prSet>
      <dgm:spPr/>
    </dgm:pt>
    <dgm:pt modelId="{89387F10-CED8-4079-83A3-FD98C43D1ABC}" type="pres">
      <dgm:prSet presAssocID="{76C92F13-5173-44C8-B572-F2FFA22ACCCA}" presName="rootConnector1" presStyleLbl="node1" presStyleIdx="0" presStyleCnt="0"/>
      <dgm:spPr/>
    </dgm:pt>
    <dgm:pt modelId="{CD131C25-F0EA-4F00-9DAB-7DC2C2BE388C}" type="pres">
      <dgm:prSet presAssocID="{76C92F13-5173-44C8-B572-F2FFA22ACCCA}" presName="hierChild2" presStyleCnt="0"/>
      <dgm:spPr/>
    </dgm:pt>
    <dgm:pt modelId="{D3D4793B-CC0E-431D-97E8-C9CF25F95445}" type="pres">
      <dgm:prSet presAssocID="{60BB0FD1-C726-418A-A234-CCA31FF46481}" presName="Name37" presStyleLbl="parChTrans1D2" presStyleIdx="0" presStyleCnt="2"/>
      <dgm:spPr/>
    </dgm:pt>
    <dgm:pt modelId="{4753044D-F13D-4AC5-B2BC-7B1297AF443B}" type="pres">
      <dgm:prSet presAssocID="{355F6C19-FCF2-4C73-9FBC-182FC594029D}" presName="hierRoot2" presStyleCnt="0">
        <dgm:presLayoutVars>
          <dgm:hierBranch val="init"/>
        </dgm:presLayoutVars>
      </dgm:prSet>
      <dgm:spPr/>
    </dgm:pt>
    <dgm:pt modelId="{A15DF8A4-1555-449D-ABA0-8C67DF73522A}" type="pres">
      <dgm:prSet presAssocID="{355F6C19-FCF2-4C73-9FBC-182FC594029D}" presName="rootComposite" presStyleCnt="0"/>
      <dgm:spPr/>
    </dgm:pt>
    <dgm:pt modelId="{1B17D9F1-4CA0-4D19-9427-8DA13FB12E69}" type="pres">
      <dgm:prSet presAssocID="{355F6C19-FCF2-4C73-9FBC-182FC594029D}" presName="rootText" presStyleLbl="node2" presStyleIdx="0" presStyleCnt="2" custScaleX="64725" custScaleY="64823">
        <dgm:presLayoutVars>
          <dgm:chPref val="3"/>
        </dgm:presLayoutVars>
      </dgm:prSet>
      <dgm:spPr/>
    </dgm:pt>
    <dgm:pt modelId="{28DE70A3-879E-4487-9D67-ED8F36668F34}" type="pres">
      <dgm:prSet presAssocID="{355F6C19-FCF2-4C73-9FBC-182FC594029D}" presName="rootConnector" presStyleLbl="node2" presStyleIdx="0" presStyleCnt="2"/>
      <dgm:spPr/>
    </dgm:pt>
    <dgm:pt modelId="{1713079F-592D-4D0A-90E6-1BF7927111C8}" type="pres">
      <dgm:prSet presAssocID="{355F6C19-FCF2-4C73-9FBC-182FC594029D}" presName="hierChild4" presStyleCnt="0"/>
      <dgm:spPr/>
    </dgm:pt>
    <dgm:pt modelId="{EA7AD6C0-59AC-4110-98F9-30DB5FEF4BDF}" type="pres">
      <dgm:prSet presAssocID="{355F6C19-FCF2-4C73-9FBC-182FC594029D}" presName="hierChild5" presStyleCnt="0"/>
      <dgm:spPr/>
    </dgm:pt>
    <dgm:pt modelId="{611FC944-7C39-4CB5-80AB-1E6073C2AD4C}" type="pres">
      <dgm:prSet presAssocID="{4404A8AC-4754-4A28-ACFD-E5506CA4172A}" presName="Name37" presStyleLbl="parChTrans1D2" presStyleIdx="1" presStyleCnt="2"/>
      <dgm:spPr/>
    </dgm:pt>
    <dgm:pt modelId="{55A09445-8AEB-4F1B-A7C8-CB357A1B5597}" type="pres">
      <dgm:prSet presAssocID="{92AF34B6-8784-41B9-B91B-E10DC2FD370B}" presName="hierRoot2" presStyleCnt="0">
        <dgm:presLayoutVars>
          <dgm:hierBranch val="init"/>
        </dgm:presLayoutVars>
      </dgm:prSet>
      <dgm:spPr/>
    </dgm:pt>
    <dgm:pt modelId="{D8B1279B-92CD-4C89-B944-29B5AEBB111A}" type="pres">
      <dgm:prSet presAssocID="{92AF34B6-8784-41B9-B91B-E10DC2FD370B}" presName="rootComposite" presStyleCnt="0"/>
      <dgm:spPr/>
    </dgm:pt>
    <dgm:pt modelId="{9F3EC347-F871-454F-A0D0-0D01BEDFB788}" type="pres">
      <dgm:prSet presAssocID="{92AF34B6-8784-41B9-B91B-E10DC2FD370B}" presName="rootText" presStyleLbl="node2" presStyleIdx="1" presStyleCnt="2" custScaleX="56412" custScaleY="71408" custLinFactNeighborY="-73">
        <dgm:presLayoutVars>
          <dgm:chPref val="3"/>
        </dgm:presLayoutVars>
      </dgm:prSet>
      <dgm:spPr/>
    </dgm:pt>
    <dgm:pt modelId="{A8B7C9D6-CFA1-425B-8782-F0C0C37CF245}" type="pres">
      <dgm:prSet presAssocID="{92AF34B6-8784-41B9-B91B-E10DC2FD370B}" presName="rootConnector" presStyleLbl="node2" presStyleIdx="1" presStyleCnt="2"/>
      <dgm:spPr/>
    </dgm:pt>
    <dgm:pt modelId="{617CC022-C8D8-4BF9-8A7C-7C7797877FFB}" type="pres">
      <dgm:prSet presAssocID="{92AF34B6-8784-41B9-B91B-E10DC2FD370B}" presName="hierChild4" presStyleCnt="0"/>
      <dgm:spPr/>
    </dgm:pt>
    <dgm:pt modelId="{4CF73A82-C894-4BF7-A47A-37559C2626BD}" type="pres">
      <dgm:prSet presAssocID="{92AF34B6-8784-41B9-B91B-E10DC2FD370B}" presName="hierChild5" presStyleCnt="0"/>
      <dgm:spPr/>
    </dgm:pt>
    <dgm:pt modelId="{F1D1D5F5-33C1-451E-8866-6212B0E87046}" type="pres">
      <dgm:prSet presAssocID="{76C92F13-5173-44C8-B572-F2FFA22ACCCA}" presName="hierChild3" presStyleCnt="0"/>
      <dgm:spPr/>
    </dgm:pt>
  </dgm:ptLst>
  <dgm:cxnLst>
    <dgm:cxn modelId="{17BD8A07-AEF3-4EFD-BA02-26C7C611F162}" type="presOf" srcId="{76C92F13-5173-44C8-B572-F2FFA22ACCCA}" destId="{BE2B3894-3B8A-4EC7-9B35-E4F8714D8840}" srcOrd="0" destOrd="0" presId="urn:microsoft.com/office/officeart/2005/8/layout/orgChart1"/>
    <dgm:cxn modelId="{5709D20C-7887-4B1F-8A1E-B1ABBD39258B}" type="presOf" srcId="{60BB0FD1-C726-418A-A234-CCA31FF46481}" destId="{D3D4793B-CC0E-431D-97E8-C9CF25F95445}" srcOrd="0" destOrd="0" presId="urn:microsoft.com/office/officeart/2005/8/layout/orgChart1"/>
    <dgm:cxn modelId="{72D33A10-DA03-4150-9B66-288CD0EC6146}" type="presOf" srcId="{92AF34B6-8784-41B9-B91B-E10DC2FD370B}" destId="{A8B7C9D6-CFA1-425B-8782-F0C0C37CF245}" srcOrd="1" destOrd="0" presId="urn:microsoft.com/office/officeart/2005/8/layout/orgChart1"/>
    <dgm:cxn modelId="{D4D94811-A1C2-4368-B0B5-D3D44B68AD89}" srcId="{76C92F13-5173-44C8-B572-F2FFA22ACCCA}" destId="{92AF34B6-8784-41B9-B91B-E10DC2FD370B}" srcOrd="1" destOrd="0" parTransId="{4404A8AC-4754-4A28-ACFD-E5506CA4172A}" sibTransId="{B6B87BDC-7AFF-4D7A-886C-6EFCE2DE6CAA}"/>
    <dgm:cxn modelId="{8A5F201E-4F0F-4A0E-9279-E1A48CD14A46}" type="presOf" srcId="{355F6C19-FCF2-4C73-9FBC-182FC594029D}" destId="{1B17D9F1-4CA0-4D19-9427-8DA13FB12E69}" srcOrd="0" destOrd="0" presId="urn:microsoft.com/office/officeart/2005/8/layout/orgChart1"/>
    <dgm:cxn modelId="{1F468265-5983-4FF7-ABE3-79A35466784B}" type="presOf" srcId="{355F6C19-FCF2-4C73-9FBC-182FC594029D}" destId="{28DE70A3-879E-4487-9D67-ED8F36668F34}" srcOrd="1" destOrd="0" presId="urn:microsoft.com/office/officeart/2005/8/layout/orgChart1"/>
    <dgm:cxn modelId="{A38FAD65-78AA-4EBD-B222-66C882BE962B}" type="presOf" srcId="{4404A8AC-4754-4A28-ACFD-E5506CA4172A}" destId="{611FC944-7C39-4CB5-80AB-1E6073C2AD4C}" srcOrd="0" destOrd="0" presId="urn:microsoft.com/office/officeart/2005/8/layout/orgChart1"/>
    <dgm:cxn modelId="{D8E1146F-19B9-43D4-9E48-CF8004EF21D7}" srcId="{43E37E65-DE26-4AB3-A68E-41870F8668B0}" destId="{76C92F13-5173-44C8-B572-F2FFA22ACCCA}" srcOrd="0" destOrd="0" parTransId="{972CB642-AA5F-495C-AB33-63A1D858ED98}" sibTransId="{5146A5C2-AF7B-498C-A8C9-5E2BFABD810A}"/>
    <dgm:cxn modelId="{8E003371-17EB-433E-887E-82A191151B0B}" type="presOf" srcId="{92AF34B6-8784-41B9-B91B-E10DC2FD370B}" destId="{9F3EC347-F871-454F-A0D0-0D01BEDFB788}" srcOrd="0" destOrd="0" presId="urn:microsoft.com/office/officeart/2005/8/layout/orgChart1"/>
    <dgm:cxn modelId="{53E2897E-BBE2-4C7A-A705-022F333E2C9E}" type="presOf" srcId="{43E37E65-DE26-4AB3-A68E-41870F8668B0}" destId="{F389ADCE-43F5-4B96-80FB-DF26979CCAF4}" srcOrd="0" destOrd="0" presId="urn:microsoft.com/office/officeart/2005/8/layout/orgChart1"/>
    <dgm:cxn modelId="{4187BAE4-4FA0-4521-AEC5-C0EB6AFC5853}" srcId="{76C92F13-5173-44C8-B572-F2FFA22ACCCA}" destId="{355F6C19-FCF2-4C73-9FBC-182FC594029D}" srcOrd="0" destOrd="0" parTransId="{60BB0FD1-C726-418A-A234-CCA31FF46481}" sibTransId="{634BECA2-13FF-427B-89F0-55AB9A80E78C}"/>
    <dgm:cxn modelId="{166BEAFD-DA90-4C62-B06A-85A04EDB4002}" type="presOf" srcId="{76C92F13-5173-44C8-B572-F2FFA22ACCCA}" destId="{89387F10-CED8-4079-83A3-FD98C43D1ABC}" srcOrd="1" destOrd="0" presId="urn:microsoft.com/office/officeart/2005/8/layout/orgChart1"/>
    <dgm:cxn modelId="{B49E4A5A-FB2A-4C29-8582-222BDE343BD0}" type="presParOf" srcId="{F389ADCE-43F5-4B96-80FB-DF26979CCAF4}" destId="{D7A9B4C6-6129-42D2-A05C-47228931D05E}" srcOrd="0" destOrd="0" presId="urn:microsoft.com/office/officeart/2005/8/layout/orgChart1"/>
    <dgm:cxn modelId="{8B2B7C80-34B8-49B1-965F-D9086C73C9D0}" type="presParOf" srcId="{D7A9B4C6-6129-42D2-A05C-47228931D05E}" destId="{A2AF9EED-6B6F-4351-A590-B097B78C948A}" srcOrd="0" destOrd="0" presId="urn:microsoft.com/office/officeart/2005/8/layout/orgChart1"/>
    <dgm:cxn modelId="{ABA00164-08C4-43A7-832E-EC3F6FB47C18}" type="presParOf" srcId="{A2AF9EED-6B6F-4351-A590-B097B78C948A}" destId="{BE2B3894-3B8A-4EC7-9B35-E4F8714D8840}" srcOrd="0" destOrd="0" presId="urn:microsoft.com/office/officeart/2005/8/layout/orgChart1"/>
    <dgm:cxn modelId="{489B53EE-EAD2-46ED-BB06-BC95B3975C69}" type="presParOf" srcId="{A2AF9EED-6B6F-4351-A590-B097B78C948A}" destId="{89387F10-CED8-4079-83A3-FD98C43D1ABC}" srcOrd="1" destOrd="0" presId="urn:microsoft.com/office/officeart/2005/8/layout/orgChart1"/>
    <dgm:cxn modelId="{57A2431D-9378-45A5-8A9B-DF851CA6B5B3}" type="presParOf" srcId="{D7A9B4C6-6129-42D2-A05C-47228931D05E}" destId="{CD131C25-F0EA-4F00-9DAB-7DC2C2BE388C}" srcOrd="1" destOrd="0" presId="urn:microsoft.com/office/officeart/2005/8/layout/orgChart1"/>
    <dgm:cxn modelId="{8026090F-3FAE-4A4E-8B5D-E801A4F26022}" type="presParOf" srcId="{CD131C25-F0EA-4F00-9DAB-7DC2C2BE388C}" destId="{D3D4793B-CC0E-431D-97E8-C9CF25F95445}" srcOrd="0" destOrd="0" presId="urn:microsoft.com/office/officeart/2005/8/layout/orgChart1"/>
    <dgm:cxn modelId="{B9FBA9A6-B3B1-43A1-B1C3-94BE8AFFD2D6}" type="presParOf" srcId="{CD131C25-F0EA-4F00-9DAB-7DC2C2BE388C}" destId="{4753044D-F13D-4AC5-B2BC-7B1297AF443B}" srcOrd="1" destOrd="0" presId="urn:microsoft.com/office/officeart/2005/8/layout/orgChart1"/>
    <dgm:cxn modelId="{2B6F943D-2A98-4AEE-A2F7-7112FF14BFA2}" type="presParOf" srcId="{4753044D-F13D-4AC5-B2BC-7B1297AF443B}" destId="{A15DF8A4-1555-449D-ABA0-8C67DF73522A}" srcOrd="0" destOrd="0" presId="urn:microsoft.com/office/officeart/2005/8/layout/orgChart1"/>
    <dgm:cxn modelId="{7BA64D4C-369F-4690-BA12-FF2DF463A726}" type="presParOf" srcId="{A15DF8A4-1555-449D-ABA0-8C67DF73522A}" destId="{1B17D9F1-4CA0-4D19-9427-8DA13FB12E69}" srcOrd="0" destOrd="0" presId="urn:microsoft.com/office/officeart/2005/8/layout/orgChart1"/>
    <dgm:cxn modelId="{40C462A8-5887-4011-B7E9-ACFB85F80E12}" type="presParOf" srcId="{A15DF8A4-1555-449D-ABA0-8C67DF73522A}" destId="{28DE70A3-879E-4487-9D67-ED8F36668F34}" srcOrd="1" destOrd="0" presId="urn:microsoft.com/office/officeart/2005/8/layout/orgChart1"/>
    <dgm:cxn modelId="{B3EEEC4B-C31D-4108-9CC2-75AE94EFA7F1}" type="presParOf" srcId="{4753044D-F13D-4AC5-B2BC-7B1297AF443B}" destId="{1713079F-592D-4D0A-90E6-1BF7927111C8}" srcOrd="1" destOrd="0" presId="urn:microsoft.com/office/officeart/2005/8/layout/orgChart1"/>
    <dgm:cxn modelId="{1DCA2F68-AA8E-4F8C-8971-EB9781F1A3DD}" type="presParOf" srcId="{4753044D-F13D-4AC5-B2BC-7B1297AF443B}" destId="{EA7AD6C0-59AC-4110-98F9-30DB5FEF4BDF}" srcOrd="2" destOrd="0" presId="urn:microsoft.com/office/officeart/2005/8/layout/orgChart1"/>
    <dgm:cxn modelId="{60B3738E-6BC5-4C9F-9AE8-A51503D1D3C2}" type="presParOf" srcId="{CD131C25-F0EA-4F00-9DAB-7DC2C2BE388C}" destId="{611FC944-7C39-4CB5-80AB-1E6073C2AD4C}" srcOrd="2" destOrd="0" presId="urn:microsoft.com/office/officeart/2005/8/layout/orgChart1"/>
    <dgm:cxn modelId="{F92B3957-7E4C-48E3-87C4-56D12B8DCD1C}" type="presParOf" srcId="{CD131C25-F0EA-4F00-9DAB-7DC2C2BE388C}" destId="{55A09445-8AEB-4F1B-A7C8-CB357A1B5597}" srcOrd="3" destOrd="0" presId="urn:microsoft.com/office/officeart/2005/8/layout/orgChart1"/>
    <dgm:cxn modelId="{6F6C0C0F-A7FE-47D2-90ED-0E2BB3222EF6}" type="presParOf" srcId="{55A09445-8AEB-4F1B-A7C8-CB357A1B5597}" destId="{D8B1279B-92CD-4C89-B944-29B5AEBB111A}" srcOrd="0" destOrd="0" presId="urn:microsoft.com/office/officeart/2005/8/layout/orgChart1"/>
    <dgm:cxn modelId="{8733F0F7-E989-411D-8AD0-79483C8C4D09}" type="presParOf" srcId="{D8B1279B-92CD-4C89-B944-29B5AEBB111A}" destId="{9F3EC347-F871-454F-A0D0-0D01BEDFB788}" srcOrd="0" destOrd="0" presId="urn:microsoft.com/office/officeart/2005/8/layout/orgChart1"/>
    <dgm:cxn modelId="{6BA6F3FE-8FF3-4D7A-BE04-8A96360FB858}" type="presParOf" srcId="{D8B1279B-92CD-4C89-B944-29B5AEBB111A}" destId="{A8B7C9D6-CFA1-425B-8782-F0C0C37CF245}" srcOrd="1" destOrd="0" presId="urn:microsoft.com/office/officeart/2005/8/layout/orgChart1"/>
    <dgm:cxn modelId="{84A98D3E-8924-4EC5-B073-D0B9CA10F0B7}" type="presParOf" srcId="{55A09445-8AEB-4F1B-A7C8-CB357A1B5597}" destId="{617CC022-C8D8-4BF9-8A7C-7C7797877FFB}" srcOrd="1" destOrd="0" presId="urn:microsoft.com/office/officeart/2005/8/layout/orgChart1"/>
    <dgm:cxn modelId="{8909EF1C-5901-4250-87CC-C0BDD186A6EF}" type="presParOf" srcId="{55A09445-8AEB-4F1B-A7C8-CB357A1B5597}" destId="{4CF73A82-C894-4BF7-A47A-37559C2626BD}" srcOrd="2" destOrd="0" presId="urn:microsoft.com/office/officeart/2005/8/layout/orgChart1"/>
    <dgm:cxn modelId="{8EB9B900-B26B-49AB-AA85-D3A06F2189DE}" type="presParOf" srcId="{D7A9B4C6-6129-42D2-A05C-47228931D05E}" destId="{F1D1D5F5-33C1-451E-8866-6212B0E870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FC944-7C39-4CB5-80AB-1E6073C2AD4C}">
      <dsp:nvSpPr>
        <dsp:cNvPr id="0" name=""/>
        <dsp:cNvSpPr/>
      </dsp:nvSpPr>
      <dsp:spPr>
        <a:xfrm>
          <a:off x="5257800" y="1122519"/>
          <a:ext cx="3169159" cy="1507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060"/>
              </a:lnTo>
              <a:lnTo>
                <a:pt x="3169159" y="731060"/>
              </a:lnTo>
              <a:lnTo>
                <a:pt x="3169159" y="1507407"/>
              </a:lnTo>
            </a:path>
          </a:pathLst>
        </a:custGeom>
        <a:noFill/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4793B-CC0E-431D-97E8-C9CF25F95445}">
      <dsp:nvSpPr>
        <dsp:cNvPr id="0" name=""/>
        <dsp:cNvSpPr/>
      </dsp:nvSpPr>
      <dsp:spPr>
        <a:xfrm>
          <a:off x="2395963" y="1122519"/>
          <a:ext cx="2861836" cy="1510105"/>
        </a:xfrm>
        <a:custGeom>
          <a:avLst/>
          <a:gdLst/>
          <a:ahLst/>
          <a:cxnLst/>
          <a:rect l="0" t="0" r="0" b="0"/>
          <a:pathLst>
            <a:path>
              <a:moveTo>
                <a:pt x="2861836" y="0"/>
              </a:moveTo>
              <a:lnTo>
                <a:pt x="2861836" y="733758"/>
              </a:lnTo>
              <a:lnTo>
                <a:pt x="0" y="733758"/>
              </a:lnTo>
              <a:lnTo>
                <a:pt x="0" y="1510105"/>
              </a:lnTo>
            </a:path>
          </a:pathLst>
        </a:custGeom>
        <a:noFill/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B3894-3B8A-4EC7-9B35-E4F8714D8840}">
      <dsp:nvSpPr>
        <dsp:cNvPr id="0" name=""/>
        <dsp:cNvSpPr/>
      </dsp:nvSpPr>
      <dsp:spPr>
        <a:xfrm>
          <a:off x="2880514" y="226208"/>
          <a:ext cx="4754571" cy="896311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  <a:latin typeface="Century Gothic" panose="020B0502020202020204" pitchFamily="34" charset="0"/>
            </a:rPr>
            <a:t>Inquiétude </a:t>
          </a:r>
        </a:p>
      </dsp:txBody>
      <dsp:txXfrm>
        <a:off x="2880514" y="226208"/>
        <a:ext cx="4754571" cy="896311"/>
      </dsp:txXfrm>
    </dsp:sp>
    <dsp:sp modelId="{1B17D9F1-4CA0-4D19-9427-8DA13FB12E69}">
      <dsp:nvSpPr>
        <dsp:cNvPr id="0" name=""/>
        <dsp:cNvSpPr/>
      </dsp:nvSpPr>
      <dsp:spPr>
        <a:xfrm>
          <a:off x="3150" y="2632625"/>
          <a:ext cx="4785624" cy="239643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  <a:latin typeface="Century Gothic" panose="020B0502020202020204" pitchFamily="34" charset="0"/>
            </a:rPr>
            <a:t>Remplissage du guide TND (CTE) </a:t>
          </a:r>
        </a:p>
      </dsp:txBody>
      <dsp:txXfrm>
        <a:off x="3150" y="2632625"/>
        <a:ext cx="4785624" cy="2396435"/>
      </dsp:txXfrm>
    </dsp:sp>
    <dsp:sp modelId="{9F3EC347-F871-454F-A0D0-0D01BEDFB788}">
      <dsp:nvSpPr>
        <dsp:cNvPr id="0" name=""/>
        <dsp:cNvSpPr/>
      </dsp:nvSpPr>
      <dsp:spPr>
        <a:xfrm>
          <a:off x="6341469" y="2629927"/>
          <a:ext cx="4170979" cy="263987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u="none" kern="1200" dirty="0">
              <a:solidFill>
                <a:schemeClr val="tx1"/>
              </a:solidFill>
              <a:latin typeface="Century Gothic" panose="020B0502020202020204" pitchFamily="34" charset="0"/>
            </a:rPr>
            <a:t>RDV dès que possible pour une consultation dédiée (max 3 semaines) : CTE (Consultation repérage des Troubles de l’Enfant).</a:t>
          </a:r>
        </a:p>
      </dsp:txBody>
      <dsp:txXfrm>
        <a:off x="6341469" y="2629927"/>
        <a:ext cx="4170979" cy="2639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4DCF7-238A-4B63-B669-F9942072BCF4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9E5F2-B43B-4CC6-A77F-8B8D9382A7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90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C7B5F-2DEC-4A5D-B459-380049B17E8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28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4CDD84-6208-92FC-E902-ED3083ED1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FEADCF-6168-FB71-1189-E65AA4A35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F8851A-38CF-EEA4-4AB8-20C58D67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072FA3-5664-5527-0057-EF5B8BAE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B55FCF-993A-B5EC-D56D-6EC0D828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34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B00C3-0AD6-1F9F-EF78-EE0F9E0B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360166-3FF0-5103-6096-2CFAC3F19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46293B-18E7-6574-B425-FD14860C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43A6C0-01BE-1F6F-DA35-7F893FCF1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6E477E-5F78-05CA-F683-6A3D1F1A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91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2B137A-E7B7-ADA6-3446-A6987A2A8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897771-54A9-E8C7-69AF-3E0FD84B3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230B6D-5124-6CA6-92E3-FEB30497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B7C78C-315F-A820-F34B-275A6D05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20CB0F-CC1F-E62D-0507-419F1016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81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7A42F-FCAF-E9DB-6609-D1669A0EC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04B70B-DBE4-E978-17DF-9B3918A1B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4D93DE-BFD6-2C9C-3035-0B7308AA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5AA7E-D9F2-42A6-6D43-3422AFAE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76DD44-0607-4683-726E-5152E5E4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78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7A8335-CAF4-726D-4BC6-785200C5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1CFEA9-C715-2D93-D0F3-E86E9B64F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1F9959-5286-0D94-16B1-6EA02011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6337A6-07C3-871A-2361-D93938E3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361551-9224-EFC3-34C1-914B482B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0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3A1F7-6E36-DF95-4991-96251E8F5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A90F31-5237-039E-4D8A-C0E32BF6A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210F7F-E9C6-1349-33E0-0C32603AF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0F9CAE-B9C9-81A4-0F81-632DE25C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7172FC-6380-396A-7E2A-88AC4AB1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5D0BF1-FC37-2CB9-E778-2E7EBBDD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58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4F7480-07AF-8F34-CF6A-30FEA04C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79008B-CB63-95DA-6454-DEDAE1658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310A3E-0B84-253C-37D7-CE2D5A6C1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33D68A-2A7D-0C2B-D4CD-575C8ED67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948240-125D-2AE8-3169-E68CE6960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0168ADA-410A-9539-185A-1A8BAAFD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E1AB3A-7CAC-C55A-2986-B82BB6495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190ACF-F43A-C7E7-E3DB-9522E3B8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22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EEED6C-23DB-15BF-D3C7-5445BD06A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7514BA0-2572-0116-1D15-C0CA282F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0CC829-3780-B614-03DC-54064764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5760C2-DDFA-A8C9-0578-07F33B12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6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0472E9-C0F1-BF91-7619-C64B3E1D8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A29515-E2C6-48CE-5EA2-A2912E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9AB5D9-A0AB-C2BB-84A9-B60B8D6D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5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CD1CD-7491-3EF8-8C5F-4A6F72C67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7F0B88-B675-59AF-50E2-ABFB793C5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3E06CB-2DA9-94DC-0010-5D4C365C5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7AC148-BFC2-0073-0748-88F6DF72C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EED117-B99D-8A4D-11CB-ECFF5128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2901A1-D497-605D-512B-33C3D82D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56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84C0A-4259-DF57-CB01-A97336B2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85A492-459A-4713-7577-324BABA3F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DA63BD-DA2E-C824-487B-AF641E240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77ECF1-83A3-83A3-29CE-2734CCECD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C66BAE-4D04-F0AB-EA01-346F697A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742827-DBD8-A5E2-11E1-8A118A78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81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108A67-4797-D960-FB9B-AD0DFBEE2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87CF67-8638-25AD-C9C9-BF25B081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DA30CB-8062-5EBD-CBE5-7A59D84C5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A75B-BEA9-4769-B625-C9A5703DB090}" type="datetimeFigureOut">
              <a:rPr lang="fr-FR" smtClean="0"/>
              <a:t>17/02/2023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A028F4-2D32-2EED-4176-566C5B6FF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2B2A4A-824E-98DC-F306-046A74430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BDB04-A22D-4DEA-B863-FB91DFC8D5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8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0087625-490B-11C5-F9ED-BCBB85683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973" y="6403522"/>
            <a:ext cx="1749468" cy="454478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A461CB15-2EF4-ED54-D789-4DA65F2792D0}"/>
              </a:ext>
            </a:extLst>
          </p:cNvPr>
          <p:cNvSpPr txBox="1">
            <a:spLocks/>
          </p:cNvSpPr>
          <p:nvPr/>
        </p:nvSpPr>
        <p:spPr>
          <a:xfrm>
            <a:off x="1613770" y="16129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EB6608"/>
                </a:solidFill>
              </a:rPr>
              <a:t>Séquence 5 </a:t>
            </a:r>
            <a:br>
              <a:rPr lang="fr-FR" dirty="0">
                <a:solidFill>
                  <a:srgbClr val="EB6608"/>
                </a:solidFill>
              </a:rPr>
            </a:br>
            <a:r>
              <a:rPr lang="fr-FR" dirty="0">
                <a:solidFill>
                  <a:srgbClr val="EB6608"/>
                </a:solidFill>
              </a:rPr>
              <a:t>Vignette clinique 2</a:t>
            </a:r>
          </a:p>
        </p:txBody>
      </p:sp>
    </p:spTree>
    <p:extLst>
      <p:ext uri="{BB962C8B-B14F-4D97-AF65-F5344CB8AC3E}">
        <p14:creationId xmlns:p14="http://schemas.microsoft.com/office/powerpoint/2010/main" val="307780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6A659C-BD4C-9D09-9D4E-0A8976A7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EB6608"/>
                </a:solidFill>
                <a:latin typeface="Century Gothic" panose="020B0502020202020204" pitchFamily="34" charset="0"/>
              </a:rPr>
              <a:t>Relations sociales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CB4CCD-25F4-F033-FEAE-483704F65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latin typeface="Century Gothic" panose="020B0502020202020204" pitchFamily="34" charset="0"/>
              </a:rPr>
              <a:t>Ça se passe bien selon les parents, elle a des copains</a:t>
            </a:r>
          </a:p>
        </p:txBody>
      </p:sp>
    </p:spTree>
    <p:extLst>
      <p:ext uri="{BB962C8B-B14F-4D97-AF65-F5344CB8AC3E}">
        <p14:creationId xmlns:p14="http://schemas.microsoft.com/office/powerpoint/2010/main" val="31202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93FA04-14FE-5FD0-12E7-16D26944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EB6608"/>
                </a:solidFill>
                <a:latin typeface="Century Gothic" panose="020B0502020202020204" pitchFamily="34" charset="0"/>
              </a:rPr>
              <a:t>Comportement au quotidien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970CC5-2F1B-667F-8398-1DA4E4083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Crises de frustration fréquentes, attendre est difficile.</a:t>
            </a:r>
          </a:p>
          <a:p>
            <a:r>
              <a:rPr lang="fr-FR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 des émotions difficile</a:t>
            </a:r>
          </a:p>
          <a:p>
            <a:r>
              <a:rPr lang="fr-FR" sz="18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Elle passe rapidement d’une activité à une autre, a du mal à se poser.</a:t>
            </a:r>
            <a:endParaRPr lang="fr-FR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Changement, imprévu = RAS</a:t>
            </a:r>
          </a:p>
          <a:p>
            <a:r>
              <a:rPr lang="fr-FR" sz="1800" dirty="0">
                <a:latin typeface="Century Gothic" panose="020B0502020202020204" pitchFamily="34" charset="0"/>
                <a:cs typeface="Calibri" panose="020F0502020204030204" pitchFamily="34" charset="0"/>
              </a:rPr>
              <a:t>Elle participe volontiers aux activités quotidiennes.</a:t>
            </a:r>
          </a:p>
          <a:p>
            <a:r>
              <a:rPr lang="fr-FR" sz="1800" dirty="0">
                <a:latin typeface="Century Gothic" panose="020B0502020202020204" pitchFamily="34" charset="0"/>
                <a:cs typeface="Calibri" panose="020F0502020204030204" pitchFamily="34" charset="0"/>
              </a:rPr>
              <a:t>Elle a tendance à refaire de nombreuses fois ce qu’elle vient d'apprendre (ex: en ce moment, dessine tout le temps des cœurs) </a:t>
            </a:r>
          </a:p>
          <a:p>
            <a:r>
              <a:rPr lang="fr-FR" sz="1800" dirty="0">
                <a:latin typeface="Century Gothic" panose="020B0502020202020204" pitchFamily="34" charset="0"/>
                <a:cs typeface="Calibri" panose="020F0502020204030204" pitchFamily="34" charset="0"/>
              </a:rPr>
              <a:t>Elle est souvent en mouvement.</a:t>
            </a:r>
          </a:p>
          <a:p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Exposition écran : peu exposée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0224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BA232-F918-4397-9081-93F99769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EB6608"/>
                </a:solidFill>
                <a:latin typeface="Century Gothic" panose="020B0502020202020204" pitchFamily="34" charset="0"/>
              </a:rPr>
              <a:t>Scolarité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8E6691-CC9F-9B05-7A0E-A458B5FAE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PSM : très difficile, peu d’apprentissages (confinement ?)</a:t>
            </a:r>
          </a:p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Changement d’école en MSM</a:t>
            </a:r>
          </a:p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Commence à compter jusqu’à 10. </a:t>
            </a:r>
          </a:p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Connait les animaux, les couleurs (que depuis 1 an).</a:t>
            </a:r>
          </a:p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 mémoire (retient les comptines mais les troubles articulatoires limitent l’intelligibilité).</a:t>
            </a:r>
          </a:p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Fluctuations attentionnelles. </a:t>
            </a:r>
          </a:p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Prise en charge par enseignante spécialisée car difficultés dans les apprentissages et la compréhension des consignes</a:t>
            </a:r>
          </a:p>
        </p:txBody>
      </p:sp>
    </p:spTree>
    <p:extLst>
      <p:ext uri="{BB962C8B-B14F-4D97-AF65-F5344CB8AC3E}">
        <p14:creationId xmlns:p14="http://schemas.microsoft.com/office/powerpoint/2010/main" val="3442711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BA232-F918-4397-9081-93F99769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EB6608"/>
                </a:solidFill>
                <a:latin typeface="Century Gothic" panose="020B0502020202020204" pitchFamily="34" charset="0"/>
              </a:rPr>
              <a:t>Activités / intérêts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8E6691-CC9F-9B05-7A0E-A458B5FAE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Dessiner, écrire, jouer avec sa sœur. </a:t>
            </a:r>
          </a:p>
          <a:p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Regarde de façon répétitive des dessin animés Disney.</a:t>
            </a:r>
          </a:p>
          <a:p>
            <a:r>
              <a:rPr lang="fr-FR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Elle commence à faire des jeux de faire semblant , est dans l’imitation</a:t>
            </a:r>
            <a:endParaRPr lang="fr-F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4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5F67AD-1553-17D5-FD16-0BA9162D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60"/>
          </a:xfrm>
        </p:spPr>
        <p:txBody>
          <a:bodyPr>
            <a:normAutofit/>
          </a:bodyPr>
          <a:lstStyle/>
          <a:p>
            <a:r>
              <a:rPr lang="fr-FR" dirty="0" err="1">
                <a:latin typeface="Century Gothic" panose="020B0502020202020204" pitchFamily="34" charset="0"/>
              </a:rPr>
              <a:t>Lysie</a:t>
            </a:r>
            <a:r>
              <a:rPr lang="fr-FR" dirty="0">
                <a:latin typeface="Century Gothic" panose="020B0502020202020204" pitchFamily="34" charset="0"/>
              </a:rPr>
              <a:t>, 4 ans 6 mois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10D8B4-08AC-DA68-EE36-9FB48ABD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4997"/>
            <a:ext cx="10515600" cy="377196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parents consultent le médecin généraliste pour un retard de langage. Un suivi orthophonique est en cours mais il y a peu d’amélioration. L’enseignante alerte les parents sur des difficultés attentionnelles.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difficultés de gestion des émotions à la maison sont évoquées.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difficultés </a:t>
            </a:r>
            <a:r>
              <a:rPr lang="fr-FR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scolaires sont rencontrées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parents rapportent ne pas comprendre ce que dit leur fille. Jusqu’au printemps, </a:t>
            </a:r>
            <a:r>
              <a:rPr lang="fr-FR" sz="1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Lysie</a:t>
            </a: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disait que des mots isolés. Elle communique par les gestes.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ADD76BB-9F02-6661-4D13-2BCAFC294416}"/>
              </a:ext>
            </a:extLst>
          </p:cNvPr>
          <p:cNvSpPr txBox="1"/>
          <p:nvPr/>
        </p:nvSpPr>
        <p:spPr>
          <a:xfrm>
            <a:off x="9794309" y="1155620"/>
            <a:ext cx="311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Century Gothic" panose="020B0502020202020204" pitchFamily="34" charset="0"/>
              </a:rPr>
              <a:t>octobre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764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98CE8-58D7-D207-20E0-0F1C7AF08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520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>
                <a:latin typeface="Century Gothic" panose="020B0502020202020204" pitchFamily="34" charset="0"/>
              </a:rPr>
              <a:t>Les parents ne notent pas d’antécédents familiaux particulier ni d’antécédents médicaux </a:t>
            </a:r>
            <a:endParaRPr lang="fr-FR" sz="1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545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A6BF6-FF7C-6387-D23F-37B0AA49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>
                <a:latin typeface="Century Gothic" panose="020B0502020202020204" pitchFamily="34" charset="0"/>
              </a:rPr>
              <a:t>1ers questionnements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16EBAA-3CF1-072B-41FB-7AB83B42F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9" y="1177447"/>
            <a:ext cx="11424781" cy="5549029"/>
          </a:xfrm>
        </p:spPr>
        <p:txBody>
          <a:bodyPr>
            <a:normAutofit fontScale="85000" lnSpcReduction="20000"/>
          </a:bodyPr>
          <a:lstStyle/>
          <a:p>
            <a:r>
              <a:rPr lang="fr-FR" dirty="0">
                <a:latin typeface="Century Gothic" panose="020B0502020202020204" pitchFamily="34" charset="0"/>
              </a:rPr>
              <a:t>L’alimentation : </a:t>
            </a:r>
            <a:r>
              <a:rPr lang="fr-FR" sz="2100" i="1" dirty="0">
                <a:latin typeface="Century Gothic" panose="020B0502020202020204" pitchFamily="34" charset="0"/>
              </a:rPr>
              <a:t>« c’est difficile, elle mange peu. Elle a du mal à mâcher et avaler ». </a:t>
            </a:r>
          </a:p>
          <a:p>
            <a:endParaRPr lang="fr-FR" sz="2100" i="1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Le sommeil : </a:t>
            </a:r>
            <a:r>
              <a:rPr lang="fr-FR" sz="2100" i="1" dirty="0">
                <a:latin typeface="Century Gothic" panose="020B0502020202020204" pitchFamily="34" charset="0"/>
              </a:rPr>
              <a:t>« elle ronfle. Il y a une suspicion d’apnées du sommeil. »</a:t>
            </a:r>
          </a:p>
          <a:p>
            <a:endParaRPr lang="fr-FR" sz="1800" i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L’audition : </a:t>
            </a:r>
            <a:r>
              <a:rPr lang="fr-FR" sz="2200" i="1" dirty="0">
                <a:latin typeface="Century Gothic" panose="020B0502020202020204" pitchFamily="34" charset="0"/>
              </a:rPr>
              <a:t>suivi ORL </a:t>
            </a:r>
          </a:p>
          <a:p>
            <a:endParaRPr lang="fr-FR" sz="2200" i="1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La vue : </a:t>
            </a:r>
            <a:r>
              <a:rPr lang="fr-FR" sz="2200" i="1" dirty="0">
                <a:latin typeface="Century Gothic" panose="020B0502020202020204" pitchFamily="34" charset="0"/>
              </a:rPr>
              <a:t>corrigée depuis mai 2020 (port de lunettes) pour astigmatisme et hypermétropie</a:t>
            </a:r>
          </a:p>
          <a:p>
            <a:endParaRPr lang="fr-FR" sz="2200" i="1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Adénoïdectomie (mai 2019)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L’exposition aux écrans: </a:t>
            </a:r>
            <a:r>
              <a:rPr lang="fr-FR" sz="2200" i="1" dirty="0">
                <a:latin typeface="Century Gothic" panose="020B0502020202020204" pitchFamily="34" charset="0"/>
              </a:rPr>
              <a:t>peu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pPr algn="just"/>
            <a:r>
              <a:rPr lang="fr-FR" dirty="0">
                <a:latin typeface="Century Gothic" panose="020B0502020202020204" pitchFamily="34" charset="0"/>
              </a:rPr>
              <a:t>Les parents ont-ils déjà consulté des professionnels ? </a:t>
            </a:r>
            <a:r>
              <a:rPr lang="fr-FR" sz="2200" i="1" dirty="0">
                <a:latin typeface="Century Gothic" panose="020B0502020202020204" pitchFamily="34" charset="0"/>
              </a:rPr>
              <a:t>Un suivi en orthophonie est en cours depuis septembre 2019 (2 fois par semaine). Bilan neuropsychologique fait en 2019 mais la famille n’a pas de CR.</a:t>
            </a:r>
          </a:p>
        </p:txBody>
      </p:sp>
    </p:spTree>
    <p:extLst>
      <p:ext uri="{BB962C8B-B14F-4D97-AF65-F5344CB8AC3E}">
        <p14:creationId xmlns:p14="http://schemas.microsoft.com/office/powerpoint/2010/main" val="206768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988E7-96AA-0D7A-6424-6595AD821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EB6608"/>
                </a:solidFill>
                <a:latin typeface="Century Gothic" panose="020B0502020202020204" pitchFamily="34" charset="0"/>
              </a:rPr>
              <a:t>Rappel de la HAS</a:t>
            </a:r>
            <a:r>
              <a:rPr lang="fr-FR" sz="3600" dirty="0">
                <a:solidFill>
                  <a:srgbClr val="EB6608"/>
                </a:solidFill>
                <a:latin typeface="Century Gothic" panose="020B0502020202020204" pitchFamily="34" charset="0"/>
              </a:rPr>
              <a:t>*</a:t>
            </a:r>
            <a:endParaRPr lang="fr-FR" dirty="0">
              <a:solidFill>
                <a:srgbClr val="EB6608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31B6B-CFA8-893A-0BBE-D45A3F49F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Century Gothic" panose="020B0502020202020204" pitchFamily="34" charset="0"/>
              </a:rPr>
              <a:t>« </a:t>
            </a:r>
            <a:r>
              <a:rPr lang="fr-FR" b="1" u="sng" dirty="0">
                <a:effectLst/>
                <a:latin typeface="Century Gothic" panose="020B0502020202020204" pitchFamily="34" charset="0"/>
              </a:rPr>
              <a:t>Quel que soit l’âge</a:t>
            </a:r>
            <a:r>
              <a:rPr lang="fr-FR" dirty="0">
                <a:latin typeface="Century Gothic" panose="020B0502020202020204" pitchFamily="34" charset="0"/>
              </a:rPr>
              <a:t>, toute </a:t>
            </a:r>
            <a:r>
              <a:rPr lang="fr-FR" b="1" dirty="0">
                <a:latin typeface="Century Gothic" panose="020B0502020202020204" pitchFamily="34" charset="0"/>
              </a:rPr>
              <a:t>inquiétude des parents</a:t>
            </a:r>
            <a:r>
              <a:rPr lang="fr-FR" dirty="0">
                <a:latin typeface="Century Gothic" panose="020B0502020202020204" pitchFamily="34" charset="0"/>
              </a:rPr>
              <a:t> concernant le neurodéveloppement de leur enfant doit être considérée comme un signe d’appel (AE). Il en est de même pour toute </a:t>
            </a:r>
            <a:r>
              <a:rPr lang="fr-FR" b="1" dirty="0">
                <a:latin typeface="Century Gothic" panose="020B0502020202020204" pitchFamily="34" charset="0"/>
              </a:rPr>
              <a:t>régression ou non-progression des acquisitions.</a:t>
            </a:r>
            <a:r>
              <a:rPr lang="fr-FR" dirty="0">
                <a:latin typeface="Century Gothic" panose="020B0502020202020204" pitchFamily="34" charset="0"/>
              </a:rPr>
              <a:t> (AE)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0A8AD73-3E2E-1389-88FC-2961328D8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8989" y="230188"/>
            <a:ext cx="1114425" cy="6000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119E971-5AE4-A383-EBDD-692230499EA6}"/>
              </a:ext>
            </a:extLst>
          </p:cNvPr>
          <p:cNvSpPr txBox="1"/>
          <p:nvPr/>
        </p:nvSpPr>
        <p:spPr>
          <a:xfrm>
            <a:off x="1064712" y="6363222"/>
            <a:ext cx="995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entury Gothic" panose="020B0502020202020204" pitchFamily="34" charset="0"/>
              </a:rPr>
              <a:t>* RBPP Troubles du neurodéveloppement - Repérage et orientation des enfants à risque (2020)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2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85E9590D-CFCC-C46C-46E8-0ED7DCEB87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4385" y="654746"/>
          <a:ext cx="10515600" cy="545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29EAF2B-9C2E-700D-441D-9BDCA87C0031}"/>
              </a:ext>
            </a:extLst>
          </p:cNvPr>
          <p:cNvSpPr/>
          <p:nvPr/>
        </p:nvSpPr>
        <p:spPr>
          <a:xfrm>
            <a:off x="4066477" y="2341755"/>
            <a:ext cx="3791415" cy="23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Century Gothic" panose="020B0502020202020204" pitchFamily="34" charset="0"/>
              </a:rPr>
              <a:t>Selon le temps que vous avez</a:t>
            </a:r>
          </a:p>
        </p:txBody>
      </p:sp>
    </p:spTree>
    <p:extLst>
      <p:ext uri="{BB962C8B-B14F-4D97-AF65-F5344CB8AC3E}">
        <p14:creationId xmlns:p14="http://schemas.microsoft.com/office/powerpoint/2010/main" val="64943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A60A0-967D-D899-8A98-46072FE9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EB6608"/>
                </a:solidFill>
                <a:latin typeface="Century Gothic" panose="020B0502020202020204" pitchFamily="34" charset="0"/>
              </a:rPr>
              <a:t>Lors de la consultation dédiée…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C74433-8C4D-746E-6C7C-068F0A03A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888"/>
            <a:ext cx="10515600" cy="3584075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Century Gothic" panose="020B0502020202020204" pitchFamily="34" charset="0"/>
              </a:rPr>
              <a:t>Refaire un point sur les inquiétudes des parents</a:t>
            </a:r>
          </a:p>
          <a:p>
            <a:r>
              <a:rPr lang="fr-FR" dirty="0">
                <a:latin typeface="Century Gothic" panose="020B0502020202020204" pitchFamily="34" charset="0"/>
              </a:rPr>
              <a:t>Reprendre les différents domaines à questionner :</a:t>
            </a:r>
          </a:p>
          <a:p>
            <a:pPr marL="457200" lvl="1" indent="0">
              <a:buNone/>
            </a:pPr>
            <a:r>
              <a:rPr lang="fr-FR" dirty="0">
                <a:latin typeface="Century Gothic" panose="020B0502020202020204" pitchFamily="34" charset="0"/>
              </a:rPr>
              <a:t>- Psychomotricité</a:t>
            </a:r>
          </a:p>
          <a:p>
            <a:pPr lvl="1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Langage/communication</a:t>
            </a:r>
          </a:p>
          <a:p>
            <a:pPr lvl="1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Relations sociales</a:t>
            </a:r>
          </a:p>
          <a:p>
            <a:pPr lvl="1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Comportement au quotidien</a:t>
            </a:r>
          </a:p>
          <a:p>
            <a:pPr lvl="1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Scolarité</a:t>
            </a:r>
          </a:p>
          <a:p>
            <a:pPr lvl="1">
              <a:buFontTx/>
              <a:buChar char="-"/>
            </a:pPr>
            <a:endParaRPr lang="fr-FR" dirty="0">
              <a:latin typeface="Century Gothic" panose="020B0502020202020204" pitchFamily="34" charset="0"/>
            </a:endParaRPr>
          </a:p>
          <a:p>
            <a:pPr lvl="1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Activités / intérêts</a:t>
            </a:r>
          </a:p>
          <a:p>
            <a:pPr lvl="1">
              <a:buFontTx/>
              <a:buChar char="-"/>
            </a:pP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A4779D8-F5A1-A39F-6AFE-CED98D2AA7DA}"/>
              </a:ext>
            </a:extLst>
          </p:cNvPr>
          <p:cNvSpPr txBox="1"/>
          <p:nvPr/>
        </p:nvSpPr>
        <p:spPr>
          <a:xfrm>
            <a:off x="9794309" y="1506022"/>
            <a:ext cx="311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Century Gothic" panose="020B0502020202020204" pitchFamily="34" charset="0"/>
              </a:rPr>
              <a:t>Novembre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06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905E1-5708-F234-301F-DD10B411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EB6608"/>
                </a:solidFill>
                <a:latin typeface="Century Gothic" panose="020B0502020202020204" pitchFamily="34" charset="0"/>
              </a:rPr>
              <a:t>Psychomotricité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6C6A8E-0D0B-7D6D-E50F-818915C0D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Century Gothic" panose="020B0502020202020204" pitchFamily="34" charset="0"/>
              </a:rPr>
              <a:t>Cf carnet de santé</a:t>
            </a:r>
          </a:p>
          <a:p>
            <a:endParaRPr lang="fr-FR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Marche : 15 mois.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Motricité globale : </a:t>
            </a:r>
            <a:r>
              <a:rPr lang="fr-FR" sz="18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Lysie</a:t>
            </a: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fait du vélo </a:t>
            </a:r>
            <a:r>
              <a:rPr lang="fr-FR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 stabilisateurs, de la trottinette, et </a:t>
            </a: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gymnastique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Motricité fine : elle dessine des bonhommes, écrit son prénom, dessine des formes géométriques, des fleurs. Elle aime colorier et dessiner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054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9C3406-18CC-E8C1-8C22-8AC8CB747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deux ans, elle prononçait quelques mots. Elle ne faisait pas de phrases, que des mots isolés. Depuis quelques mois, elle a fait des progrès, elle commence à faire des phrases mais l’articulation reste 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très </a:t>
            </a:r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difficile.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peut répéter des phrases en boucle.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communique </a:t>
            </a:r>
            <a:r>
              <a:rPr lang="fr-FR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des gestes, elle pointe ce qu’elle veut. Elle communiquait avec les gestes avant de parler.</a:t>
            </a:r>
            <a:endParaRPr lang="fr-FR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compréhension semble bonne.</a:t>
            </a:r>
          </a:p>
          <a:p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5211DF3-C1FE-A4B3-347E-5A293882A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EB6608"/>
                </a:solidFill>
                <a:latin typeface="Century Gothic" panose="020B0502020202020204" pitchFamily="34" charset="0"/>
              </a:rPr>
              <a:t>Langage /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2307004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Grand écran</PresentationFormat>
  <Paragraphs>76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Lysie, 4 ans 6 mois</vt:lpstr>
      <vt:lpstr>Présentation PowerPoint</vt:lpstr>
      <vt:lpstr>1ers questionnements</vt:lpstr>
      <vt:lpstr>Rappel de la HAS*</vt:lpstr>
      <vt:lpstr>Présentation PowerPoint</vt:lpstr>
      <vt:lpstr>Lors de la consultation dédiée…</vt:lpstr>
      <vt:lpstr>Psychomotricité</vt:lpstr>
      <vt:lpstr>Langage / communication</vt:lpstr>
      <vt:lpstr>Relations sociales</vt:lpstr>
      <vt:lpstr>Comportement au quotidien</vt:lpstr>
      <vt:lpstr>Scolarité</vt:lpstr>
      <vt:lpstr>Activités / intérêts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oliviero</dc:creator>
  <cp:lastModifiedBy>céline oliviero</cp:lastModifiedBy>
  <cp:revision>1</cp:revision>
  <dcterms:created xsi:type="dcterms:W3CDTF">2023-02-17T15:50:39Z</dcterms:created>
  <dcterms:modified xsi:type="dcterms:W3CDTF">2023-02-17T15:51:34Z</dcterms:modified>
</cp:coreProperties>
</file>