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78" r:id="rId6"/>
    <p:sldId id="261" r:id="rId7"/>
    <p:sldId id="262" r:id="rId8"/>
    <p:sldId id="263" r:id="rId9"/>
    <p:sldId id="264" r:id="rId10"/>
    <p:sldId id="265" r:id="rId11"/>
    <p:sldId id="266" r:id="rId12"/>
    <p:sldId id="281" r:id="rId13"/>
    <p:sldId id="267" r:id="rId14"/>
    <p:sldId id="268" r:id="rId15"/>
    <p:sldId id="269" r:id="rId16"/>
    <p:sldId id="270" r:id="rId17"/>
    <p:sldId id="271" r:id="rId18"/>
    <p:sldId id="280" r:id="rId19"/>
    <p:sldId id="279" r:id="rId20"/>
    <p:sldId id="272" r:id="rId21"/>
    <p:sldId id="282" r:id="rId22"/>
    <p:sldId id="283" r:id="rId23"/>
    <p:sldId id="284" r:id="rId24"/>
    <p:sldId id="285" r:id="rId25"/>
    <p:sldId id="274" r:id="rId26"/>
    <p:sldId id="260" r:id="rId27"/>
    <p:sldId id="273" r:id="rId28"/>
    <p:sldId id="275" r:id="rId29"/>
    <p:sldId id="276" r:id="rId30"/>
    <p:sldId id="277"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66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0015" autoAdjust="0"/>
  </p:normalViewPr>
  <p:slideViewPr>
    <p:cSldViewPr snapToGrid="0">
      <p:cViewPr varScale="1">
        <p:scale>
          <a:sx n="77" d="100"/>
          <a:sy n="77" d="100"/>
        </p:scale>
        <p:origin x="10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E37E65-DE26-4AB3-A68E-41870F8668B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fr-FR"/>
        </a:p>
      </dgm:t>
    </dgm:pt>
    <dgm:pt modelId="{76C92F13-5173-44C8-B572-F2FFA22ACCCA}">
      <dgm:prSet phldrT="[Texte]" custT="1"/>
      <dgm:spPr>
        <a:solidFill>
          <a:schemeClr val="bg1"/>
        </a:solidFill>
        <a:ln>
          <a:solidFill>
            <a:schemeClr val="accent2"/>
          </a:solidFill>
        </a:ln>
      </dgm:spPr>
      <dgm:t>
        <a:bodyPr/>
        <a:lstStyle/>
        <a:p>
          <a:r>
            <a:rPr lang="fr-FR" sz="2400" dirty="0">
              <a:solidFill>
                <a:schemeClr val="tx1"/>
              </a:solidFill>
              <a:latin typeface="Century Gothic" panose="020B0502020202020204" pitchFamily="34" charset="0"/>
            </a:rPr>
            <a:t>Inquiétude </a:t>
          </a:r>
        </a:p>
      </dgm:t>
    </dgm:pt>
    <dgm:pt modelId="{972CB642-AA5F-495C-AB33-63A1D858ED98}" type="parTrans" cxnId="{D8E1146F-19B9-43D4-9E48-CF8004EF21D7}">
      <dgm:prSet/>
      <dgm:spPr/>
      <dgm:t>
        <a:bodyPr/>
        <a:lstStyle/>
        <a:p>
          <a:endParaRPr lang="fr-FR"/>
        </a:p>
      </dgm:t>
    </dgm:pt>
    <dgm:pt modelId="{5146A5C2-AF7B-498C-A8C9-5E2BFABD810A}" type="sibTrans" cxnId="{D8E1146F-19B9-43D4-9E48-CF8004EF21D7}">
      <dgm:prSet/>
      <dgm:spPr/>
      <dgm:t>
        <a:bodyPr/>
        <a:lstStyle/>
        <a:p>
          <a:endParaRPr lang="fr-FR"/>
        </a:p>
      </dgm:t>
    </dgm:pt>
    <dgm:pt modelId="{355F6C19-FCF2-4C73-9FBC-182FC594029D}">
      <dgm:prSet phldrT="[Texte]" custT="1"/>
      <dgm:spPr>
        <a:solidFill>
          <a:schemeClr val="bg1"/>
        </a:solidFill>
        <a:ln>
          <a:solidFill>
            <a:schemeClr val="accent2"/>
          </a:solidFill>
        </a:ln>
      </dgm:spPr>
      <dgm:t>
        <a:bodyPr/>
        <a:lstStyle/>
        <a:p>
          <a:r>
            <a:rPr lang="fr-FR" sz="2400" dirty="0">
              <a:solidFill>
                <a:schemeClr val="tx1"/>
              </a:solidFill>
              <a:latin typeface="Century Gothic" panose="020B0502020202020204" pitchFamily="34" charset="0"/>
            </a:rPr>
            <a:t>Remplissage du guide TND = CTE </a:t>
          </a:r>
        </a:p>
      </dgm:t>
    </dgm:pt>
    <dgm:pt modelId="{60BB0FD1-C726-418A-A234-CCA31FF46481}" type="parTrans" cxnId="{4187BAE4-4FA0-4521-AEC5-C0EB6AFC5853}">
      <dgm:prSet/>
      <dgm:spPr>
        <a:solidFill>
          <a:schemeClr val="bg1"/>
        </a:solidFill>
        <a:ln>
          <a:solidFill>
            <a:schemeClr val="accent2"/>
          </a:solidFill>
        </a:ln>
      </dgm:spPr>
      <dgm:t>
        <a:bodyPr/>
        <a:lstStyle/>
        <a:p>
          <a:endParaRPr lang="fr-FR"/>
        </a:p>
      </dgm:t>
    </dgm:pt>
    <dgm:pt modelId="{634BECA2-13FF-427B-89F0-55AB9A80E78C}" type="sibTrans" cxnId="{4187BAE4-4FA0-4521-AEC5-C0EB6AFC5853}">
      <dgm:prSet/>
      <dgm:spPr/>
      <dgm:t>
        <a:bodyPr/>
        <a:lstStyle/>
        <a:p>
          <a:endParaRPr lang="fr-FR"/>
        </a:p>
      </dgm:t>
    </dgm:pt>
    <dgm:pt modelId="{92AF34B6-8784-41B9-B91B-E10DC2FD370B}">
      <dgm:prSet phldrT="[Texte]" custT="1"/>
      <dgm:spPr>
        <a:solidFill>
          <a:schemeClr val="bg1"/>
        </a:solidFill>
        <a:ln>
          <a:solidFill>
            <a:schemeClr val="accent2"/>
          </a:solidFill>
        </a:ln>
      </dgm:spPr>
      <dgm:t>
        <a:bodyPr/>
        <a:lstStyle/>
        <a:p>
          <a:pPr>
            <a:buNone/>
          </a:pPr>
          <a:r>
            <a:rPr lang="fr-FR" sz="2400" b="0" u="none" dirty="0">
              <a:solidFill>
                <a:schemeClr val="tx1"/>
              </a:solidFill>
              <a:latin typeface="Century Gothic" panose="020B0502020202020204" pitchFamily="34" charset="0"/>
            </a:rPr>
            <a:t>RDV dès que possible pour une consultation dédiée (max 3 semaines) : CTE (Consultation repérage des Troubles de l’Enfant).</a:t>
          </a:r>
        </a:p>
      </dgm:t>
    </dgm:pt>
    <dgm:pt modelId="{4404A8AC-4754-4A28-ACFD-E5506CA4172A}" type="parTrans" cxnId="{D4D94811-A1C2-4368-B0B5-D3D44B68AD89}">
      <dgm:prSet/>
      <dgm:spPr>
        <a:solidFill>
          <a:schemeClr val="bg1"/>
        </a:solidFill>
        <a:ln>
          <a:solidFill>
            <a:schemeClr val="accent2"/>
          </a:solidFill>
        </a:ln>
      </dgm:spPr>
      <dgm:t>
        <a:bodyPr/>
        <a:lstStyle/>
        <a:p>
          <a:endParaRPr lang="fr-FR"/>
        </a:p>
      </dgm:t>
    </dgm:pt>
    <dgm:pt modelId="{B6B87BDC-7AFF-4D7A-886C-6EFCE2DE6CAA}" type="sibTrans" cxnId="{D4D94811-A1C2-4368-B0B5-D3D44B68AD89}">
      <dgm:prSet/>
      <dgm:spPr/>
      <dgm:t>
        <a:bodyPr/>
        <a:lstStyle/>
        <a:p>
          <a:endParaRPr lang="fr-FR"/>
        </a:p>
      </dgm:t>
    </dgm:pt>
    <dgm:pt modelId="{F389ADCE-43F5-4B96-80FB-DF26979CCAF4}" type="pres">
      <dgm:prSet presAssocID="{43E37E65-DE26-4AB3-A68E-41870F8668B0}" presName="hierChild1" presStyleCnt="0">
        <dgm:presLayoutVars>
          <dgm:orgChart val="1"/>
          <dgm:chPref val="1"/>
          <dgm:dir/>
          <dgm:animOne val="branch"/>
          <dgm:animLvl val="lvl"/>
          <dgm:resizeHandles/>
        </dgm:presLayoutVars>
      </dgm:prSet>
      <dgm:spPr/>
    </dgm:pt>
    <dgm:pt modelId="{D7A9B4C6-6129-42D2-A05C-47228931D05E}" type="pres">
      <dgm:prSet presAssocID="{76C92F13-5173-44C8-B572-F2FFA22ACCCA}" presName="hierRoot1" presStyleCnt="0">
        <dgm:presLayoutVars>
          <dgm:hierBranch val="init"/>
        </dgm:presLayoutVars>
      </dgm:prSet>
      <dgm:spPr/>
    </dgm:pt>
    <dgm:pt modelId="{A2AF9EED-6B6F-4351-A590-B097B78C948A}" type="pres">
      <dgm:prSet presAssocID="{76C92F13-5173-44C8-B572-F2FFA22ACCCA}" presName="rootComposite1" presStyleCnt="0"/>
      <dgm:spPr/>
    </dgm:pt>
    <dgm:pt modelId="{BE2B3894-3B8A-4EC7-9B35-E4F8714D8840}" type="pres">
      <dgm:prSet presAssocID="{76C92F13-5173-44C8-B572-F2FFA22ACCCA}" presName="rootText1" presStyleLbl="node0" presStyleIdx="0" presStyleCnt="1" custScaleX="64305" custScaleY="24245" custLinFactNeighborX="0" custLinFactNeighborY="1152">
        <dgm:presLayoutVars>
          <dgm:chPref val="3"/>
        </dgm:presLayoutVars>
      </dgm:prSet>
      <dgm:spPr/>
    </dgm:pt>
    <dgm:pt modelId="{89387F10-CED8-4079-83A3-FD98C43D1ABC}" type="pres">
      <dgm:prSet presAssocID="{76C92F13-5173-44C8-B572-F2FFA22ACCCA}" presName="rootConnector1" presStyleLbl="node1" presStyleIdx="0" presStyleCnt="0"/>
      <dgm:spPr/>
    </dgm:pt>
    <dgm:pt modelId="{CD131C25-F0EA-4F00-9DAB-7DC2C2BE388C}" type="pres">
      <dgm:prSet presAssocID="{76C92F13-5173-44C8-B572-F2FFA22ACCCA}" presName="hierChild2" presStyleCnt="0"/>
      <dgm:spPr/>
    </dgm:pt>
    <dgm:pt modelId="{D3D4793B-CC0E-431D-97E8-C9CF25F95445}" type="pres">
      <dgm:prSet presAssocID="{60BB0FD1-C726-418A-A234-CCA31FF46481}" presName="Name37" presStyleLbl="parChTrans1D2" presStyleIdx="0" presStyleCnt="2"/>
      <dgm:spPr/>
    </dgm:pt>
    <dgm:pt modelId="{4753044D-F13D-4AC5-B2BC-7B1297AF443B}" type="pres">
      <dgm:prSet presAssocID="{355F6C19-FCF2-4C73-9FBC-182FC594029D}" presName="hierRoot2" presStyleCnt="0">
        <dgm:presLayoutVars>
          <dgm:hierBranch val="init"/>
        </dgm:presLayoutVars>
      </dgm:prSet>
      <dgm:spPr/>
    </dgm:pt>
    <dgm:pt modelId="{A15DF8A4-1555-449D-ABA0-8C67DF73522A}" type="pres">
      <dgm:prSet presAssocID="{355F6C19-FCF2-4C73-9FBC-182FC594029D}" presName="rootComposite" presStyleCnt="0"/>
      <dgm:spPr/>
    </dgm:pt>
    <dgm:pt modelId="{1B17D9F1-4CA0-4D19-9427-8DA13FB12E69}" type="pres">
      <dgm:prSet presAssocID="{355F6C19-FCF2-4C73-9FBC-182FC594029D}" presName="rootText" presStyleLbl="node2" presStyleIdx="0" presStyleCnt="2" custScaleX="64725" custScaleY="64823">
        <dgm:presLayoutVars>
          <dgm:chPref val="3"/>
        </dgm:presLayoutVars>
      </dgm:prSet>
      <dgm:spPr/>
    </dgm:pt>
    <dgm:pt modelId="{28DE70A3-879E-4487-9D67-ED8F36668F34}" type="pres">
      <dgm:prSet presAssocID="{355F6C19-FCF2-4C73-9FBC-182FC594029D}" presName="rootConnector" presStyleLbl="node2" presStyleIdx="0" presStyleCnt="2"/>
      <dgm:spPr/>
    </dgm:pt>
    <dgm:pt modelId="{1713079F-592D-4D0A-90E6-1BF7927111C8}" type="pres">
      <dgm:prSet presAssocID="{355F6C19-FCF2-4C73-9FBC-182FC594029D}" presName="hierChild4" presStyleCnt="0"/>
      <dgm:spPr/>
    </dgm:pt>
    <dgm:pt modelId="{EA7AD6C0-59AC-4110-98F9-30DB5FEF4BDF}" type="pres">
      <dgm:prSet presAssocID="{355F6C19-FCF2-4C73-9FBC-182FC594029D}" presName="hierChild5" presStyleCnt="0"/>
      <dgm:spPr/>
    </dgm:pt>
    <dgm:pt modelId="{611FC944-7C39-4CB5-80AB-1E6073C2AD4C}" type="pres">
      <dgm:prSet presAssocID="{4404A8AC-4754-4A28-ACFD-E5506CA4172A}" presName="Name37" presStyleLbl="parChTrans1D2" presStyleIdx="1" presStyleCnt="2"/>
      <dgm:spPr/>
    </dgm:pt>
    <dgm:pt modelId="{55A09445-8AEB-4F1B-A7C8-CB357A1B5597}" type="pres">
      <dgm:prSet presAssocID="{92AF34B6-8784-41B9-B91B-E10DC2FD370B}" presName="hierRoot2" presStyleCnt="0">
        <dgm:presLayoutVars>
          <dgm:hierBranch val="init"/>
        </dgm:presLayoutVars>
      </dgm:prSet>
      <dgm:spPr/>
    </dgm:pt>
    <dgm:pt modelId="{D8B1279B-92CD-4C89-B944-29B5AEBB111A}" type="pres">
      <dgm:prSet presAssocID="{92AF34B6-8784-41B9-B91B-E10DC2FD370B}" presName="rootComposite" presStyleCnt="0"/>
      <dgm:spPr/>
    </dgm:pt>
    <dgm:pt modelId="{9F3EC347-F871-454F-A0D0-0D01BEDFB788}" type="pres">
      <dgm:prSet presAssocID="{92AF34B6-8784-41B9-B91B-E10DC2FD370B}" presName="rootText" presStyleLbl="node2" presStyleIdx="1" presStyleCnt="2" custScaleX="56412" custScaleY="71408" custLinFactNeighborY="-73">
        <dgm:presLayoutVars>
          <dgm:chPref val="3"/>
        </dgm:presLayoutVars>
      </dgm:prSet>
      <dgm:spPr/>
    </dgm:pt>
    <dgm:pt modelId="{A8B7C9D6-CFA1-425B-8782-F0C0C37CF245}" type="pres">
      <dgm:prSet presAssocID="{92AF34B6-8784-41B9-B91B-E10DC2FD370B}" presName="rootConnector" presStyleLbl="node2" presStyleIdx="1" presStyleCnt="2"/>
      <dgm:spPr/>
    </dgm:pt>
    <dgm:pt modelId="{617CC022-C8D8-4BF9-8A7C-7C7797877FFB}" type="pres">
      <dgm:prSet presAssocID="{92AF34B6-8784-41B9-B91B-E10DC2FD370B}" presName="hierChild4" presStyleCnt="0"/>
      <dgm:spPr/>
    </dgm:pt>
    <dgm:pt modelId="{4CF73A82-C894-4BF7-A47A-37559C2626BD}" type="pres">
      <dgm:prSet presAssocID="{92AF34B6-8784-41B9-B91B-E10DC2FD370B}" presName="hierChild5" presStyleCnt="0"/>
      <dgm:spPr/>
    </dgm:pt>
    <dgm:pt modelId="{F1D1D5F5-33C1-451E-8866-6212B0E87046}" type="pres">
      <dgm:prSet presAssocID="{76C92F13-5173-44C8-B572-F2FFA22ACCCA}" presName="hierChild3" presStyleCnt="0"/>
      <dgm:spPr/>
    </dgm:pt>
  </dgm:ptLst>
  <dgm:cxnLst>
    <dgm:cxn modelId="{17BD8A07-AEF3-4EFD-BA02-26C7C611F162}" type="presOf" srcId="{76C92F13-5173-44C8-B572-F2FFA22ACCCA}" destId="{BE2B3894-3B8A-4EC7-9B35-E4F8714D8840}" srcOrd="0" destOrd="0" presId="urn:microsoft.com/office/officeart/2005/8/layout/orgChart1"/>
    <dgm:cxn modelId="{5709D20C-7887-4B1F-8A1E-B1ABBD39258B}" type="presOf" srcId="{60BB0FD1-C726-418A-A234-CCA31FF46481}" destId="{D3D4793B-CC0E-431D-97E8-C9CF25F95445}" srcOrd="0" destOrd="0" presId="urn:microsoft.com/office/officeart/2005/8/layout/orgChart1"/>
    <dgm:cxn modelId="{72D33A10-DA03-4150-9B66-288CD0EC6146}" type="presOf" srcId="{92AF34B6-8784-41B9-B91B-E10DC2FD370B}" destId="{A8B7C9D6-CFA1-425B-8782-F0C0C37CF245}" srcOrd="1" destOrd="0" presId="urn:microsoft.com/office/officeart/2005/8/layout/orgChart1"/>
    <dgm:cxn modelId="{D4D94811-A1C2-4368-B0B5-D3D44B68AD89}" srcId="{76C92F13-5173-44C8-B572-F2FFA22ACCCA}" destId="{92AF34B6-8784-41B9-B91B-E10DC2FD370B}" srcOrd="1" destOrd="0" parTransId="{4404A8AC-4754-4A28-ACFD-E5506CA4172A}" sibTransId="{B6B87BDC-7AFF-4D7A-886C-6EFCE2DE6CAA}"/>
    <dgm:cxn modelId="{8A5F201E-4F0F-4A0E-9279-E1A48CD14A46}" type="presOf" srcId="{355F6C19-FCF2-4C73-9FBC-182FC594029D}" destId="{1B17D9F1-4CA0-4D19-9427-8DA13FB12E69}" srcOrd="0" destOrd="0" presId="urn:microsoft.com/office/officeart/2005/8/layout/orgChart1"/>
    <dgm:cxn modelId="{1F468265-5983-4FF7-ABE3-79A35466784B}" type="presOf" srcId="{355F6C19-FCF2-4C73-9FBC-182FC594029D}" destId="{28DE70A3-879E-4487-9D67-ED8F36668F34}" srcOrd="1" destOrd="0" presId="urn:microsoft.com/office/officeart/2005/8/layout/orgChart1"/>
    <dgm:cxn modelId="{A38FAD65-78AA-4EBD-B222-66C882BE962B}" type="presOf" srcId="{4404A8AC-4754-4A28-ACFD-E5506CA4172A}" destId="{611FC944-7C39-4CB5-80AB-1E6073C2AD4C}" srcOrd="0" destOrd="0" presId="urn:microsoft.com/office/officeart/2005/8/layout/orgChart1"/>
    <dgm:cxn modelId="{D8E1146F-19B9-43D4-9E48-CF8004EF21D7}" srcId="{43E37E65-DE26-4AB3-A68E-41870F8668B0}" destId="{76C92F13-5173-44C8-B572-F2FFA22ACCCA}" srcOrd="0" destOrd="0" parTransId="{972CB642-AA5F-495C-AB33-63A1D858ED98}" sibTransId="{5146A5C2-AF7B-498C-A8C9-5E2BFABD810A}"/>
    <dgm:cxn modelId="{8E003371-17EB-433E-887E-82A191151B0B}" type="presOf" srcId="{92AF34B6-8784-41B9-B91B-E10DC2FD370B}" destId="{9F3EC347-F871-454F-A0D0-0D01BEDFB788}" srcOrd="0" destOrd="0" presId="urn:microsoft.com/office/officeart/2005/8/layout/orgChart1"/>
    <dgm:cxn modelId="{53E2897E-BBE2-4C7A-A705-022F333E2C9E}" type="presOf" srcId="{43E37E65-DE26-4AB3-A68E-41870F8668B0}" destId="{F389ADCE-43F5-4B96-80FB-DF26979CCAF4}" srcOrd="0" destOrd="0" presId="urn:microsoft.com/office/officeart/2005/8/layout/orgChart1"/>
    <dgm:cxn modelId="{4187BAE4-4FA0-4521-AEC5-C0EB6AFC5853}" srcId="{76C92F13-5173-44C8-B572-F2FFA22ACCCA}" destId="{355F6C19-FCF2-4C73-9FBC-182FC594029D}" srcOrd="0" destOrd="0" parTransId="{60BB0FD1-C726-418A-A234-CCA31FF46481}" sibTransId="{634BECA2-13FF-427B-89F0-55AB9A80E78C}"/>
    <dgm:cxn modelId="{166BEAFD-DA90-4C62-B06A-85A04EDB4002}" type="presOf" srcId="{76C92F13-5173-44C8-B572-F2FFA22ACCCA}" destId="{89387F10-CED8-4079-83A3-FD98C43D1ABC}" srcOrd="1" destOrd="0" presId="urn:microsoft.com/office/officeart/2005/8/layout/orgChart1"/>
    <dgm:cxn modelId="{B49E4A5A-FB2A-4C29-8582-222BDE343BD0}" type="presParOf" srcId="{F389ADCE-43F5-4B96-80FB-DF26979CCAF4}" destId="{D7A9B4C6-6129-42D2-A05C-47228931D05E}" srcOrd="0" destOrd="0" presId="urn:microsoft.com/office/officeart/2005/8/layout/orgChart1"/>
    <dgm:cxn modelId="{8B2B7C80-34B8-49B1-965F-D9086C73C9D0}" type="presParOf" srcId="{D7A9B4C6-6129-42D2-A05C-47228931D05E}" destId="{A2AF9EED-6B6F-4351-A590-B097B78C948A}" srcOrd="0" destOrd="0" presId="urn:microsoft.com/office/officeart/2005/8/layout/orgChart1"/>
    <dgm:cxn modelId="{ABA00164-08C4-43A7-832E-EC3F6FB47C18}" type="presParOf" srcId="{A2AF9EED-6B6F-4351-A590-B097B78C948A}" destId="{BE2B3894-3B8A-4EC7-9B35-E4F8714D8840}" srcOrd="0" destOrd="0" presId="urn:microsoft.com/office/officeart/2005/8/layout/orgChart1"/>
    <dgm:cxn modelId="{489B53EE-EAD2-46ED-BB06-BC95B3975C69}" type="presParOf" srcId="{A2AF9EED-6B6F-4351-A590-B097B78C948A}" destId="{89387F10-CED8-4079-83A3-FD98C43D1ABC}" srcOrd="1" destOrd="0" presId="urn:microsoft.com/office/officeart/2005/8/layout/orgChart1"/>
    <dgm:cxn modelId="{57A2431D-9378-45A5-8A9B-DF851CA6B5B3}" type="presParOf" srcId="{D7A9B4C6-6129-42D2-A05C-47228931D05E}" destId="{CD131C25-F0EA-4F00-9DAB-7DC2C2BE388C}" srcOrd="1" destOrd="0" presId="urn:microsoft.com/office/officeart/2005/8/layout/orgChart1"/>
    <dgm:cxn modelId="{8026090F-3FAE-4A4E-8B5D-E801A4F26022}" type="presParOf" srcId="{CD131C25-F0EA-4F00-9DAB-7DC2C2BE388C}" destId="{D3D4793B-CC0E-431D-97E8-C9CF25F95445}" srcOrd="0" destOrd="0" presId="urn:microsoft.com/office/officeart/2005/8/layout/orgChart1"/>
    <dgm:cxn modelId="{B9FBA9A6-B3B1-43A1-B1C3-94BE8AFFD2D6}" type="presParOf" srcId="{CD131C25-F0EA-4F00-9DAB-7DC2C2BE388C}" destId="{4753044D-F13D-4AC5-B2BC-7B1297AF443B}" srcOrd="1" destOrd="0" presId="urn:microsoft.com/office/officeart/2005/8/layout/orgChart1"/>
    <dgm:cxn modelId="{2B6F943D-2A98-4AEE-A2F7-7112FF14BFA2}" type="presParOf" srcId="{4753044D-F13D-4AC5-B2BC-7B1297AF443B}" destId="{A15DF8A4-1555-449D-ABA0-8C67DF73522A}" srcOrd="0" destOrd="0" presId="urn:microsoft.com/office/officeart/2005/8/layout/orgChart1"/>
    <dgm:cxn modelId="{7BA64D4C-369F-4690-BA12-FF2DF463A726}" type="presParOf" srcId="{A15DF8A4-1555-449D-ABA0-8C67DF73522A}" destId="{1B17D9F1-4CA0-4D19-9427-8DA13FB12E69}" srcOrd="0" destOrd="0" presId="urn:microsoft.com/office/officeart/2005/8/layout/orgChart1"/>
    <dgm:cxn modelId="{40C462A8-5887-4011-B7E9-ACFB85F80E12}" type="presParOf" srcId="{A15DF8A4-1555-449D-ABA0-8C67DF73522A}" destId="{28DE70A3-879E-4487-9D67-ED8F36668F34}" srcOrd="1" destOrd="0" presId="urn:microsoft.com/office/officeart/2005/8/layout/orgChart1"/>
    <dgm:cxn modelId="{B3EEEC4B-C31D-4108-9CC2-75AE94EFA7F1}" type="presParOf" srcId="{4753044D-F13D-4AC5-B2BC-7B1297AF443B}" destId="{1713079F-592D-4D0A-90E6-1BF7927111C8}" srcOrd="1" destOrd="0" presId="urn:microsoft.com/office/officeart/2005/8/layout/orgChart1"/>
    <dgm:cxn modelId="{1DCA2F68-AA8E-4F8C-8971-EB9781F1A3DD}" type="presParOf" srcId="{4753044D-F13D-4AC5-B2BC-7B1297AF443B}" destId="{EA7AD6C0-59AC-4110-98F9-30DB5FEF4BDF}" srcOrd="2" destOrd="0" presId="urn:microsoft.com/office/officeart/2005/8/layout/orgChart1"/>
    <dgm:cxn modelId="{60B3738E-6BC5-4C9F-9AE8-A51503D1D3C2}" type="presParOf" srcId="{CD131C25-F0EA-4F00-9DAB-7DC2C2BE388C}" destId="{611FC944-7C39-4CB5-80AB-1E6073C2AD4C}" srcOrd="2" destOrd="0" presId="urn:microsoft.com/office/officeart/2005/8/layout/orgChart1"/>
    <dgm:cxn modelId="{F92B3957-7E4C-48E3-87C4-56D12B8DCD1C}" type="presParOf" srcId="{CD131C25-F0EA-4F00-9DAB-7DC2C2BE388C}" destId="{55A09445-8AEB-4F1B-A7C8-CB357A1B5597}" srcOrd="3" destOrd="0" presId="urn:microsoft.com/office/officeart/2005/8/layout/orgChart1"/>
    <dgm:cxn modelId="{6F6C0C0F-A7FE-47D2-90ED-0E2BB3222EF6}" type="presParOf" srcId="{55A09445-8AEB-4F1B-A7C8-CB357A1B5597}" destId="{D8B1279B-92CD-4C89-B944-29B5AEBB111A}" srcOrd="0" destOrd="0" presId="urn:microsoft.com/office/officeart/2005/8/layout/orgChart1"/>
    <dgm:cxn modelId="{8733F0F7-E989-411D-8AD0-79483C8C4D09}" type="presParOf" srcId="{D8B1279B-92CD-4C89-B944-29B5AEBB111A}" destId="{9F3EC347-F871-454F-A0D0-0D01BEDFB788}" srcOrd="0" destOrd="0" presId="urn:microsoft.com/office/officeart/2005/8/layout/orgChart1"/>
    <dgm:cxn modelId="{6BA6F3FE-8FF3-4D7A-BE04-8A96360FB858}" type="presParOf" srcId="{D8B1279B-92CD-4C89-B944-29B5AEBB111A}" destId="{A8B7C9D6-CFA1-425B-8782-F0C0C37CF245}" srcOrd="1" destOrd="0" presId="urn:microsoft.com/office/officeart/2005/8/layout/orgChart1"/>
    <dgm:cxn modelId="{84A98D3E-8924-4EC5-B073-D0B9CA10F0B7}" type="presParOf" srcId="{55A09445-8AEB-4F1B-A7C8-CB357A1B5597}" destId="{617CC022-C8D8-4BF9-8A7C-7C7797877FFB}" srcOrd="1" destOrd="0" presId="urn:microsoft.com/office/officeart/2005/8/layout/orgChart1"/>
    <dgm:cxn modelId="{8909EF1C-5901-4250-87CC-C0BDD186A6EF}" type="presParOf" srcId="{55A09445-8AEB-4F1B-A7C8-CB357A1B5597}" destId="{4CF73A82-C894-4BF7-A47A-37559C2626BD}" srcOrd="2" destOrd="0" presId="urn:microsoft.com/office/officeart/2005/8/layout/orgChart1"/>
    <dgm:cxn modelId="{8EB9B900-B26B-49AB-AA85-D3A06F2189DE}" type="presParOf" srcId="{D7A9B4C6-6129-42D2-A05C-47228931D05E}" destId="{F1D1D5F5-33C1-451E-8866-6212B0E8704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FC944-7C39-4CB5-80AB-1E6073C2AD4C}">
      <dsp:nvSpPr>
        <dsp:cNvPr id="0" name=""/>
        <dsp:cNvSpPr/>
      </dsp:nvSpPr>
      <dsp:spPr>
        <a:xfrm>
          <a:off x="5257800" y="1122519"/>
          <a:ext cx="3169159" cy="1507407"/>
        </a:xfrm>
        <a:custGeom>
          <a:avLst/>
          <a:gdLst/>
          <a:ahLst/>
          <a:cxnLst/>
          <a:rect l="0" t="0" r="0" b="0"/>
          <a:pathLst>
            <a:path>
              <a:moveTo>
                <a:pt x="0" y="0"/>
              </a:moveTo>
              <a:lnTo>
                <a:pt x="0" y="731060"/>
              </a:lnTo>
              <a:lnTo>
                <a:pt x="3169159" y="731060"/>
              </a:lnTo>
              <a:lnTo>
                <a:pt x="3169159" y="1507407"/>
              </a:lnTo>
            </a:path>
          </a:pathLst>
        </a:custGeom>
        <a:noFill/>
        <a:ln w="12700" cap="flat" cmpd="sng" algn="ctr">
          <a:solidFill>
            <a:schemeClr val="accent2"/>
          </a:solidFill>
          <a:prstDash val="solid"/>
          <a:miter lim="800000"/>
        </a:ln>
        <a:effectLst/>
      </dsp:spPr>
      <dsp:style>
        <a:lnRef idx="2">
          <a:scrgbClr r="0" g="0" b="0"/>
        </a:lnRef>
        <a:fillRef idx="0">
          <a:scrgbClr r="0" g="0" b="0"/>
        </a:fillRef>
        <a:effectRef idx="0">
          <a:scrgbClr r="0" g="0" b="0"/>
        </a:effectRef>
        <a:fontRef idx="minor"/>
      </dsp:style>
    </dsp:sp>
    <dsp:sp modelId="{D3D4793B-CC0E-431D-97E8-C9CF25F95445}">
      <dsp:nvSpPr>
        <dsp:cNvPr id="0" name=""/>
        <dsp:cNvSpPr/>
      </dsp:nvSpPr>
      <dsp:spPr>
        <a:xfrm>
          <a:off x="2395963" y="1122519"/>
          <a:ext cx="2861836" cy="1510105"/>
        </a:xfrm>
        <a:custGeom>
          <a:avLst/>
          <a:gdLst/>
          <a:ahLst/>
          <a:cxnLst/>
          <a:rect l="0" t="0" r="0" b="0"/>
          <a:pathLst>
            <a:path>
              <a:moveTo>
                <a:pt x="2861836" y="0"/>
              </a:moveTo>
              <a:lnTo>
                <a:pt x="2861836" y="733758"/>
              </a:lnTo>
              <a:lnTo>
                <a:pt x="0" y="733758"/>
              </a:lnTo>
              <a:lnTo>
                <a:pt x="0" y="1510105"/>
              </a:lnTo>
            </a:path>
          </a:pathLst>
        </a:custGeom>
        <a:noFill/>
        <a:ln w="12700" cap="flat" cmpd="sng" algn="ctr">
          <a:solidFill>
            <a:schemeClr val="accent2"/>
          </a:solidFill>
          <a:prstDash val="solid"/>
          <a:miter lim="800000"/>
        </a:ln>
        <a:effectLst/>
      </dsp:spPr>
      <dsp:style>
        <a:lnRef idx="2">
          <a:scrgbClr r="0" g="0" b="0"/>
        </a:lnRef>
        <a:fillRef idx="0">
          <a:scrgbClr r="0" g="0" b="0"/>
        </a:fillRef>
        <a:effectRef idx="0">
          <a:scrgbClr r="0" g="0" b="0"/>
        </a:effectRef>
        <a:fontRef idx="minor"/>
      </dsp:style>
    </dsp:sp>
    <dsp:sp modelId="{BE2B3894-3B8A-4EC7-9B35-E4F8714D8840}">
      <dsp:nvSpPr>
        <dsp:cNvPr id="0" name=""/>
        <dsp:cNvSpPr/>
      </dsp:nvSpPr>
      <dsp:spPr>
        <a:xfrm>
          <a:off x="2880514" y="226208"/>
          <a:ext cx="4754571" cy="896311"/>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tx1"/>
              </a:solidFill>
              <a:latin typeface="Century Gothic" panose="020B0502020202020204" pitchFamily="34" charset="0"/>
            </a:rPr>
            <a:t>Inquiétude </a:t>
          </a:r>
        </a:p>
      </dsp:txBody>
      <dsp:txXfrm>
        <a:off x="2880514" y="226208"/>
        <a:ext cx="4754571" cy="896311"/>
      </dsp:txXfrm>
    </dsp:sp>
    <dsp:sp modelId="{1B17D9F1-4CA0-4D19-9427-8DA13FB12E69}">
      <dsp:nvSpPr>
        <dsp:cNvPr id="0" name=""/>
        <dsp:cNvSpPr/>
      </dsp:nvSpPr>
      <dsp:spPr>
        <a:xfrm>
          <a:off x="3150" y="2632625"/>
          <a:ext cx="4785624" cy="2396435"/>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solidFill>
                <a:schemeClr val="tx1"/>
              </a:solidFill>
              <a:latin typeface="Century Gothic" panose="020B0502020202020204" pitchFamily="34" charset="0"/>
            </a:rPr>
            <a:t>Remplissage du guide TND = CTE </a:t>
          </a:r>
        </a:p>
      </dsp:txBody>
      <dsp:txXfrm>
        <a:off x="3150" y="2632625"/>
        <a:ext cx="4785624" cy="2396435"/>
      </dsp:txXfrm>
    </dsp:sp>
    <dsp:sp modelId="{9F3EC347-F871-454F-A0D0-0D01BEDFB788}">
      <dsp:nvSpPr>
        <dsp:cNvPr id="0" name=""/>
        <dsp:cNvSpPr/>
      </dsp:nvSpPr>
      <dsp:spPr>
        <a:xfrm>
          <a:off x="6341469" y="2629927"/>
          <a:ext cx="4170979" cy="2639875"/>
        </a:xfrm>
        <a:prstGeom prst="rect">
          <a:avLst/>
        </a:prstGeom>
        <a:solidFill>
          <a:schemeClr val="bg1"/>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0" u="none" kern="1200" dirty="0">
              <a:solidFill>
                <a:schemeClr val="tx1"/>
              </a:solidFill>
              <a:latin typeface="Century Gothic" panose="020B0502020202020204" pitchFamily="34" charset="0"/>
            </a:rPr>
            <a:t>RDV dès que possible pour une consultation dédiée (max 3 semaines) : CTE (Consultation repérage des Troubles de l’Enfant).</a:t>
          </a:r>
        </a:p>
      </dsp:txBody>
      <dsp:txXfrm>
        <a:off x="6341469" y="2629927"/>
        <a:ext cx="4170979" cy="26398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76981-716C-4B23-AB8A-03FFB0467275}" type="datetimeFigureOut">
              <a:rPr lang="fr-FR" smtClean="0"/>
              <a:t>17/02/2023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AC7B5F-2DEC-4A5D-B459-380049B17E8B}" type="slidenum">
              <a:rPr lang="fr-FR" smtClean="0"/>
              <a:t>‹N°›</a:t>
            </a:fld>
            <a:endParaRPr lang="fr-FR"/>
          </a:p>
        </p:txBody>
      </p:sp>
    </p:spTree>
    <p:extLst>
      <p:ext uri="{BB962C8B-B14F-4D97-AF65-F5344CB8AC3E}">
        <p14:creationId xmlns:p14="http://schemas.microsoft.com/office/powerpoint/2010/main" val="19203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2</a:t>
            </a:fld>
            <a:endParaRPr lang="fr-FR"/>
          </a:p>
        </p:txBody>
      </p:sp>
    </p:spTree>
    <p:extLst>
      <p:ext uri="{BB962C8B-B14F-4D97-AF65-F5344CB8AC3E}">
        <p14:creationId xmlns:p14="http://schemas.microsoft.com/office/powerpoint/2010/main" val="2331719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11</a:t>
            </a:fld>
            <a:endParaRPr lang="fr-FR"/>
          </a:p>
        </p:txBody>
      </p:sp>
    </p:spTree>
    <p:extLst>
      <p:ext uri="{BB962C8B-B14F-4D97-AF65-F5344CB8AC3E}">
        <p14:creationId xmlns:p14="http://schemas.microsoft.com/office/powerpoint/2010/main" val="1976253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13</a:t>
            </a:fld>
            <a:endParaRPr lang="fr-FR"/>
          </a:p>
        </p:txBody>
      </p:sp>
    </p:spTree>
    <p:extLst>
      <p:ext uri="{BB962C8B-B14F-4D97-AF65-F5344CB8AC3E}">
        <p14:creationId xmlns:p14="http://schemas.microsoft.com/office/powerpoint/2010/main" val="1335932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faire remplir par les stagiaires</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14</a:t>
            </a:fld>
            <a:endParaRPr lang="fr-FR"/>
          </a:p>
        </p:txBody>
      </p:sp>
    </p:spTree>
    <p:extLst>
      <p:ext uri="{BB962C8B-B14F-4D97-AF65-F5344CB8AC3E}">
        <p14:creationId xmlns:p14="http://schemas.microsoft.com/office/powerpoint/2010/main" val="1645390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faire remplir par les stagiaires</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15</a:t>
            </a:fld>
            <a:endParaRPr lang="fr-FR"/>
          </a:p>
        </p:txBody>
      </p:sp>
    </p:spTree>
    <p:extLst>
      <p:ext uri="{BB962C8B-B14F-4D97-AF65-F5344CB8AC3E}">
        <p14:creationId xmlns:p14="http://schemas.microsoft.com/office/powerpoint/2010/main" val="355261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Comment observer cela?? Demander à l’enfant de faire. S’il ne le fait pas devant vous, demander aux parents s’il le fait</a:t>
            </a:r>
          </a:p>
          <a:p>
            <a:r>
              <a:rPr lang="fr-FR" dirty="0"/>
              <a:t>Échanger sur les orientations possibles suite au remplissage du guide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16</a:t>
            </a:fld>
            <a:endParaRPr lang="fr-FR"/>
          </a:p>
        </p:txBody>
      </p:sp>
    </p:spTree>
    <p:extLst>
      <p:ext uri="{BB962C8B-B14F-4D97-AF65-F5344CB8AC3E}">
        <p14:creationId xmlns:p14="http://schemas.microsoft.com/office/powerpoint/2010/main" val="2891648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Quels bilans complémentaires demander? Et pourquoi?</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17</a:t>
            </a:fld>
            <a:endParaRPr lang="fr-FR"/>
          </a:p>
        </p:txBody>
      </p:sp>
    </p:spTree>
    <p:extLst>
      <p:ext uri="{BB962C8B-B14F-4D97-AF65-F5344CB8AC3E}">
        <p14:creationId xmlns:p14="http://schemas.microsoft.com/office/powerpoint/2010/main" val="2462309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la suite du remplissage du guide…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19</a:t>
            </a:fld>
            <a:endParaRPr lang="fr-FR"/>
          </a:p>
        </p:txBody>
      </p:sp>
    </p:spTree>
    <p:extLst>
      <p:ext uri="{BB962C8B-B14F-4D97-AF65-F5344CB8AC3E}">
        <p14:creationId xmlns:p14="http://schemas.microsoft.com/office/powerpoint/2010/main" val="28109086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chaque consultation, le médecin remplit le chemin clinique avec les informations qui lui sont données et s’assure de la mise en place des PEC recommandées. Le nom des professionnels y est mentionné comme la date de consultation, le type d’intervention réalisée, les résultats et les recommandations afin de s’assurer de la pertinence et de la réalisation des PEC.</a:t>
            </a:r>
          </a:p>
        </p:txBody>
      </p:sp>
      <p:sp>
        <p:nvSpPr>
          <p:cNvPr id="4" name="Espace réservé du numéro de diapositive 3"/>
          <p:cNvSpPr>
            <a:spLocks noGrp="1"/>
          </p:cNvSpPr>
          <p:nvPr>
            <p:ph type="sldNum" sz="quarter" idx="5"/>
          </p:nvPr>
        </p:nvSpPr>
        <p:spPr/>
        <p:txBody>
          <a:bodyPr/>
          <a:lstStyle/>
          <a:p>
            <a:fld id="{181B3DE4-4BC8-4529-9E76-1B23AF6E8270}" type="slidenum">
              <a:rPr lang="fr-FR" smtClean="0"/>
              <a:t>23</a:t>
            </a:fld>
            <a:endParaRPr lang="fr-FR"/>
          </a:p>
        </p:txBody>
      </p:sp>
    </p:spTree>
    <p:extLst>
      <p:ext uri="{BB962C8B-B14F-4D97-AF65-F5344CB8AC3E}">
        <p14:creationId xmlns:p14="http://schemas.microsoft.com/office/powerpoint/2010/main" val="825123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81B3DE4-4BC8-4529-9E76-1B23AF6E8270}" type="slidenum">
              <a:rPr lang="fr-FR" smtClean="0"/>
              <a:t>24</a:t>
            </a:fld>
            <a:endParaRPr lang="fr-FR"/>
          </a:p>
        </p:txBody>
      </p:sp>
    </p:spTree>
    <p:extLst>
      <p:ext uri="{BB962C8B-B14F-4D97-AF65-F5344CB8AC3E}">
        <p14:creationId xmlns:p14="http://schemas.microsoft.com/office/powerpoint/2010/main" val="1406391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81B3DE4-4BC8-4529-9E76-1B23AF6E8270}" type="slidenum">
              <a:rPr lang="fr-FR" smtClean="0"/>
              <a:t>26</a:t>
            </a:fld>
            <a:endParaRPr lang="fr-FR"/>
          </a:p>
        </p:txBody>
      </p:sp>
    </p:spTree>
    <p:extLst>
      <p:ext uri="{BB962C8B-B14F-4D97-AF65-F5344CB8AC3E}">
        <p14:creationId xmlns:p14="http://schemas.microsoft.com/office/powerpoint/2010/main" val="3776485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3</a:t>
            </a:fld>
            <a:endParaRPr lang="fr-FR"/>
          </a:p>
        </p:txBody>
      </p:sp>
    </p:spTree>
    <p:extLst>
      <p:ext uri="{BB962C8B-B14F-4D97-AF65-F5344CB8AC3E}">
        <p14:creationId xmlns:p14="http://schemas.microsoft.com/office/powerpoint/2010/main" val="1320565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Laisser le stagiaire prendre connaissant des différents bilans</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27</a:t>
            </a:fld>
            <a:endParaRPr lang="fr-FR"/>
          </a:p>
        </p:txBody>
      </p:sp>
    </p:spTree>
    <p:extLst>
      <p:ext uri="{BB962C8B-B14F-4D97-AF65-F5344CB8AC3E}">
        <p14:creationId xmlns:p14="http://schemas.microsoft.com/office/powerpoint/2010/main" val="20994704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lignes non utiles ont été supprimées et les autres ont été réagencées dans l’ordre chronologique.</a:t>
            </a:r>
          </a:p>
          <a:p>
            <a:r>
              <a:rPr lang="fr-FR" dirty="0"/>
              <a:t>La consultation de suivi vient faire le point sur les bilans déjà réalisés.</a:t>
            </a:r>
          </a:p>
          <a:p>
            <a:endParaRPr lang="fr-FR" dirty="0"/>
          </a:p>
          <a:p>
            <a:r>
              <a:rPr lang="fr-FR" dirty="0"/>
              <a:t>Si des PEC ont été recommandées mais pas réalisées par les parents : faire le point, savoir pourquoi elles n’ont pas été réalisées, les renoter</a:t>
            </a:r>
          </a:p>
        </p:txBody>
      </p:sp>
      <p:sp>
        <p:nvSpPr>
          <p:cNvPr id="4" name="Espace réservé du numéro de diapositive 3"/>
          <p:cNvSpPr>
            <a:spLocks noGrp="1"/>
          </p:cNvSpPr>
          <p:nvPr>
            <p:ph type="sldNum" sz="quarter" idx="5"/>
          </p:nvPr>
        </p:nvSpPr>
        <p:spPr/>
        <p:txBody>
          <a:bodyPr/>
          <a:lstStyle/>
          <a:p>
            <a:fld id="{181B3DE4-4BC8-4529-9E76-1B23AF6E8270}" type="slidenum">
              <a:rPr lang="fr-FR" smtClean="0"/>
              <a:t>29</a:t>
            </a:fld>
            <a:endParaRPr lang="fr-FR"/>
          </a:p>
        </p:txBody>
      </p:sp>
    </p:spTree>
    <p:extLst>
      <p:ext uri="{BB962C8B-B14F-4D97-AF65-F5344CB8AC3E}">
        <p14:creationId xmlns:p14="http://schemas.microsoft.com/office/powerpoint/2010/main" val="3045202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la </a:t>
            </a:r>
            <a:r>
              <a:rPr lang="fr-FR" dirty="0" err="1"/>
              <a:t>consult</a:t>
            </a:r>
            <a:r>
              <a:rPr lang="fr-FR" dirty="0"/>
              <a:t> suivi médecin toujours reprendre les recommandations des bilans et discuter/vérifier leurs mises en place</a:t>
            </a:r>
          </a:p>
        </p:txBody>
      </p:sp>
      <p:sp>
        <p:nvSpPr>
          <p:cNvPr id="4" name="Espace réservé du numéro de diapositive 3"/>
          <p:cNvSpPr>
            <a:spLocks noGrp="1"/>
          </p:cNvSpPr>
          <p:nvPr>
            <p:ph type="sldNum" sz="quarter" idx="5"/>
          </p:nvPr>
        </p:nvSpPr>
        <p:spPr/>
        <p:txBody>
          <a:bodyPr/>
          <a:lstStyle/>
          <a:p>
            <a:fld id="{181B3DE4-4BC8-4529-9E76-1B23AF6E8270}" type="slidenum">
              <a:rPr lang="fr-FR" smtClean="0"/>
              <a:t>30</a:t>
            </a:fld>
            <a:endParaRPr lang="fr-FR"/>
          </a:p>
        </p:txBody>
      </p:sp>
    </p:spTree>
    <p:extLst>
      <p:ext uri="{BB962C8B-B14F-4D97-AF65-F5344CB8AC3E}">
        <p14:creationId xmlns:p14="http://schemas.microsoft.com/office/powerpoint/2010/main" val="4037850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4</a:t>
            </a:fld>
            <a:endParaRPr lang="fr-FR"/>
          </a:p>
        </p:txBody>
      </p:sp>
    </p:spTree>
    <p:extLst>
      <p:ext uri="{BB962C8B-B14F-4D97-AF65-F5344CB8AC3E}">
        <p14:creationId xmlns:p14="http://schemas.microsoft.com/office/powerpoint/2010/main" val="1283178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5</a:t>
            </a:fld>
            <a:endParaRPr lang="fr-FR"/>
          </a:p>
        </p:txBody>
      </p:sp>
    </p:spTree>
    <p:extLst>
      <p:ext uri="{BB962C8B-B14F-4D97-AF65-F5344CB8AC3E}">
        <p14:creationId xmlns:p14="http://schemas.microsoft.com/office/powerpoint/2010/main" val="3613936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a:p>
            <a:r>
              <a:rPr lang="fr-FR" dirty="0"/>
              <a:t>Objectif : rassurer les parents !</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6</a:t>
            </a:fld>
            <a:endParaRPr lang="fr-FR"/>
          </a:p>
        </p:txBody>
      </p:sp>
    </p:spTree>
    <p:extLst>
      <p:ext uri="{BB962C8B-B14F-4D97-AF65-F5344CB8AC3E}">
        <p14:creationId xmlns:p14="http://schemas.microsoft.com/office/powerpoint/2010/main" val="2905283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7</a:t>
            </a:fld>
            <a:endParaRPr lang="fr-FR"/>
          </a:p>
        </p:txBody>
      </p:sp>
    </p:spTree>
    <p:extLst>
      <p:ext uri="{BB962C8B-B14F-4D97-AF65-F5344CB8AC3E}">
        <p14:creationId xmlns:p14="http://schemas.microsoft.com/office/powerpoint/2010/main" val="268226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8</a:t>
            </a:fld>
            <a:endParaRPr lang="fr-FR"/>
          </a:p>
        </p:txBody>
      </p:sp>
    </p:spTree>
    <p:extLst>
      <p:ext uri="{BB962C8B-B14F-4D97-AF65-F5344CB8AC3E}">
        <p14:creationId xmlns:p14="http://schemas.microsoft.com/office/powerpoint/2010/main" val="575167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9</a:t>
            </a:fld>
            <a:endParaRPr lang="fr-FR"/>
          </a:p>
        </p:txBody>
      </p:sp>
    </p:spTree>
    <p:extLst>
      <p:ext uri="{BB962C8B-B14F-4D97-AF65-F5344CB8AC3E}">
        <p14:creationId xmlns:p14="http://schemas.microsoft.com/office/powerpoint/2010/main" val="143363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 lire</a:t>
            </a:r>
          </a:p>
        </p:txBody>
      </p:sp>
      <p:sp>
        <p:nvSpPr>
          <p:cNvPr id="4" name="Espace réservé du numéro de diapositive 3"/>
          <p:cNvSpPr>
            <a:spLocks noGrp="1"/>
          </p:cNvSpPr>
          <p:nvPr>
            <p:ph type="sldNum" sz="quarter" idx="5"/>
          </p:nvPr>
        </p:nvSpPr>
        <p:spPr/>
        <p:txBody>
          <a:bodyPr/>
          <a:lstStyle/>
          <a:p>
            <a:fld id="{B0AC7B5F-2DEC-4A5D-B459-380049B17E8B}" type="slidenum">
              <a:rPr lang="fr-FR" smtClean="0"/>
              <a:t>10</a:t>
            </a:fld>
            <a:endParaRPr lang="fr-FR"/>
          </a:p>
        </p:txBody>
      </p:sp>
    </p:spTree>
    <p:extLst>
      <p:ext uri="{BB962C8B-B14F-4D97-AF65-F5344CB8AC3E}">
        <p14:creationId xmlns:p14="http://schemas.microsoft.com/office/powerpoint/2010/main" val="331869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AC6330-867A-04EC-5D4D-56CEC491B05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FFF9A91-6B74-21F0-A0A0-0F50635D9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1A35679-2B3B-EED2-6B51-C02318FBED9F}"/>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A56AD32B-7BBB-4754-DCE7-C6E010F3D3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E7A04A4-68D0-90FD-51A3-5CFB84A3C76C}"/>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304902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0B1C5B-1E37-BFE5-A99D-3C76FD1A138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65AB10E-BAEF-1493-408E-76A1FD324B3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931710-E398-8637-06C4-9FFE8BFC6481}"/>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BA5B3B27-39CA-EE22-E9AB-0A745052B65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68A901-0F5D-F1FB-0C34-86FC8F7B6DA2}"/>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25550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B502BEB-0258-BB35-C7A1-F20810A4564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951AE49-617A-E7CF-0B29-1F4099C49F4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AE20A6-C639-87FE-1201-0CFF576AAE09}"/>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ECF1B8EA-56C6-6614-1B84-0CE33F0E8A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F41AFA2-F84F-ABAF-9021-6BE1A826A55D}"/>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412937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971799-1062-D76D-067F-8FD7120A2C0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D1D5C63-18CB-885D-C304-BA90089F414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4E0DCF1-E635-062A-7135-822B3D10F31C}"/>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01278FB3-08EA-5A77-7F4E-E6D0CB4DB9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EA2975-F039-1D91-758A-5DABC329DBBD}"/>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304253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AB9901-E260-0DB0-EA76-69586D72FB9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8B453DE-E4B6-D2ED-9471-2C8BC1615C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1DF42BB-69B1-B116-02FB-EBD404A27A41}"/>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9DAC3E72-F546-43D4-1D9B-380A651AD4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4361790-0DCD-DC0E-C00F-547F6BD8CCE4}"/>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3811391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CD3FE8-9767-C827-E3F3-77D52D1F1F6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98B3824-95D3-10A2-69A2-9976AAE62E1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6058B6A-ACC4-7F22-581A-7097A854492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D164DB1-FB75-14B1-A10E-FF71BAC82755}"/>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47252404-A52C-7134-39EE-51DDEACBC1C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6A76E5-9F38-9C87-12AE-001E0BDD16AB}"/>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181483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D38765-55B5-F180-382C-CE21B9BF7F8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8FBDB3B-6E41-A2E5-1584-5D94C00B38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C44A9E4-8824-ED14-1842-9289B20E82E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EFC9D82-D645-ECCB-B4D3-DB92702498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929F823-D09D-30C9-8F87-0F028BCCBA2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317C698-E759-0F02-77FE-625BF3B77223}"/>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8" name="Espace réservé du pied de page 7">
            <a:extLst>
              <a:ext uri="{FF2B5EF4-FFF2-40B4-BE49-F238E27FC236}">
                <a16:creationId xmlns:a16="http://schemas.microsoft.com/office/drawing/2014/main" id="{F9DEFE00-4D4F-EE11-0A88-0D14C0BBB4A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1898F41-D1A3-63DA-C303-11D9AAE744A1}"/>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18665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8889EA-C1F5-BAB3-651D-7D047663596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28F4C47-056B-E604-2AC4-ED82A8BAE85A}"/>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4" name="Espace réservé du pied de page 3">
            <a:extLst>
              <a:ext uri="{FF2B5EF4-FFF2-40B4-BE49-F238E27FC236}">
                <a16:creationId xmlns:a16="http://schemas.microsoft.com/office/drawing/2014/main" id="{410E5D51-41C1-426C-9F11-20FD2095495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4C8A14D-E0B5-8AE1-B23B-AEC829EF82F8}"/>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1478583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A1B8F1C-1108-A658-756C-01135F36F2D7}"/>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3" name="Espace réservé du pied de page 2">
            <a:extLst>
              <a:ext uri="{FF2B5EF4-FFF2-40B4-BE49-F238E27FC236}">
                <a16:creationId xmlns:a16="http://schemas.microsoft.com/office/drawing/2014/main" id="{6776A4C3-17F1-D5B5-4E4E-550138FFAAF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07FFB44-43C7-AFDB-C115-642B4135BC71}"/>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78242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3E7E4C-4C1C-9BEF-A9C4-1DF7F88518B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87CCF34-2C1C-24B1-71C4-EADD0ACD25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C45EC2A-79D4-9BEB-E12F-0DF18DBCE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834891C-6DA3-D19D-8839-6C5BE3078D79}"/>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12FACD37-C095-133E-3D42-783566302B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8D5995-ABC0-53F4-3FE7-09530CB72808}"/>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286470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8CA5AB-902A-BF98-1186-D7570FBA05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94FD84A-7E2C-FBFF-8E06-A6046372A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6832375-D8F6-FEB2-BEE0-6F6572F41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03D4993-0C07-4D59-39B3-4F837F335B40}"/>
              </a:ext>
            </a:extLst>
          </p:cNvPr>
          <p:cNvSpPr>
            <a:spLocks noGrp="1"/>
          </p:cNvSpPr>
          <p:nvPr>
            <p:ph type="dt" sz="half" idx="10"/>
          </p:nvPr>
        </p:nvSpPr>
        <p:spPr/>
        <p:txBody>
          <a:bodyPr/>
          <a:lstStyle/>
          <a:p>
            <a:fld id="{E17C9D67-F53A-4BB1-BE0A-2CA7EE140481}" type="datetimeFigureOut">
              <a:rPr lang="fr-FR" smtClean="0"/>
              <a:t>17/02/2023</a:t>
            </a:fld>
            <a:endParaRPr lang="fr-FR"/>
          </a:p>
        </p:txBody>
      </p:sp>
      <p:sp>
        <p:nvSpPr>
          <p:cNvPr id="6" name="Espace réservé du pied de page 5">
            <a:extLst>
              <a:ext uri="{FF2B5EF4-FFF2-40B4-BE49-F238E27FC236}">
                <a16:creationId xmlns:a16="http://schemas.microsoft.com/office/drawing/2014/main" id="{32584AC1-89E4-B952-C5C2-9AD70D8D610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DA869C-4940-344C-0614-33CA2922DBA1}"/>
              </a:ext>
            </a:extLst>
          </p:cNvPr>
          <p:cNvSpPr>
            <a:spLocks noGrp="1"/>
          </p:cNvSpPr>
          <p:nvPr>
            <p:ph type="sldNum" sz="quarter" idx="12"/>
          </p:nvPr>
        </p:nvSpPr>
        <p:spPr/>
        <p:txBody>
          <a:bodyPr/>
          <a:lstStyle/>
          <a:p>
            <a:fld id="{7B9E131C-A290-49F2-9BC3-940A69C20950}" type="slidenum">
              <a:rPr lang="fr-FR" smtClean="0"/>
              <a:t>‹N°›</a:t>
            </a:fld>
            <a:endParaRPr lang="fr-FR"/>
          </a:p>
        </p:txBody>
      </p:sp>
    </p:spTree>
    <p:extLst>
      <p:ext uri="{BB962C8B-B14F-4D97-AF65-F5344CB8AC3E}">
        <p14:creationId xmlns:p14="http://schemas.microsoft.com/office/powerpoint/2010/main" val="975391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F373C0A-E676-31F3-D332-36E8B0B4E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A3BFC92-EE40-4B01-A46A-5B5E436B86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2A6C8D4-F484-3595-3623-EDC0E23EB5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C9D67-F53A-4BB1-BE0A-2CA7EE140481}" type="datetimeFigureOut">
              <a:rPr lang="fr-FR" smtClean="0"/>
              <a:t>17/02/2023</a:t>
            </a:fld>
            <a:endParaRPr lang="fr-FR"/>
          </a:p>
        </p:txBody>
      </p:sp>
      <p:sp>
        <p:nvSpPr>
          <p:cNvPr id="5" name="Espace réservé du pied de page 4">
            <a:extLst>
              <a:ext uri="{FF2B5EF4-FFF2-40B4-BE49-F238E27FC236}">
                <a16:creationId xmlns:a16="http://schemas.microsoft.com/office/drawing/2014/main" id="{A21167B8-401F-C1E9-7CE2-7B1505536E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012CC04-3198-7EF2-CACF-08CAF18AD0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E131C-A290-49F2-9BC3-940A69C20950}" type="slidenum">
              <a:rPr lang="fr-FR" smtClean="0"/>
              <a:t>‹N°›</a:t>
            </a:fld>
            <a:endParaRPr lang="fr-FR"/>
          </a:p>
        </p:txBody>
      </p:sp>
    </p:spTree>
    <p:extLst>
      <p:ext uri="{BB962C8B-B14F-4D97-AF65-F5344CB8AC3E}">
        <p14:creationId xmlns:p14="http://schemas.microsoft.com/office/powerpoint/2010/main" val="1204693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0F8426-CB63-FA22-56FC-89C46A6FFBA5}"/>
              </a:ext>
            </a:extLst>
          </p:cNvPr>
          <p:cNvSpPr>
            <a:spLocks noGrp="1"/>
          </p:cNvSpPr>
          <p:nvPr>
            <p:ph type="ctrTitle"/>
          </p:nvPr>
        </p:nvSpPr>
        <p:spPr/>
        <p:txBody>
          <a:bodyPr/>
          <a:lstStyle/>
          <a:p>
            <a:r>
              <a:rPr lang="fr-FR" dirty="0">
                <a:solidFill>
                  <a:srgbClr val="EB6608"/>
                </a:solidFill>
              </a:rPr>
              <a:t>Séquence 4 </a:t>
            </a:r>
            <a:br>
              <a:rPr lang="fr-FR" dirty="0">
                <a:solidFill>
                  <a:srgbClr val="EB6608"/>
                </a:solidFill>
              </a:rPr>
            </a:br>
            <a:r>
              <a:rPr lang="fr-FR" dirty="0">
                <a:solidFill>
                  <a:srgbClr val="EB6608"/>
                </a:solidFill>
              </a:rPr>
              <a:t>Vignette clinique 1</a:t>
            </a:r>
          </a:p>
        </p:txBody>
      </p:sp>
      <p:sp>
        <p:nvSpPr>
          <p:cNvPr id="3" name="Sous-titre 2">
            <a:extLst>
              <a:ext uri="{FF2B5EF4-FFF2-40B4-BE49-F238E27FC236}">
                <a16:creationId xmlns:a16="http://schemas.microsoft.com/office/drawing/2014/main" id="{61C8B591-CC1E-B68D-0763-A5332EABDFAD}"/>
              </a:ext>
            </a:extLst>
          </p:cNvPr>
          <p:cNvSpPr>
            <a:spLocks noGrp="1"/>
          </p:cNvSpPr>
          <p:nvPr>
            <p:ph type="subTitle" idx="1"/>
          </p:nvPr>
        </p:nvSpPr>
        <p:spPr/>
        <p:txBody>
          <a:bodyPr/>
          <a:lstStyle/>
          <a:p>
            <a:endParaRPr lang="fr-FR"/>
          </a:p>
        </p:txBody>
      </p:sp>
      <p:pic>
        <p:nvPicPr>
          <p:cNvPr id="4" name="Image 3">
            <a:extLst>
              <a:ext uri="{FF2B5EF4-FFF2-40B4-BE49-F238E27FC236}">
                <a16:creationId xmlns:a16="http://schemas.microsoft.com/office/drawing/2014/main" id="{D0087625-490B-11C5-F9ED-BCBB856839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3973" y="6403522"/>
            <a:ext cx="1749468" cy="454478"/>
          </a:xfrm>
          <a:prstGeom prst="rect">
            <a:avLst/>
          </a:prstGeom>
        </p:spPr>
      </p:pic>
    </p:spTree>
    <p:extLst>
      <p:ext uri="{BB962C8B-B14F-4D97-AF65-F5344CB8AC3E}">
        <p14:creationId xmlns:p14="http://schemas.microsoft.com/office/powerpoint/2010/main" val="3077806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6A659C-BD4C-9D09-9D4E-0A8976A72278}"/>
              </a:ext>
            </a:extLst>
          </p:cNvPr>
          <p:cNvSpPr>
            <a:spLocks noGrp="1"/>
          </p:cNvSpPr>
          <p:nvPr>
            <p:ph type="title"/>
          </p:nvPr>
        </p:nvSpPr>
        <p:spPr/>
        <p:txBody>
          <a:bodyPr/>
          <a:lstStyle/>
          <a:p>
            <a:r>
              <a:rPr lang="fr-FR" dirty="0">
                <a:solidFill>
                  <a:srgbClr val="EB6608"/>
                </a:solidFill>
                <a:latin typeface="Century Gothic" panose="020B0502020202020204" pitchFamily="34" charset="0"/>
              </a:rPr>
              <a:t>Relations sociales</a:t>
            </a:r>
          </a:p>
        </p:txBody>
      </p:sp>
      <p:sp>
        <p:nvSpPr>
          <p:cNvPr id="3" name="Espace réservé du contenu 2">
            <a:extLst>
              <a:ext uri="{FF2B5EF4-FFF2-40B4-BE49-F238E27FC236}">
                <a16:creationId xmlns:a16="http://schemas.microsoft.com/office/drawing/2014/main" id="{BACB4CCD-25F4-F033-FEAE-483704F65AAF}"/>
              </a:ext>
            </a:extLst>
          </p:cNvPr>
          <p:cNvSpPr>
            <a:spLocks noGrp="1"/>
          </p:cNvSpPr>
          <p:nvPr>
            <p:ph idx="1"/>
          </p:nvPr>
        </p:nvSpPr>
        <p:spPr/>
        <p:txBody>
          <a:bodyPr/>
          <a:lstStyle/>
          <a:p>
            <a:pPr marL="0" indent="0">
              <a:buNone/>
            </a:pPr>
            <a:r>
              <a:rPr lang="fr-FR" dirty="0">
                <a:latin typeface="Century Gothic" panose="020B0502020202020204" pitchFamily="34" charset="0"/>
              </a:rPr>
              <a:t>Ça se passe bien avec ses pairs selon les parents</a:t>
            </a:r>
          </a:p>
        </p:txBody>
      </p:sp>
    </p:spTree>
    <p:extLst>
      <p:ext uri="{BB962C8B-B14F-4D97-AF65-F5344CB8AC3E}">
        <p14:creationId xmlns:p14="http://schemas.microsoft.com/office/powerpoint/2010/main" val="3120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93FA04-14FE-5FD0-12E7-16D269440CE0}"/>
              </a:ext>
            </a:extLst>
          </p:cNvPr>
          <p:cNvSpPr>
            <a:spLocks noGrp="1"/>
          </p:cNvSpPr>
          <p:nvPr>
            <p:ph type="title"/>
          </p:nvPr>
        </p:nvSpPr>
        <p:spPr/>
        <p:txBody>
          <a:bodyPr/>
          <a:lstStyle/>
          <a:p>
            <a:r>
              <a:rPr lang="fr-FR" dirty="0">
                <a:solidFill>
                  <a:srgbClr val="EB6608"/>
                </a:solidFill>
                <a:latin typeface="Century Gothic" panose="020B0502020202020204" pitchFamily="34" charset="0"/>
              </a:rPr>
              <a:t>Comportement au quotidien</a:t>
            </a:r>
          </a:p>
        </p:txBody>
      </p:sp>
      <p:sp>
        <p:nvSpPr>
          <p:cNvPr id="3" name="Espace réservé du contenu 2">
            <a:extLst>
              <a:ext uri="{FF2B5EF4-FFF2-40B4-BE49-F238E27FC236}">
                <a16:creationId xmlns:a16="http://schemas.microsoft.com/office/drawing/2014/main" id="{A9970CC5-2F1B-667F-8398-1DA4E4083F71}"/>
              </a:ext>
            </a:extLst>
          </p:cNvPr>
          <p:cNvSpPr>
            <a:spLocks noGrp="1"/>
          </p:cNvSpPr>
          <p:nvPr>
            <p:ph idx="1"/>
          </p:nvPr>
        </p:nvSpPr>
        <p:spPr/>
        <p:txBody>
          <a:bodyPr/>
          <a:lstStyle/>
          <a:p>
            <a:r>
              <a:rPr lang="fr-FR" sz="1800" dirty="0">
                <a:effectLst/>
                <a:latin typeface="Century Gothic" panose="020B0502020202020204" pitchFamily="34" charset="0"/>
                <a:ea typeface="Calibri" panose="020F0502020204030204" pitchFamily="34" charset="0"/>
                <a:cs typeface="Calibri" panose="020F0502020204030204" pitchFamily="34" charset="0"/>
              </a:rPr>
              <a:t>Crises de frustration très fréquentes voire violentes</a:t>
            </a:r>
          </a:p>
          <a:p>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Enfant qui pleure beaucoup, est dit très nerveux, « </a:t>
            </a:r>
            <a:r>
              <a:rPr lang="fr-FR"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assez capricieux pour avoir ce qu’il veut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entury Gothic" panose="020B0502020202020204" pitchFamily="34" charset="0"/>
                <a:ea typeface="Calibri" panose="020F0502020204030204" pitchFamily="34" charset="0"/>
                <a:cs typeface="Times New Roman" panose="02020603050405020304" pitchFamily="18" charset="0"/>
              </a:rPr>
              <a:t>Gestion des émotions difficile</a:t>
            </a:r>
          </a:p>
          <a:p>
            <a:r>
              <a:rPr lang="fr-FR" sz="1800" dirty="0">
                <a:latin typeface="Century Gothic" panose="020B0502020202020204" pitchFamily="34" charset="0"/>
                <a:cs typeface="Times New Roman" panose="02020603050405020304" pitchFamily="18" charset="0"/>
              </a:rPr>
              <a:t>Changement, imprévu = crise</a:t>
            </a:r>
          </a:p>
          <a:p>
            <a:r>
              <a:rPr lang="fr-FR" sz="1800" dirty="0">
                <a:latin typeface="Century Gothic" panose="020B0502020202020204" pitchFamily="34" charset="0"/>
                <a:cs typeface="Calibri" panose="020F0502020204030204" pitchFamily="34" charset="0"/>
              </a:rPr>
              <a:t>Peu d’autonomie personnelle</a:t>
            </a:r>
          </a:p>
          <a:p>
            <a:r>
              <a:rPr lang="fr-FR" sz="1800" dirty="0">
                <a:latin typeface="Century Gothic" panose="020B0502020202020204" pitchFamily="34" charset="0"/>
                <a:cs typeface="Calibri" panose="020F0502020204030204" pitchFamily="34" charset="0"/>
              </a:rPr>
              <a:t>Bouge tout le temps, ne perçoit pas le danger</a:t>
            </a:r>
          </a:p>
          <a:p>
            <a:r>
              <a:rPr lang="fr-FR" sz="1800" dirty="0">
                <a:effectLst/>
                <a:latin typeface="Century Gothic" panose="020B0502020202020204" pitchFamily="34" charset="0"/>
                <a:ea typeface="Calibri" panose="020F0502020204030204" pitchFamily="34" charset="0"/>
                <a:cs typeface="Times New Roman" panose="02020603050405020304" pitchFamily="18" charset="0"/>
              </a:rPr>
              <a:t>Exposition écran : très exposé, réclamant tous les jours la télévision et se mettant en crise lorsqu’il est confronté à la frustration de ne pouvoir regarder.</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08022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44030A-FB66-B2BF-72B0-8794F44BF0C5}"/>
              </a:ext>
            </a:extLst>
          </p:cNvPr>
          <p:cNvSpPr>
            <a:spLocks noGrp="1"/>
          </p:cNvSpPr>
          <p:nvPr>
            <p:ph type="title"/>
          </p:nvPr>
        </p:nvSpPr>
        <p:spPr/>
        <p:txBody>
          <a:bodyPr/>
          <a:lstStyle/>
          <a:p>
            <a:r>
              <a:rPr lang="fr-FR" dirty="0">
                <a:solidFill>
                  <a:srgbClr val="EB6608"/>
                </a:solidFill>
                <a:latin typeface="Century Gothic" panose="020B0502020202020204" pitchFamily="34" charset="0"/>
              </a:rPr>
              <a:t>Scolarité</a:t>
            </a:r>
          </a:p>
        </p:txBody>
      </p:sp>
      <p:sp>
        <p:nvSpPr>
          <p:cNvPr id="3" name="Espace réservé du contenu 2">
            <a:extLst>
              <a:ext uri="{FF2B5EF4-FFF2-40B4-BE49-F238E27FC236}">
                <a16:creationId xmlns:a16="http://schemas.microsoft.com/office/drawing/2014/main" id="{8F8825FB-ED9D-A875-6250-483B0251FD46}"/>
              </a:ext>
            </a:extLst>
          </p:cNvPr>
          <p:cNvSpPr>
            <a:spLocks noGrp="1"/>
          </p:cNvSpPr>
          <p:nvPr>
            <p:ph idx="1"/>
          </p:nvPr>
        </p:nvSpPr>
        <p:spPr/>
        <p:txBody>
          <a:bodyPr/>
          <a:lstStyle/>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 PSM, il était très fatigué car le sommeil n’était pas de bonne qualité.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Il y a eu un changement d’école pour la MSM. Là, un retard dans les apprentissages est relevé.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 GSM, l’enseignant rapporte de la lenteur, des difficultés dans le découpage, de la difficulté à travailler en autonomie. Mohamed a besoin de quelqu’un a ses côtés pour faire ce qui lui est demandé.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5195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BA232-F918-4397-9081-93F99769B76F}"/>
              </a:ext>
            </a:extLst>
          </p:cNvPr>
          <p:cNvSpPr>
            <a:spLocks noGrp="1"/>
          </p:cNvSpPr>
          <p:nvPr>
            <p:ph type="title"/>
          </p:nvPr>
        </p:nvSpPr>
        <p:spPr/>
        <p:txBody>
          <a:bodyPr/>
          <a:lstStyle/>
          <a:p>
            <a:r>
              <a:rPr lang="fr-FR" dirty="0">
                <a:solidFill>
                  <a:srgbClr val="EB6608"/>
                </a:solidFill>
                <a:latin typeface="Century Gothic" panose="020B0502020202020204" pitchFamily="34" charset="0"/>
              </a:rPr>
              <a:t>Activités / intérêts</a:t>
            </a:r>
          </a:p>
        </p:txBody>
      </p:sp>
      <p:sp>
        <p:nvSpPr>
          <p:cNvPr id="3" name="Espace réservé du contenu 2">
            <a:extLst>
              <a:ext uri="{FF2B5EF4-FFF2-40B4-BE49-F238E27FC236}">
                <a16:creationId xmlns:a16="http://schemas.microsoft.com/office/drawing/2014/main" id="{298E6691-CC9F-9B05-7A0E-A458B5FAE554}"/>
              </a:ext>
            </a:extLst>
          </p:cNvPr>
          <p:cNvSpPr>
            <a:spLocks noGrp="1"/>
          </p:cNvSpPr>
          <p:nvPr>
            <p:ph idx="1"/>
          </p:nvPr>
        </p:nvSpPr>
        <p:spPr>
          <a:xfrm>
            <a:off x="838200" y="2154477"/>
            <a:ext cx="10515600" cy="4022486"/>
          </a:xfrm>
        </p:spPr>
        <p:txBody>
          <a:bodyPr>
            <a:normAutofit/>
          </a:bodyPr>
          <a:lstStyle/>
          <a:p>
            <a:r>
              <a:rPr lang="fr-FR" sz="1800" dirty="0">
                <a:latin typeface="Century Gothic" panose="020B0502020202020204" pitchFamily="34" charset="0"/>
              </a:rPr>
              <a:t>A des figurines, des voitures</a:t>
            </a:r>
          </a:p>
          <a:p>
            <a:r>
              <a:rPr lang="fr-FR" sz="1800" dirty="0">
                <a:latin typeface="Century Gothic" panose="020B0502020202020204" pitchFamily="34" charset="0"/>
              </a:rPr>
              <a:t>Regarder la TV : souvent le même dessin animé « Bob l’éponge »</a:t>
            </a:r>
          </a:p>
          <a:p>
            <a:r>
              <a:rPr lang="fr-FR" sz="1800" dirty="0">
                <a:latin typeface="Century Gothic" panose="020B0502020202020204" pitchFamily="34" charset="0"/>
              </a:rPr>
              <a:t>« Joue » très souvent avec le même feutre (</a:t>
            </a:r>
            <a:r>
              <a:rPr lang="fr-FR" sz="1800" i="1" dirty="0">
                <a:latin typeface="Century Gothic" panose="020B0502020202020204" pitchFamily="34" charset="0"/>
              </a:rPr>
              <a:t>si on questionne la famille, on comprend qu’il ne joue pas vraiment avec, mais le garde à la main )</a:t>
            </a:r>
          </a:p>
        </p:txBody>
      </p:sp>
    </p:spTree>
    <p:extLst>
      <p:ext uri="{BB962C8B-B14F-4D97-AF65-F5344CB8AC3E}">
        <p14:creationId xmlns:p14="http://schemas.microsoft.com/office/powerpoint/2010/main" val="251864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9D1D7-5513-45BE-205A-50086DAB9667}"/>
              </a:ext>
            </a:extLst>
          </p:cNvPr>
          <p:cNvSpPr>
            <a:spLocks noGrp="1"/>
          </p:cNvSpPr>
          <p:nvPr>
            <p:ph type="title"/>
          </p:nvPr>
        </p:nvSpPr>
        <p:spPr>
          <a:xfrm>
            <a:off x="375781" y="152182"/>
            <a:ext cx="10978019" cy="1325563"/>
          </a:xfrm>
        </p:spPr>
        <p:txBody>
          <a:bodyPr>
            <a:normAutofit/>
          </a:bodyPr>
          <a:lstStyle/>
          <a:p>
            <a:r>
              <a:rPr lang="fr-FR" dirty="0">
                <a:solidFill>
                  <a:srgbClr val="EB6608"/>
                </a:solidFill>
                <a:latin typeface="Century Gothic" panose="020B0502020202020204" pitchFamily="34" charset="0"/>
              </a:rPr>
              <a:t>Remplissage d’un guide TND aux vues des éléments</a:t>
            </a:r>
          </a:p>
        </p:txBody>
      </p:sp>
      <p:pic>
        <p:nvPicPr>
          <p:cNvPr id="4" name="Image 3" descr="Une image contenant texte, capture d’écran, journal&#10;&#10;Description générée automatiquement">
            <a:extLst>
              <a:ext uri="{FF2B5EF4-FFF2-40B4-BE49-F238E27FC236}">
                <a16:creationId xmlns:a16="http://schemas.microsoft.com/office/drawing/2014/main" id="{8FC19DA7-F9B3-A02F-6BBC-7DFFF1637EBF}"/>
              </a:ext>
            </a:extLst>
          </p:cNvPr>
          <p:cNvPicPr>
            <a:picLocks noChangeAspect="1"/>
          </p:cNvPicPr>
          <p:nvPr/>
        </p:nvPicPr>
        <p:blipFill>
          <a:blip r:embed="rId3"/>
          <a:stretch>
            <a:fillRect/>
          </a:stretch>
        </p:blipFill>
        <p:spPr>
          <a:xfrm>
            <a:off x="4307292" y="1361146"/>
            <a:ext cx="3577416" cy="5070969"/>
          </a:xfrm>
          <a:prstGeom prst="rect">
            <a:avLst/>
          </a:prstGeom>
        </p:spPr>
      </p:pic>
      <p:cxnSp>
        <p:nvCxnSpPr>
          <p:cNvPr id="8" name="Connecteur droit 7">
            <a:extLst>
              <a:ext uri="{FF2B5EF4-FFF2-40B4-BE49-F238E27FC236}">
                <a16:creationId xmlns:a16="http://schemas.microsoft.com/office/drawing/2014/main" id="{4D9330E0-AD77-2063-957D-5CCC3868A43D}"/>
              </a:ext>
            </a:extLst>
          </p:cNvPr>
          <p:cNvCxnSpPr/>
          <p:nvPr/>
        </p:nvCxnSpPr>
        <p:spPr>
          <a:xfrm>
            <a:off x="4167844" y="1903955"/>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4FF58EEF-FEA0-4B55-85DE-D9A140F3531D}"/>
              </a:ext>
            </a:extLst>
          </p:cNvPr>
          <p:cNvCxnSpPr/>
          <p:nvPr/>
        </p:nvCxnSpPr>
        <p:spPr>
          <a:xfrm>
            <a:off x="6258839" y="3347581"/>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43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5A31DA-D50A-316E-B242-AE9BA8754275}"/>
              </a:ext>
            </a:extLst>
          </p:cNvPr>
          <p:cNvSpPr>
            <a:spLocks noGrp="1"/>
          </p:cNvSpPr>
          <p:nvPr>
            <p:ph type="title"/>
          </p:nvPr>
        </p:nvSpPr>
        <p:spPr/>
        <p:txBody>
          <a:bodyPr/>
          <a:lstStyle/>
          <a:p>
            <a:endParaRPr lang="fr-FR"/>
          </a:p>
        </p:txBody>
      </p:sp>
      <p:pic>
        <p:nvPicPr>
          <p:cNvPr id="4" name="Espace réservé du contenu 3" descr="Une image contenant texte&#10;&#10;Description générée automatiquement">
            <a:extLst>
              <a:ext uri="{FF2B5EF4-FFF2-40B4-BE49-F238E27FC236}">
                <a16:creationId xmlns:a16="http://schemas.microsoft.com/office/drawing/2014/main" id="{FFEE693C-1A05-8AC2-430C-7278B71E540C}"/>
              </a:ext>
            </a:extLst>
          </p:cNvPr>
          <p:cNvPicPr>
            <a:picLocks noGrp="1" noChangeAspect="1"/>
          </p:cNvPicPr>
          <p:nvPr>
            <p:ph idx="1"/>
          </p:nvPr>
        </p:nvPicPr>
        <p:blipFill>
          <a:blip r:embed="rId3"/>
          <a:stretch>
            <a:fillRect/>
          </a:stretch>
        </p:blipFill>
        <p:spPr>
          <a:xfrm>
            <a:off x="3233726" y="-1"/>
            <a:ext cx="4870614" cy="6905663"/>
          </a:xfrm>
          <a:prstGeom prst="rect">
            <a:avLst/>
          </a:prstGeom>
        </p:spPr>
      </p:pic>
      <p:cxnSp>
        <p:nvCxnSpPr>
          <p:cNvPr id="5" name="Connecteur droit 4">
            <a:extLst>
              <a:ext uri="{FF2B5EF4-FFF2-40B4-BE49-F238E27FC236}">
                <a16:creationId xmlns:a16="http://schemas.microsoft.com/office/drawing/2014/main" id="{306C2C17-04BB-B09F-E384-542023D8521D}"/>
              </a:ext>
            </a:extLst>
          </p:cNvPr>
          <p:cNvCxnSpPr/>
          <p:nvPr/>
        </p:nvCxnSpPr>
        <p:spPr>
          <a:xfrm>
            <a:off x="3804589" y="2279736"/>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B241290C-DB37-5B79-4EF9-FB9C1449C08D}"/>
              </a:ext>
            </a:extLst>
          </p:cNvPr>
          <p:cNvCxnSpPr/>
          <p:nvPr/>
        </p:nvCxnSpPr>
        <p:spPr>
          <a:xfrm>
            <a:off x="3804589" y="2950203"/>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B2119A6B-40FB-767C-1512-7343BCAEE0B7}"/>
              </a:ext>
            </a:extLst>
          </p:cNvPr>
          <p:cNvCxnSpPr/>
          <p:nvPr/>
        </p:nvCxnSpPr>
        <p:spPr>
          <a:xfrm>
            <a:off x="3804589" y="3879217"/>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C26576B7-A98D-E6CB-5A53-2DC852B3BDD4}"/>
              </a:ext>
            </a:extLst>
          </p:cNvPr>
          <p:cNvCxnSpPr/>
          <p:nvPr/>
        </p:nvCxnSpPr>
        <p:spPr>
          <a:xfrm>
            <a:off x="3804589" y="5509688"/>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3587D548-63E7-B09F-79DE-AD9561BD8E0B}"/>
              </a:ext>
            </a:extLst>
          </p:cNvPr>
          <p:cNvCxnSpPr/>
          <p:nvPr/>
        </p:nvCxnSpPr>
        <p:spPr>
          <a:xfrm>
            <a:off x="5756716" y="1822374"/>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2E64E03D-565C-2C7B-C392-76733E38CDE1}"/>
              </a:ext>
            </a:extLst>
          </p:cNvPr>
          <p:cNvCxnSpPr/>
          <p:nvPr/>
        </p:nvCxnSpPr>
        <p:spPr>
          <a:xfrm>
            <a:off x="5756716" y="4609901"/>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1625B352-BBF6-63F3-9455-67DAD5C765C6}"/>
              </a:ext>
            </a:extLst>
          </p:cNvPr>
          <p:cNvCxnSpPr/>
          <p:nvPr/>
        </p:nvCxnSpPr>
        <p:spPr>
          <a:xfrm>
            <a:off x="5762574" y="5145050"/>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Connecteur droit 11">
            <a:extLst>
              <a:ext uri="{FF2B5EF4-FFF2-40B4-BE49-F238E27FC236}">
                <a16:creationId xmlns:a16="http://schemas.microsoft.com/office/drawing/2014/main" id="{C7843388-8EE3-E62E-C51C-3A9FB80BB615}"/>
              </a:ext>
            </a:extLst>
          </p:cNvPr>
          <p:cNvCxnSpPr/>
          <p:nvPr/>
        </p:nvCxnSpPr>
        <p:spPr>
          <a:xfrm>
            <a:off x="5756716" y="5509688"/>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08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034A62-3DBC-02AD-93DB-06657E195677}"/>
              </a:ext>
            </a:extLst>
          </p:cNvPr>
          <p:cNvSpPr>
            <a:spLocks noGrp="1"/>
          </p:cNvSpPr>
          <p:nvPr>
            <p:ph type="title"/>
          </p:nvPr>
        </p:nvSpPr>
        <p:spPr/>
        <p:txBody>
          <a:bodyPr/>
          <a:lstStyle/>
          <a:p>
            <a:endParaRPr lang="fr-FR"/>
          </a:p>
        </p:txBody>
      </p:sp>
      <p:pic>
        <p:nvPicPr>
          <p:cNvPr id="4" name="Espace réservé du contenu 3" descr="Une image contenant texte&#10;&#10;Description générée automatiquement">
            <a:extLst>
              <a:ext uri="{FF2B5EF4-FFF2-40B4-BE49-F238E27FC236}">
                <a16:creationId xmlns:a16="http://schemas.microsoft.com/office/drawing/2014/main" id="{6CEA6B19-3966-4175-1EBD-B36593E11E87}"/>
              </a:ext>
            </a:extLst>
          </p:cNvPr>
          <p:cNvPicPr>
            <a:picLocks noGrp="1" noChangeAspect="1"/>
          </p:cNvPicPr>
          <p:nvPr>
            <p:ph idx="1"/>
          </p:nvPr>
        </p:nvPicPr>
        <p:blipFill>
          <a:blip r:embed="rId3"/>
          <a:stretch>
            <a:fillRect/>
          </a:stretch>
        </p:blipFill>
        <p:spPr>
          <a:xfrm>
            <a:off x="597132" y="0"/>
            <a:ext cx="4889267" cy="6848856"/>
          </a:xfrm>
          <a:prstGeom prst="rect">
            <a:avLst/>
          </a:prstGeom>
        </p:spPr>
      </p:pic>
      <p:cxnSp>
        <p:nvCxnSpPr>
          <p:cNvPr id="5" name="Connecteur droit 4">
            <a:extLst>
              <a:ext uri="{FF2B5EF4-FFF2-40B4-BE49-F238E27FC236}">
                <a16:creationId xmlns:a16="http://schemas.microsoft.com/office/drawing/2014/main" id="{FA88FC7B-FB66-529C-1031-CA3E29150199}"/>
              </a:ext>
            </a:extLst>
          </p:cNvPr>
          <p:cNvCxnSpPr/>
          <p:nvPr/>
        </p:nvCxnSpPr>
        <p:spPr>
          <a:xfrm>
            <a:off x="4606255" y="1791221"/>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2D919A61-BFCA-140C-E2B8-CB207C7B4CA1}"/>
              </a:ext>
            </a:extLst>
          </p:cNvPr>
          <p:cNvCxnSpPr/>
          <p:nvPr/>
        </p:nvCxnSpPr>
        <p:spPr>
          <a:xfrm>
            <a:off x="4606255" y="2642991"/>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FF7E76F4-A054-661C-BD6D-2936A4EBD6A4}"/>
              </a:ext>
            </a:extLst>
          </p:cNvPr>
          <p:cNvCxnSpPr/>
          <p:nvPr/>
        </p:nvCxnSpPr>
        <p:spPr>
          <a:xfrm>
            <a:off x="4611688" y="2920652"/>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9270973A-1DF9-977B-6851-426C2B0D54FE}"/>
              </a:ext>
            </a:extLst>
          </p:cNvPr>
          <p:cNvCxnSpPr/>
          <p:nvPr/>
        </p:nvCxnSpPr>
        <p:spPr>
          <a:xfrm>
            <a:off x="4606255" y="3123480"/>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Connecteur droit 8">
            <a:extLst>
              <a:ext uri="{FF2B5EF4-FFF2-40B4-BE49-F238E27FC236}">
                <a16:creationId xmlns:a16="http://schemas.microsoft.com/office/drawing/2014/main" id="{3DE51B7B-9358-B3ED-37DC-5913CE5F4FC7}"/>
              </a:ext>
            </a:extLst>
          </p:cNvPr>
          <p:cNvCxnSpPr/>
          <p:nvPr/>
        </p:nvCxnSpPr>
        <p:spPr>
          <a:xfrm>
            <a:off x="4599162" y="4232035"/>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E44A39B7-5755-BC7F-866D-65F2AD6315E7}"/>
              </a:ext>
            </a:extLst>
          </p:cNvPr>
          <p:cNvCxnSpPr/>
          <p:nvPr/>
        </p:nvCxnSpPr>
        <p:spPr>
          <a:xfrm>
            <a:off x="4592069" y="4413987"/>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Connecteur droit 10">
            <a:extLst>
              <a:ext uri="{FF2B5EF4-FFF2-40B4-BE49-F238E27FC236}">
                <a16:creationId xmlns:a16="http://schemas.microsoft.com/office/drawing/2014/main" id="{E71BF712-7A19-146B-D8E8-C8DDFDA57C44}"/>
              </a:ext>
            </a:extLst>
          </p:cNvPr>
          <p:cNvCxnSpPr/>
          <p:nvPr/>
        </p:nvCxnSpPr>
        <p:spPr>
          <a:xfrm>
            <a:off x="4592069" y="4933579"/>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Flèche : droite 11">
            <a:extLst>
              <a:ext uri="{FF2B5EF4-FFF2-40B4-BE49-F238E27FC236}">
                <a16:creationId xmlns:a16="http://schemas.microsoft.com/office/drawing/2014/main" id="{C303E280-4AA5-7D00-E0CB-E76609750F5C}"/>
              </a:ext>
            </a:extLst>
          </p:cNvPr>
          <p:cNvSpPr/>
          <p:nvPr/>
        </p:nvSpPr>
        <p:spPr>
          <a:xfrm>
            <a:off x="5787024" y="3204899"/>
            <a:ext cx="626302" cy="490279"/>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D7F001BB-5CE2-D3AB-9193-517F8E840094}"/>
              </a:ext>
            </a:extLst>
          </p:cNvPr>
          <p:cNvSpPr txBox="1"/>
          <p:nvPr/>
        </p:nvSpPr>
        <p:spPr>
          <a:xfrm>
            <a:off x="6413326" y="3126872"/>
            <a:ext cx="2342367" cy="646331"/>
          </a:xfrm>
          <a:prstGeom prst="rect">
            <a:avLst/>
          </a:prstGeom>
          <a:noFill/>
        </p:spPr>
        <p:txBody>
          <a:bodyPr wrap="square" rtlCol="0">
            <a:spAutoFit/>
          </a:bodyPr>
          <a:lstStyle/>
          <a:p>
            <a:r>
              <a:rPr lang="fr-FR" dirty="0">
                <a:latin typeface="Century Gothic" panose="020B0502020202020204" pitchFamily="34" charset="0"/>
              </a:rPr>
              <a:t>+ de 3 « non » dans plusieurs domaines</a:t>
            </a:r>
          </a:p>
        </p:txBody>
      </p:sp>
      <p:sp>
        <p:nvSpPr>
          <p:cNvPr id="14" name="Flèche : droite 13">
            <a:extLst>
              <a:ext uri="{FF2B5EF4-FFF2-40B4-BE49-F238E27FC236}">
                <a16:creationId xmlns:a16="http://schemas.microsoft.com/office/drawing/2014/main" id="{4104DE66-4134-6601-F2EB-FCAB1932A267}"/>
              </a:ext>
            </a:extLst>
          </p:cNvPr>
          <p:cNvSpPr/>
          <p:nvPr/>
        </p:nvSpPr>
        <p:spPr>
          <a:xfrm>
            <a:off x="8754826" y="2752593"/>
            <a:ext cx="626302" cy="490279"/>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a:extLst>
              <a:ext uri="{FF2B5EF4-FFF2-40B4-BE49-F238E27FC236}">
                <a16:creationId xmlns:a16="http://schemas.microsoft.com/office/drawing/2014/main" id="{D1744E7A-2559-D700-982F-3C815308EE74}"/>
              </a:ext>
            </a:extLst>
          </p:cNvPr>
          <p:cNvSpPr txBox="1"/>
          <p:nvPr/>
        </p:nvSpPr>
        <p:spPr>
          <a:xfrm>
            <a:off x="9381128" y="2501098"/>
            <a:ext cx="2342367" cy="923330"/>
          </a:xfrm>
          <a:prstGeom prst="rect">
            <a:avLst/>
          </a:prstGeom>
          <a:noFill/>
        </p:spPr>
        <p:txBody>
          <a:bodyPr wrap="square" rtlCol="0">
            <a:spAutoFit/>
          </a:bodyPr>
          <a:lstStyle/>
          <a:p>
            <a:r>
              <a:rPr lang="fr-FR" dirty="0">
                <a:latin typeface="Century Gothic" panose="020B0502020202020204" pitchFamily="34" charset="0"/>
              </a:rPr>
              <a:t>Orientation possible vers la PCO</a:t>
            </a:r>
          </a:p>
        </p:txBody>
      </p:sp>
      <p:sp>
        <p:nvSpPr>
          <p:cNvPr id="16" name="Flèche : droite 15">
            <a:extLst>
              <a:ext uri="{FF2B5EF4-FFF2-40B4-BE49-F238E27FC236}">
                <a16:creationId xmlns:a16="http://schemas.microsoft.com/office/drawing/2014/main" id="{ABE17051-9469-0DA1-B5F2-5FAB6E9C1E38}"/>
              </a:ext>
            </a:extLst>
          </p:cNvPr>
          <p:cNvSpPr/>
          <p:nvPr/>
        </p:nvSpPr>
        <p:spPr>
          <a:xfrm>
            <a:off x="8754826" y="3739992"/>
            <a:ext cx="626302" cy="490279"/>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a:extLst>
              <a:ext uri="{FF2B5EF4-FFF2-40B4-BE49-F238E27FC236}">
                <a16:creationId xmlns:a16="http://schemas.microsoft.com/office/drawing/2014/main" id="{E1EBDEF6-64B5-E874-8704-FA2639C5A49D}"/>
              </a:ext>
            </a:extLst>
          </p:cNvPr>
          <p:cNvSpPr txBox="1"/>
          <p:nvPr/>
        </p:nvSpPr>
        <p:spPr>
          <a:xfrm>
            <a:off x="9381128" y="3623440"/>
            <a:ext cx="2342367" cy="646331"/>
          </a:xfrm>
          <a:prstGeom prst="rect">
            <a:avLst/>
          </a:prstGeom>
          <a:noFill/>
        </p:spPr>
        <p:txBody>
          <a:bodyPr wrap="square" rtlCol="0">
            <a:spAutoFit/>
          </a:bodyPr>
          <a:lstStyle/>
          <a:p>
            <a:r>
              <a:rPr lang="fr-FR" dirty="0">
                <a:latin typeface="Century Gothic" panose="020B0502020202020204" pitchFamily="34" charset="0"/>
              </a:rPr>
              <a:t>Autre orientation possible ?</a:t>
            </a:r>
          </a:p>
        </p:txBody>
      </p:sp>
    </p:spTree>
    <p:extLst>
      <p:ext uri="{BB962C8B-B14F-4D97-AF65-F5344CB8AC3E}">
        <p14:creationId xmlns:p14="http://schemas.microsoft.com/office/powerpoint/2010/main" val="3809322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6F2FB6DC-5B31-62D6-23E6-8E263A4F34FA}"/>
              </a:ext>
            </a:extLst>
          </p:cNvPr>
          <p:cNvPicPr>
            <a:picLocks noGrp="1" noChangeAspect="1"/>
          </p:cNvPicPr>
          <p:nvPr>
            <p:ph idx="1"/>
          </p:nvPr>
        </p:nvPicPr>
        <p:blipFill>
          <a:blip r:embed="rId3"/>
          <a:stretch>
            <a:fillRect/>
          </a:stretch>
        </p:blipFill>
        <p:spPr>
          <a:xfrm>
            <a:off x="3151026" y="-87683"/>
            <a:ext cx="4903210" cy="6807275"/>
          </a:xfrm>
        </p:spPr>
      </p:pic>
      <p:cxnSp>
        <p:nvCxnSpPr>
          <p:cNvPr id="6" name="Connecteur droit 5">
            <a:extLst>
              <a:ext uri="{FF2B5EF4-FFF2-40B4-BE49-F238E27FC236}">
                <a16:creationId xmlns:a16="http://schemas.microsoft.com/office/drawing/2014/main" id="{60E01166-A9D5-EF35-FBFA-1F82C5F6D009}"/>
              </a:ext>
            </a:extLst>
          </p:cNvPr>
          <p:cNvCxnSpPr/>
          <p:nvPr/>
        </p:nvCxnSpPr>
        <p:spPr>
          <a:xfrm>
            <a:off x="3641751" y="2292262"/>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Connecteur droit 6">
            <a:extLst>
              <a:ext uri="{FF2B5EF4-FFF2-40B4-BE49-F238E27FC236}">
                <a16:creationId xmlns:a16="http://schemas.microsoft.com/office/drawing/2014/main" id="{5070029D-DF2E-6894-6B51-930D7F54EFBD}"/>
              </a:ext>
            </a:extLst>
          </p:cNvPr>
          <p:cNvCxnSpPr/>
          <p:nvPr/>
        </p:nvCxnSpPr>
        <p:spPr>
          <a:xfrm>
            <a:off x="3632996" y="2542782"/>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FDCA0789-B9CA-A77F-C14E-AA67A87A7DC7}"/>
              </a:ext>
            </a:extLst>
          </p:cNvPr>
          <p:cNvCxnSpPr>
            <a:cxnSpLocks/>
          </p:cNvCxnSpPr>
          <p:nvPr/>
        </p:nvCxnSpPr>
        <p:spPr>
          <a:xfrm>
            <a:off x="5463183" y="2129424"/>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necteur droit 9">
            <a:extLst>
              <a:ext uri="{FF2B5EF4-FFF2-40B4-BE49-F238E27FC236}">
                <a16:creationId xmlns:a16="http://schemas.microsoft.com/office/drawing/2014/main" id="{B838BDFC-1AE5-946F-90B6-E67B3F24E502}"/>
              </a:ext>
            </a:extLst>
          </p:cNvPr>
          <p:cNvCxnSpPr>
            <a:cxnSpLocks/>
          </p:cNvCxnSpPr>
          <p:nvPr/>
        </p:nvCxnSpPr>
        <p:spPr>
          <a:xfrm>
            <a:off x="5461248" y="2292262"/>
            <a:ext cx="139448" cy="16283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25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EE0F28-6329-088F-D71B-776D90088618}"/>
              </a:ext>
            </a:extLst>
          </p:cNvPr>
          <p:cNvSpPr>
            <a:spLocks noGrp="1"/>
          </p:cNvSpPr>
          <p:nvPr>
            <p:ph type="title"/>
          </p:nvPr>
        </p:nvSpPr>
        <p:spPr>
          <a:xfrm>
            <a:off x="389286" y="2482023"/>
            <a:ext cx="10515600" cy="1325563"/>
          </a:xfrm>
        </p:spPr>
        <p:txBody>
          <a:bodyPr>
            <a:normAutofit/>
          </a:bodyPr>
          <a:lstStyle/>
          <a:p>
            <a:r>
              <a:rPr lang="fr-FR" sz="4000" dirty="0">
                <a:latin typeface="Century Gothic" panose="020B0502020202020204" pitchFamily="34" charset="0"/>
              </a:rPr>
              <a:t>Ne pas oublier de</a:t>
            </a:r>
            <a:br>
              <a:rPr lang="fr-FR" sz="4000" dirty="0">
                <a:latin typeface="Century Gothic" panose="020B0502020202020204" pitchFamily="34" charset="0"/>
              </a:rPr>
            </a:br>
            <a:r>
              <a:rPr lang="fr-FR" sz="4000" dirty="0">
                <a:latin typeface="Century Gothic" panose="020B0502020202020204" pitchFamily="34" charset="0"/>
              </a:rPr>
              <a:t>remplir et signer…</a:t>
            </a:r>
          </a:p>
        </p:txBody>
      </p:sp>
      <p:pic>
        <p:nvPicPr>
          <p:cNvPr id="5" name="Espace réservé du contenu 4">
            <a:extLst>
              <a:ext uri="{FF2B5EF4-FFF2-40B4-BE49-F238E27FC236}">
                <a16:creationId xmlns:a16="http://schemas.microsoft.com/office/drawing/2014/main" id="{F3DBB49E-B924-5BCD-7B5C-320891DFDD00}"/>
              </a:ext>
            </a:extLst>
          </p:cNvPr>
          <p:cNvPicPr>
            <a:picLocks noGrp="1" noChangeAspect="1"/>
          </p:cNvPicPr>
          <p:nvPr>
            <p:ph idx="1"/>
          </p:nvPr>
        </p:nvPicPr>
        <p:blipFill>
          <a:blip r:embed="rId2"/>
          <a:stretch>
            <a:fillRect/>
          </a:stretch>
        </p:blipFill>
        <p:spPr>
          <a:xfrm>
            <a:off x="5173249" y="4616"/>
            <a:ext cx="4808886" cy="6853384"/>
          </a:xfrm>
        </p:spPr>
      </p:pic>
      <p:pic>
        <p:nvPicPr>
          <p:cNvPr id="7" name="Graphique 6" descr="Avertissement contour">
            <a:extLst>
              <a:ext uri="{FF2B5EF4-FFF2-40B4-BE49-F238E27FC236}">
                <a16:creationId xmlns:a16="http://schemas.microsoft.com/office/drawing/2014/main" id="{10A9C9CE-ACBE-CA12-7BB8-BE37B8D0FF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66868" y="3961193"/>
            <a:ext cx="914400" cy="914400"/>
          </a:xfrm>
          <a:prstGeom prst="rect">
            <a:avLst/>
          </a:prstGeom>
        </p:spPr>
      </p:pic>
    </p:spTree>
    <p:extLst>
      <p:ext uri="{BB962C8B-B14F-4D97-AF65-F5344CB8AC3E}">
        <p14:creationId xmlns:p14="http://schemas.microsoft.com/office/powerpoint/2010/main" val="4140346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2655556-8DFE-EDF6-8029-6D72110FF1EF}"/>
              </a:ext>
            </a:extLst>
          </p:cNvPr>
          <p:cNvSpPr>
            <a:spLocks noGrp="1"/>
          </p:cNvSpPr>
          <p:nvPr>
            <p:ph idx="1"/>
          </p:nvPr>
        </p:nvSpPr>
        <p:spPr>
          <a:xfrm>
            <a:off x="501041" y="914400"/>
            <a:ext cx="11210795" cy="5262563"/>
          </a:xfrm>
        </p:spPr>
        <p:txBody>
          <a:bodyPr/>
          <a:lstStyle/>
          <a:p>
            <a:pPr algn="just"/>
            <a:r>
              <a:rPr lang="fr-FR" dirty="0">
                <a:latin typeface="Century Gothic" panose="020B0502020202020204" pitchFamily="34" charset="0"/>
              </a:rPr>
              <a:t>Le médecin confirme à la famille que l’enfant pourrait relever de la PCO pour faire les bilans complémentaires ou de professionnels en libéral (libre choix). </a:t>
            </a:r>
          </a:p>
          <a:p>
            <a:pPr algn="just"/>
            <a:endParaRPr lang="fr-FR" dirty="0">
              <a:latin typeface="Century Gothic" panose="020B0502020202020204" pitchFamily="34" charset="0"/>
            </a:endParaRPr>
          </a:p>
          <a:p>
            <a:pPr algn="just"/>
            <a:r>
              <a:rPr lang="fr-FR" dirty="0">
                <a:latin typeface="Century Gothic" panose="020B0502020202020204" pitchFamily="34" charset="0"/>
              </a:rPr>
              <a:t>Il devra donner la plaquette explicative de la PCO.</a:t>
            </a:r>
          </a:p>
          <a:p>
            <a:pPr algn="just"/>
            <a:endParaRPr lang="fr-FR" dirty="0">
              <a:latin typeface="Century Gothic" panose="020B0502020202020204" pitchFamily="34" charset="0"/>
            </a:endParaRPr>
          </a:p>
          <a:p>
            <a:pPr algn="just"/>
            <a:r>
              <a:rPr lang="fr-FR" dirty="0">
                <a:latin typeface="Century Gothic" panose="020B0502020202020204" pitchFamily="34" charset="0"/>
              </a:rPr>
              <a:t>Le médecin envoie le dossier complet à la PCO si la famille est d’accord.</a:t>
            </a:r>
          </a:p>
        </p:txBody>
      </p:sp>
    </p:spTree>
    <p:extLst>
      <p:ext uri="{BB962C8B-B14F-4D97-AF65-F5344CB8AC3E}">
        <p14:creationId xmlns:p14="http://schemas.microsoft.com/office/powerpoint/2010/main" val="2663299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5F67AD-1553-17D5-FD16-0BA9162D8492}"/>
              </a:ext>
            </a:extLst>
          </p:cNvPr>
          <p:cNvSpPr>
            <a:spLocks noGrp="1"/>
          </p:cNvSpPr>
          <p:nvPr>
            <p:ph type="title"/>
          </p:nvPr>
        </p:nvSpPr>
        <p:spPr>
          <a:xfrm>
            <a:off x="838200" y="365126"/>
            <a:ext cx="10515600" cy="975160"/>
          </a:xfrm>
        </p:spPr>
        <p:txBody>
          <a:bodyPr>
            <a:normAutofit/>
          </a:bodyPr>
          <a:lstStyle/>
          <a:p>
            <a:r>
              <a:rPr lang="fr-FR" dirty="0">
                <a:latin typeface="Century Gothic" panose="020B0502020202020204" pitchFamily="34" charset="0"/>
              </a:rPr>
              <a:t>Mohamed </a:t>
            </a:r>
            <a:r>
              <a:rPr lang="fr-FR" dirty="0" err="1">
                <a:latin typeface="Century Gothic" panose="020B0502020202020204" pitchFamily="34" charset="0"/>
              </a:rPr>
              <a:t>Adénane</a:t>
            </a:r>
            <a:r>
              <a:rPr lang="fr-FR" dirty="0">
                <a:latin typeface="Century Gothic" panose="020B0502020202020204" pitchFamily="34" charset="0"/>
              </a:rPr>
              <a:t>, 5 ans 5 mois</a:t>
            </a:r>
          </a:p>
        </p:txBody>
      </p:sp>
      <p:sp>
        <p:nvSpPr>
          <p:cNvPr id="3" name="Espace réservé du contenu 2">
            <a:extLst>
              <a:ext uri="{FF2B5EF4-FFF2-40B4-BE49-F238E27FC236}">
                <a16:creationId xmlns:a16="http://schemas.microsoft.com/office/drawing/2014/main" id="{5E10D8B4-08AC-DA68-EE36-9FB48ABDA2EA}"/>
              </a:ext>
            </a:extLst>
          </p:cNvPr>
          <p:cNvSpPr>
            <a:spLocks noGrp="1"/>
          </p:cNvSpPr>
          <p:nvPr>
            <p:ph idx="1"/>
          </p:nvPr>
        </p:nvSpPr>
        <p:spPr>
          <a:xfrm>
            <a:off x="838200" y="2404997"/>
            <a:ext cx="10515600" cy="3771966"/>
          </a:xfrm>
        </p:spPr>
        <p:txBody>
          <a:bodyPr/>
          <a:lstStyle/>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Les parents consultent le médecin pédiatre pour des difficultés à l’école et à la maison.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Des difficultés </a:t>
            </a:r>
            <a:r>
              <a:rPr lang="fr-FR" sz="1800" dirty="0">
                <a:latin typeface="Century Gothic" panose="020B0502020202020204" pitchFamily="34" charset="0"/>
                <a:ea typeface="Calibri" panose="020F0502020204030204" pitchFamily="34" charset="0"/>
                <a:cs typeface="Times New Roman" panose="02020603050405020304" pitchFamily="18" charset="0"/>
              </a:rPr>
              <a:t>scolaires sont rencontrées : l’</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AESH est demandé par école.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Les parents rapportent une bonne compréhension mais de la lenteur. </a:t>
            </a:r>
            <a:r>
              <a:rPr lang="fr-FR" sz="1800" dirty="0">
                <a:latin typeface="Century Gothic" panose="020B0502020202020204" pitchFamily="34" charset="0"/>
                <a:ea typeface="Calibri" panose="020F0502020204030204" pitchFamily="34" charset="0"/>
                <a:cs typeface="Times New Roman" panose="02020603050405020304" pitchFamily="18" charset="0"/>
              </a:rPr>
              <a:t>Ce qui inquiète surtout les parents c’est le fait que ce soit un </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enfant « nerveux » avec des crises, qui mange très peu et peu diversifié. </a:t>
            </a:r>
          </a:p>
          <a:p>
            <a:pPr marL="0" indent="0">
              <a:buNone/>
            </a:pPr>
            <a:endParaRPr lang="fr-FR" dirty="0"/>
          </a:p>
        </p:txBody>
      </p:sp>
      <p:sp>
        <p:nvSpPr>
          <p:cNvPr id="4" name="ZoneTexte 3">
            <a:extLst>
              <a:ext uri="{FF2B5EF4-FFF2-40B4-BE49-F238E27FC236}">
                <a16:creationId xmlns:a16="http://schemas.microsoft.com/office/drawing/2014/main" id="{7ADD76BB-9F02-6661-4D13-2BCAFC294416}"/>
              </a:ext>
            </a:extLst>
          </p:cNvPr>
          <p:cNvSpPr txBox="1"/>
          <p:nvPr/>
        </p:nvSpPr>
        <p:spPr>
          <a:xfrm>
            <a:off x="9794309" y="1155620"/>
            <a:ext cx="3118981" cy="369332"/>
          </a:xfrm>
          <a:prstGeom prst="rect">
            <a:avLst/>
          </a:prstGeom>
          <a:noFill/>
        </p:spPr>
        <p:txBody>
          <a:bodyPr wrap="square" rtlCol="0">
            <a:spAutoFit/>
          </a:bodyPr>
          <a:lstStyle/>
          <a:p>
            <a:r>
              <a:rPr lang="fr-FR" sz="1800" dirty="0">
                <a:latin typeface="Century Gothic" panose="020B0502020202020204" pitchFamily="34" charset="0"/>
              </a:rPr>
              <a:t>Novembre 2020</a:t>
            </a:r>
            <a:endParaRPr lang="fr-FR" dirty="0"/>
          </a:p>
        </p:txBody>
      </p:sp>
    </p:spTree>
    <p:extLst>
      <p:ext uri="{BB962C8B-B14F-4D97-AF65-F5344CB8AC3E}">
        <p14:creationId xmlns:p14="http://schemas.microsoft.com/office/powerpoint/2010/main" val="2967642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391786-431B-D07B-3987-E8F7BF1C55B9}"/>
              </a:ext>
            </a:extLst>
          </p:cNvPr>
          <p:cNvSpPr>
            <a:spLocks noGrp="1"/>
          </p:cNvSpPr>
          <p:nvPr>
            <p:ph type="title"/>
          </p:nvPr>
        </p:nvSpPr>
        <p:spPr/>
        <p:txBody>
          <a:bodyPr/>
          <a:lstStyle/>
          <a:p>
            <a:r>
              <a:rPr lang="fr-FR" dirty="0">
                <a:solidFill>
                  <a:srgbClr val="EB6608"/>
                </a:solidFill>
                <a:latin typeface="Century Gothic" panose="020B0502020202020204" pitchFamily="34" charset="0"/>
              </a:rPr>
              <a:t>Proposition de consultation de suivi</a:t>
            </a:r>
          </a:p>
        </p:txBody>
      </p:sp>
      <p:sp>
        <p:nvSpPr>
          <p:cNvPr id="3" name="Espace réservé du contenu 2">
            <a:extLst>
              <a:ext uri="{FF2B5EF4-FFF2-40B4-BE49-F238E27FC236}">
                <a16:creationId xmlns:a16="http://schemas.microsoft.com/office/drawing/2014/main" id="{11E2401B-BE81-8EC3-FBC4-8C6A3C22FF73}"/>
              </a:ext>
            </a:extLst>
          </p:cNvPr>
          <p:cNvSpPr>
            <a:spLocks noGrp="1"/>
          </p:cNvSpPr>
          <p:nvPr>
            <p:ph idx="1"/>
          </p:nvPr>
        </p:nvSpPr>
        <p:spPr>
          <a:xfrm>
            <a:off x="838200" y="2317315"/>
            <a:ext cx="10515600" cy="3859648"/>
          </a:xfrm>
        </p:spPr>
        <p:txBody>
          <a:bodyPr/>
          <a:lstStyle/>
          <a:p>
            <a:pPr marL="0" indent="0" algn="just">
              <a:buNone/>
            </a:pPr>
            <a:r>
              <a:rPr lang="fr-FR" dirty="0">
                <a:latin typeface="Century Gothic" panose="020B0502020202020204" pitchFamily="34" charset="0"/>
              </a:rPr>
              <a:t>Proposer aux parents de reprendre RDV quand les bilans seront effectués pour faire une synthèse et discuter des PEC.</a:t>
            </a:r>
          </a:p>
        </p:txBody>
      </p:sp>
    </p:spTree>
    <p:extLst>
      <p:ext uri="{BB962C8B-B14F-4D97-AF65-F5344CB8AC3E}">
        <p14:creationId xmlns:p14="http://schemas.microsoft.com/office/powerpoint/2010/main" val="1303386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6EAFF-C721-06FC-63E6-FA31F1109BB3}"/>
              </a:ext>
            </a:extLst>
          </p:cNvPr>
          <p:cNvSpPr>
            <a:spLocks noGrp="1"/>
          </p:cNvSpPr>
          <p:nvPr>
            <p:ph type="title"/>
          </p:nvPr>
        </p:nvSpPr>
        <p:spPr>
          <a:xfrm>
            <a:off x="3769290" y="2482023"/>
            <a:ext cx="10515600" cy="1325563"/>
          </a:xfrm>
        </p:spPr>
        <p:txBody>
          <a:bodyPr/>
          <a:lstStyle/>
          <a:p>
            <a:r>
              <a:rPr lang="fr-FR" dirty="0">
                <a:solidFill>
                  <a:srgbClr val="EB6608"/>
                </a:solidFill>
              </a:rPr>
              <a:t>Chemin clinique 1</a:t>
            </a:r>
            <a:endParaRPr lang="fr-FR" dirty="0"/>
          </a:p>
        </p:txBody>
      </p:sp>
      <p:sp>
        <p:nvSpPr>
          <p:cNvPr id="3" name="Espace réservé du contenu 2">
            <a:extLst>
              <a:ext uri="{FF2B5EF4-FFF2-40B4-BE49-F238E27FC236}">
                <a16:creationId xmlns:a16="http://schemas.microsoft.com/office/drawing/2014/main" id="{8C00C970-D5A4-3430-50EC-D3BEA581B6A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086213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42D938-F71C-7C87-629F-BC8890846450}"/>
              </a:ext>
            </a:extLst>
          </p:cNvPr>
          <p:cNvSpPr>
            <a:spLocks noGrp="1"/>
          </p:cNvSpPr>
          <p:nvPr>
            <p:ph type="title"/>
          </p:nvPr>
        </p:nvSpPr>
        <p:spPr/>
        <p:txBody>
          <a:bodyPr/>
          <a:lstStyle/>
          <a:p>
            <a:r>
              <a:rPr lang="fr-FR" dirty="0">
                <a:solidFill>
                  <a:srgbClr val="EB6608"/>
                </a:solidFill>
                <a:latin typeface="Century Gothic" panose="020B0502020202020204" pitchFamily="34" charset="0"/>
              </a:rPr>
              <a:t>Définition</a:t>
            </a:r>
          </a:p>
        </p:txBody>
      </p:sp>
      <p:sp>
        <p:nvSpPr>
          <p:cNvPr id="3" name="Espace réservé du contenu 2">
            <a:extLst>
              <a:ext uri="{FF2B5EF4-FFF2-40B4-BE49-F238E27FC236}">
                <a16:creationId xmlns:a16="http://schemas.microsoft.com/office/drawing/2014/main" id="{E636C427-5CB0-0D5C-71CD-85DA0E2B8CE6}"/>
              </a:ext>
            </a:extLst>
          </p:cNvPr>
          <p:cNvSpPr>
            <a:spLocks noGrp="1"/>
          </p:cNvSpPr>
          <p:nvPr>
            <p:ph idx="1"/>
          </p:nvPr>
        </p:nvSpPr>
        <p:spPr/>
        <p:txBody>
          <a:bodyPr>
            <a:normAutofit fontScale="92500"/>
          </a:bodyPr>
          <a:lstStyle/>
          <a:p>
            <a:r>
              <a:rPr lang="fr-FR" dirty="0">
                <a:latin typeface="Century Gothic" panose="020B0502020202020204" pitchFamily="34" charset="0"/>
              </a:rPr>
              <a:t>Pour une pathologie donnée, tous les éléments du processus de prise en charge constituant le parcours du patient.</a:t>
            </a:r>
          </a:p>
          <a:p>
            <a:endParaRPr lang="fr-FR" dirty="0">
              <a:latin typeface="Century Gothic" panose="020B0502020202020204" pitchFamily="34" charset="0"/>
            </a:endParaRPr>
          </a:p>
          <a:p>
            <a:r>
              <a:rPr lang="fr-FR" dirty="0">
                <a:latin typeface="Century Gothic" panose="020B0502020202020204" pitchFamily="34" charset="0"/>
              </a:rPr>
              <a:t>Document à intégrer au dossier du patient.</a:t>
            </a:r>
          </a:p>
          <a:p>
            <a:endParaRPr lang="fr-FR" dirty="0">
              <a:latin typeface="Century Gothic" panose="020B0502020202020204" pitchFamily="34" charset="0"/>
            </a:endParaRPr>
          </a:p>
          <a:p>
            <a:r>
              <a:rPr lang="fr-FR" dirty="0">
                <a:latin typeface="Century Gothic" panose="020B0502020202020204" pitchFamily="34" charset="0"/>
              </a:rPr>
              <a:t>Représente l’enchainement des actions réalisées par les professionnels au cours de la prise en charge du patient.</a:t>
            </a:r>
          </a:p>
          <a:p>
            <a:endParaRPr lang="fr-FR" dirty="0"/>
          </a:p>
          <a:p>
            <a:pPr marL="0" indent="0">
              <a:buNone/>
            </a:pPr>
            <a:r>
              <a:rPr lang="fr-FR" dirty="0">
                <a:latin typeface="Century Gothic" panose="020B0502020202020204" pitchFamily="34" charset="0"/>
                <a:sym typeface="Wingdings" panose="05000000000000000000" pitchFamily="2" charset="2"/>
              </a:rPr>
              <a:t> outil d’organisation et de planification de la prise en charge</a:t>
            </a:r>
            <a:endParaRPr lang="fr-FR" dirty="0">
              <a:latin typeface="Century Gothic" panose="020B0502020202020204" pitchFamily="34" charset="0"/>
            </a:endParaRPr>
          </a:p>
        </p:txBody>
      </p:sp>
    </p:spTree>
    <p:extLst>
      <p:ext uri="{BB962C8B-B14F-4D97-AF65-F5344CB8AC3E}">
        <p14:creationId xmlns:p14="http://schemas.microsoft.com/office/powerpoint/2010/main" val="545406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87772FE3-D5ED-7F09-0313-452157F9D02D}"/>
              </a:ext>
            </a:extLst>
          </p:cNvPr>
          <p:cNvSpPr txBox="1"/>
          <p:nvPr/>
        </p:nvSpPr>
        <p:spPr>
          <a:xfrm>
            <a:off x="395869" y="2976704"/>
            <a:ext cx="2665142" cy="646331"/>
          </a:xfrm>
          <a:prstGeom prst="rect">
            <a:avLst/>
          </a:prstGeom>
          <a:noFill/>
        </p:spPr>
        <p:txBody>
          <a:bodyPr wrap="square" rtlCol="0">
            <a:spAutoFit/>
          </a:bodyPr>
          <a:lstStyle/>
          <a:p>
            <a:r>
              <a:rPr lang="fr-FR" dirty="0">
                <a:solidFill>
                  <a:srgbClr val="EB6608"/>
                </a:solidFill>
                <a:latin typeface="Century Gothic" panose="020B0502020202020204" pitchFamily="34" charset="0"/>
                <a:ea typeface="+mj-ea"/>
                <a:cs typeface="+mj-cs"/>
              </a:rPr>
              <a:t>Exemple 1 de trame pour un TND</a:t>
            </a:r>
          </a:p>
        </p:txBody>
      </p:sp>
      <p:pic>
        <p:nvPicPr>
          <p:cNvPr id="3" name="Image 2">
            <a:extLst>
              <a:ext uri="{FF2B5EF4-FFF2-40B4-BE49-F238E27FC236}">
                <a16:creationId xmlns:a16="http://schemas.microsoft.com/office/drawing/2014/main" id="{204213F2-BA04-0D27-B239-FB6DD723CDC2}"/>
              </a:ext>
            </a:extLst>
          </p:cNvPr>
          <p:cNvPicPr>
            <a:picLocks noChangeAspect="1"/>
          </p:cNvPicPr>
          <p:nvPr/>
        </p:nvPicPr>
        <p:blipFill>
          <a:blip r:embed="rId3"/>
          <a:stretch>
            <a:fillRect/>
          </a:stretch>
        </p:blipFill>
        <p:spPr>
          <a:xfrm>
            <a:off x="3699945" y="0"/>
            <a:ext cx="4792110" cy="6858000"/>
          </a:xfrm>
          <a:prstGeom prst="rect">
            <a:avLst/>
          </a:prstGeom>
        </p:spPr>
      </p:pic>
    </p:spTree>
    <p:extLst>
      <p:ext uri="{BB962C8B-B14F-4D97-AF65-F5344CB8AC3E}">
        <p14:creationId xmlns:p14="http://schemas.microsoft.com/office/powerpoint/2010/main" val="4207164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1EEFE21-687F-9C76-9242-7684DCCBDA7F}"/>
              </a:ext>
            </a:extLst>
          </p:cNvPr>
          <p:cNvSpPr txBox="1"/>
          <p:nvPr/>
        </p:nvSpPr>
        <p:spPr>
          <a:xfrm>
            <a:off x="175382" y="2976704"/>
            <a:ext cx="1769328" cy="923330"/>
          </a:xfrm>
          <a:prstGeom prst="rect">
            <a:avLst/>
          </a:prstGeom>
          <a:noFill/>
        </p:spPr>
        <p:txBody>
          <a:bodyPr wrap="square" rtlCol="0">
            <a:spAutoFit/>
          </a:bodyPr>
          <a:lstStyle/>
          <a:p>
            <a:r>
              <a:rPr lang="fr-FR" dirty="0">
                <a:solidFill>
                  <a:srgbClr val="EB6608"/>
                </a:solidFill>
                <a:latin typeface="Century Gothic" panose="020B0502020202020204" pitchFamily="34" charset="0"/>
                <a:ea typeface="+mj-ea"/>
                <a:cs typeface="+mj-cs"/>
              </a:rPr>
              <a:t>Exemple 2 de trame pour un TND</a:t>
            </a:r>
          </a:p>
        </p:txBody>
      </p:sp>
      <p:pic>
        <p:nvPicPr>
          <p:cNvPr id="6" name="Image 5">
            <a:extLst>
              <a:ext uri="{FF2B5EF4-FFF2-40B4-BE49-F238E27FC236}">
                <a16:creationId xmlns:a16="http://schemas.microsoft.com/office/drawing/2014/main" id="{58ABC5E7-D6C4-A091-FC69-1C48D6F24DEA}"/>
              </a:ext>
            </a:extLst>
          </p:cNvPr>
          <p:cNvPicPr>
            <a:picLocks noChangeAspect="1"/>
          </p:cNvPicPr>
          <p:nvPr/>
        </p:nvPicPr>
        <p:blipFill>
          <a:blip r:embed="rId3"/>
          <a:stretch>
            <a:fillRect/>
          </a:stretch>
        </p:blipFill>
        <p:spPr>
          <a:xfrm>
            <a:off x="2196580" y="0"/>
            <a:ext cx="10141381" cy="7185504"/>
          </a:xfrm>
          <a:prstGeom prst="rect">
            <a:avLst/>
          </a:prstGeom>
          <a:ln>
            <a:solidFill>
              <a:schemeClr val="tx1"/>
            </a:solidFill>
          </a:ln>
        </p:spPr>
      </p:pic>
    </p:spTree>
    <p:extLst>
      <p:ext uri="{BB962C8B-B14F-4D97-AF65-F5344CB8AC3E}">
        <p14:creationId xmlns:p14="http://schemas.microsoft.com/office/powerpoint/2010/main" val="599482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2E91706A-C93D-A400-083D-53CC9BF01D34}"/>
              </a:ext>
            </a:extLst>
          </p:cNvPr>
          <p:cNvPicPr>
            <a:picLocks noGrp="1" noChangeAspect="1"/>
          </p:cNvPicPr>
          <p:nvPr>
            <p:ph idx="1"/>
          </p:nvPr>
        </p:nvPicPr>
        <p:blipFill>
          <a:blip r:embed="rId2"/>
          <a:stretch>
            <a:fillRect/>
          </a:stretch>
        </p:blipFill>
        <p:spPr>
          <a:xfrm>
            <a:off x="1267136" y="175497"/>
            <a:ext cx="10748914" cy="6507006"/>
          </a:xfrm>
        </p:spPr>
      </p:pic>
    </p:spTree>
    <p:extLst>
      <p:ext uri="{BB962C8B-B14F-4D97-AF65-F5344CB8AC3E}">
        <p14:creationId xmlns:p14="http://schemas.microsoft.com/office/powerpoint/2010/main" val="3912594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61A74F-1D6B-D55A-1E31-3C45AFA00CED}"/>
              </a:ext>
            </a:extLst>
          </p:cNvPr>
          <p:cNvSpPr>
            <a:spLocks noGrp="1"/>
          </p:cNvSpPr>
          <p:nvPr>
            <p:ph type="title"/>
          </p:nvPr>
        </p:nvSpPr>
        <p:spPr>
          <a:xfrm>
            <a:off x="180304" y="2163651"/>
            <a:ext cx="11590986" cy="4262907"/>
          </a:xfrm>
        </p:spPr>
        <p:txBody>
          <a:bodyPr>
            <a:normAutofit fontScale="90000"/>
          </a:bodyPr>
          <a:lstStyle/>
          <a:p>
            <a:r>
              <a:rPr lang="fr-FR" dirty="0">
                <a:latin typeface="Century Gothic" panose="020B0502020202020204" pitchFamily="34" charset="0"/>
              </a:rPr>
              <a:t>D’après la vignette clinique vue </a:t>
            </a:r>
            <a:r>
              <a:rPr lang="fr-FR">
                <a:latin typeface="Century Gothic" panose="020B0502020202020204" pitchFamily="34" charset="0"/>
              </a:rPr>
              <a:t>dans la séquence 5, </a:t>
            </a:r>
            <a:r>
              <a:rPr lang="fr-FR" dirty="0">
                <a:latin typeface="Century Gothic" panose="020B0502020202020204" pitchFamily="34" charset="0"/>
              </a:rPr>
              <a:t>nous vous proposons de remplir le chemin clinique au regard de toutes les informations en votre possession.</a:t>
            </a:r>
            <a:br>
              <a:rPr lang="fr-FR" dirty="0">
                <a:latin typeface="Century Gothic" panose="020B0502020202020204" pitchFamily="34" charset="0"/>
              </a:rPr>
            </a:br>
            <a:br>
              <a:rPr lang="fr-FR" dirty="0">
                <a:latin typeface="Century Gothic" panose="020B0502020202020204" pitchFamily="34" charset="0"/>
              </a:rPr>
            </a:br>
            <a:br>
              <a:rPr lang="fr-FR" dirty="0">
                <a:latin typeface="Century Gothic" panose="020B0502020202020204" pitchFamily="34" charset="0"/>
              </a:rPr>
            </a:br>
            <a:r>
              <a:rPr lang="fr-FR" dirty="0">
                <a:latin typeface="Century Gothic" panose="020B0502020202020204" pitchFamily="34" charset="0"/>
              </a:rPr>
              <a:t>Vous apporterez des remarques/ propositions au parcours proposé.</a:t>
            </a:r>
          </a:p>
        </p:txBody>
      </p:sp>
      <p:sp>
        <p:nvSpPr>
          <p:cNvPr id="4" name="ZoneTexte 3">
            <a:extLst>
              <a:ext uri="{FF2B5EF4-FFF2-40B4-BE49-F238E27FC236}">
                <a16:creationId xmlns:a16="http://schemas.microsoft.com/office/drawing/2014/main" id="{C113C66E-3590-44C0-2B2B-99E05914357A}"/>
              </a:ext>
            </a:extLst>
          </p:cNvPr>
          <p:cNvSpPr txBox="1"/>
          <p:nvPr/>
        </p:nvSpPr>
        <p:spPr>
          <a:xfrm>
            <a:off x="3697868" y="749300"/>
            <a:ext cx="6055731" cy="769441"/>
          </a:xfrm>
          <a:prstGeom prst="rect">
            <a:avLst/>
          </a:prstGeom>
          <a:noFill/>
        </p:spPr>
        <p:txBody>
          <a:bodyPr wrap="square" rtlCol="0">
            <a:spAutoFit/>
          </a:bodyPr>
          <a:lstStyle/>
          <a:p>
            <a:r>
              <a:rPr lang="fr-FR" sz="4400" dirty="0">
                <a:solidFill>
                  <a:srgbClr val="EB6608"/>
                </a:solidFill>
                <a:latin typeface="Century Gothic" panose="020B0502020202020204" pitchFamily="34" charset="0"/>
                <a:ea typeface="+mj-ea"/>
                <a:cs typeface="+mj-cs"/>
              </a:rPr>
              <a:t>Mise en situation</a:t>
            </a:r>
          </a:p>
        </p:txBody>
      </p:sp>
    </p:spTree>
    <p:extLst>
      <p:ext uri="{BB962C8B-B14F-4D97-AF65-F5344CB8AC3E}">
        <p14:creationId xmlns:p14="http://schemas.microsoft.com/office/powerpoint/2010/main" val="806517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10945E-F94E-8850-C4E5-8ACAC67DAC3A}"/>
              </a:ext>
            </a:extLst>
          </p:cNvPr>
          <p:cNvSpPr>
            <a:spLocks noGrp="1"/>
          </p:cNvSpPr>
          <p:nvPr>
            <p:ph type="title"/>
          </p:nvPr>
        </p:nvSpPr>
        <p:spPr/>
        <p:txBody>
          <a:bodyPr/>
          <a:lstStyle/>
          <a:p>
            <a:r>
              <a:rPr lang="fr-FR" dirty="0">
                <a:solidFill>
                  <a:schemeClr val="tx1">
                    <a:lumMod val="50000"/>
                    <a:lumOff val="50000"/>
                  </a:schemeClr>
                </a:solidFill>
                <a:latin typeface="Century Gothic" panose="020B0502020202020204" pitchFamily="34" charset="0"/>
              </a:rPr>
              <a:t>Lecture des comptes-rendus réalisés</a:t>
            </a:r>
          </a:p>
        </p:txBody>
      </p:sp>
      <p:sp>
        <p:nvSpPr>
          <p:cNvPr id="3" name="Espace réservé du contenu 2">
            <a:extLst>
              <a:ext uri="{FF2B5EF4-FFF2-40B4-BE49-F238E27FC236}">
                <a16:creationId xmlns:a16="http://schemas.microsoft.com/office/drawing/2014/main" id="{B77208AC-1D7B-06DB-3A1B-9F9B3E9E3301}"/>
              </a:ext>
            </a:extLst>
          </p:cNvPr>
          <p:cNvSpPr>
            <a:spLocks noGrp="1"/>
          </p:cNvSpPr>
          <p:nvPr>
            <p:ph idx="1"/>
          </p:nvPr>
        </p:nvSpPr>
        <p:spPr/>
        <p:txBody>
          <a:bodyPr/>
          <a:lstStyle/>
          <a:p>
            <a:r>
              <a:rPr lang="fr-FR" dirty="0">
                <a:latin typeface="Century Gothic" panose="020B0502020202020204" pitchFamily="34" charset="0"/>
              </a:rPr>
              <a:t>Bilan psychomoteur</a:t>
            </a:r>
          </a:p>
          <a:p>
            <a:r>
              <a:rPr lang="fr-FR" dirty="0">
                <a:latin typeface="Century Gothic" panose="020B0502020202020204" pitchFamily="34" charset="0"/>
              </a:rPr>
              <a:t>Bilan neuropsychologique</a:t>
            </a:r>
          </a:p>
          <a:p>
            <a:r>
              <a:rPr lang="fr-FR" dirty="0">
                <a:latin typeface="Century Gothic" panose="020B0502020202020204" pitchFamily="34" charset="0"/>
              </a:rPr>
              <a:t>Bilan attentionnel</a:t>
            </a:r>
          </a:p>
          <a:p>
            <a:r>
              <a:rPr lang="fr-FR" dirty="0">
                <a:latin typeface="Century Gothic" panose="020B0502020202020204" pitchFamily="34" charset="0"/>
              </a:rPr>
              <a:t>Bilan orthophonique</a:t>
            </a:r>
          </a:p>
          <a:p>
            <a:endParaRPr lang="fr-FR" dirty="0">
              <a:latin typeface="Century Gothic" panose="020B0502020202020204" pitchFamily="34" charset="0"/>
            </a:endParaRPr>
          </a:p>
          <a:p>
            <a:r>
              <a:rPr lang="fr-FR" dirty="0">
                <a:latin typeface="Century Gothic" panose="020B0502020202020204" pitchFamily="34" charset="0"/>
              </a:rPr>
              <a:t>NB : Bilan ORL (audiogramme) réalisé (mai 2021) : RAS </a:t>
            </a:r>
          </a:p>
          <a:p>
            <a:endParaRPr lang="fr-FR" dirty="0">
              <a:latin typeface="Century Gothic" panose="020B0502020202020204" pitchFamily="34" charset="0"/>
            </a:endParaRPr>
          </a:p>
        </p:txBody>
      </p:sp>
    </p:spTree>
    <p:extLst>
      <p:ext uri="{BB962C8B-B14F-4D97-AF65-F5344CB8AC3E}">
        <p14:creationId xmlns:p14="http://schemas.microsoft.com/office/powerpoint/2010/main" val="618091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Espace réservé du contenu 9">
            <a:extLst>
              <a:ext uri="{FF2B5EF4-FFF2-40B4-BE49-F238E27FC236}">
                <a16:creationId xmlns:a16="http://schemas.microsoft.com/office/drawing/2014/main" id="{1C3DA0AE-F6AA-E7E9-C74E-C99F52CE4132}"/>
              </a:ext>
            </a:extLst>
          </p:cNvPr>
          <p:cNvGraphicFramePr>
            <a:graphicFrameLocks noGrp="1"/>
          </p:cNvGraphicFramePr>
          <p:nvPr>
            <p:ph idx="1"/>
          </p:nvPr>
        </p:nvGraphicFramePr>
        <p:xfrm>
          <a:off x="579550" y="231819"/>
          <a:ext cx="11165982" cy="5756395"/>
        </p:xfrm>
        <a:graphic>
          <a:graphicData uri="http://schemas.openxmlformats.org/drawingml/2006/table">
            <a:tbl>
              <a:tblPr firstRow="1" firstCol="1" bandRow="1"/>
              <a:tblGrid>
                <a:gridCol w="3354952">
                  <a:extLst>
                    <a:ext uri="{9D8B030D-6E8A-4147-A177-3AD203B41FA5}">
                      <a16:colId xmlns:a16="http://schemas.microsoft.com/office/drawing/2014/main" val="4265253064"/>
                    </a:ext>
                  </a:extLst>
                </a:gridCol>
                <a:gridCol w="796774">
                  <a:extLst>
                    <a:ext uri="{9D8B030D-6E8A-4147-A177-3AD203B41FA5}">
                      <a16:colId xmlns:a16="http://schemas.microsoft.com/office/drawing/2014/main" val="3655906525"/>
                    </a:ext>
                  </a:extLst>
                </a:gridCol>
                <a:gridCol w="1713878">
                  <a:extLst>
                    <a:ext uri="{9D8B030D-6E8A-4147-A177-3AD203B41FA5}">
                      <a16:colId xmlns:a16="http://schemas.microsoft.com/office/drawing/2014/main" val="2772120922"/>
                    </a:ext>
                  </a:extLst>
                </a:gridCol>
                <a:gridCol w="2290226">
                  <a:extLst>
                    <a:ext uri="{9D8B030D-6E8A-4147-A177-3AD203B41FA5}">
                      <a16:colId xmlns:a16="http://schemas.microsoft.com/office/drawing/2014/main" val="3358999217"/>
                    </a:ext>
                  </a:extLst>
                </a:gridCol>
                <a:gridCol w="3010152">
                  <a:extLst>
                    <a:ext uri="{9D8B030D-6E8A-4147-A177-3AD203B41FA5}">
                      <a16:colId xmlns:a16="http://schemas.microsoft.com/office/drawing/2014/main" val="2864141521"/>
                    </a:ext>
                  </a:extLst>
                </a:gridCol>
              </a:tblGrid>
              <a:tr h="762599">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Quel professionnel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Date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Type d’intervention (observation, bilan vs suivi)</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Observations / Résultats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Préconisation / examen complémentaire demandé</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228338"/>
                  </a:ext>
                </a:extLst>
              </a:tr>
              <a:tr h="179292">
                <a:tc gridSpan="5">
                  <a:txBody>
                    <a:bodyPr/>
                    <a:lstStyle/>
                    <a:p>
                      <a:pPr algn="ctr">
                        <a:lnSpc>
                          <a:spcPct val="107000"/>
                        </a:lnSpc>
                        <a:spcAft>
                          <a:spcPts val="800"/>
                        </a:spcAft>
                      </a:pP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Identification des signes de TND</a:t>
                      </a:r>
                      <a:endParaRPr lang="fr-FR" sz="1000" u="non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690484828"/>
                  </a:ext>
                </a:extLst>
              </a:tr>
              <a:tr h="3707383">
                <a:tc>
                  <a:txBody>
                    <a:bodyPr/>
                    <a:lstStyle/>
                    <a:p>
                      <a:pPr algn="l">
                        <a:lnSpc>
                          <a:spcPct val="107000"/>
                        </a:lnSpc>
                        <a:spcAft>
                          <a:spcPts val="800"/>
                        </a:spcAft>
                      </a:pPr>
                      <a:r>
                        <a:rPr lang="fr-FR" sz="1000">
                          <a:effectLst/>
                          <a:latin typeface="Century Gothic" panose="020B0502020202020204" pitchFamily="34" charset="0"/>
                          <a:ea typeface="Constantia" panose="02030602050306030303" pitchFamily="18" charset="0"/>
                          <a:cs typeface="Times New Roman" panose="02020603050405020304" pitchFamily="18" charset="0"/>
                        </a:rPr>
                        <a:t>Médecin Dr XX</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200" dirty="0" err="1">
                          <a:effectLst/>
                          <a:latin typeface="Century Gothic" panose="020B0502020202020204" pitchFamily="34" charset="0"/>
                        </a:rPr>
                        <a:t>Nov</a:t>
                      </a:r>
                      <a:r>
                        <a:rPr lang="fr-FR" sz="1200" dirty="0">
                          <a:effectLst/>
                          <a:latin typeface="Century Gothic" panose="020B0502020202020204" pitchFamily="34" charset="0"/>
                        </a:rPr>
                        <a:t> 2020</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200" dirty="0">
                          <a:effectLst/>
                          <a:latin typeface="Century Gothic" panose="020B0502020202020204" pitchFamily="34" charset="0"/>
                        </a:rPr>
                        <a:t>Consultation clinique + échanges avec parents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925" algn="l">
                        <a:lnSpc>
                          <a:spcPct val="107000"/>
                        </a:lnSpc>
                        <a:spcAft>
                          <a:spcPts val="800"/>
                        </a:spcAft>
                      </a:pPr>
                      <a:r>
                        <a:rPr lang="fr-FR" sz="1100" dirty="0">
                          <a:effectLst/>
                          <a:latin typeface="Century Gothic" panose="020B0502020202020204" pitchFamily="34" charset="0"/>
                        </a:rPr>
                        <a:t>- facteur de risque : </a:t>
                      </a:r>
                      <a:r>
                        <a:rPr lang="fr-FR" sz="1200" dirty="0">
                          <a:effectLst/>
                          <a:latin typeface="Century Gothic" panose="020B0502020202020204" pitchFamily="34" charset="0"/>
                        </a:rPr>
                        <a:t>Sœur ayant un TND / Ictère néonatal sévère</a:t>
                      </a:r>
                      <a:r>
                        <a:rPr lang="fr-FR" sz="1100" dirty="0">
                          <a:effectLst/>
                          <a:latin typeface="Century Gothic" panose="020B0502020202020204" pitchFamily="34" charset="0"/>
                        </a:rPr>
                        <a:t> </a:t>
                      </a:r>
                      <a:endParaRPr lang="fr-FR" sz="1400" dirty="0">
                        <a:effectLst/>
                        <a:latin typeface="Century Gothic" panose="020B0502020202020204" pitchFamily="34" charset="0"/>
                      </a:endParaRPr>
                    </a:p>
                    <a:p>
                      <a:pPr marL="34925" algn="l">
                        <a:lnSpc>
                          <a:spcPct val="107000"/>
                        </a:lnSpc>
                        <a:spcAft>
                          <a:spcPts val="800"/>
                        </a:spcAft>
                      </a:pPr>
                      <a:r>
                        <a:rPr lang="fr-FR" sz="1100" dirty="0">
                          <a:effectLst/>
                          <a:latin typeface="Century Gothic" panose="020B0502020202020204" pitchFamily="34" charset="0"/>
                        </a:rPr>
                        <a:t> </a:t>
                      </a:r>
                      <a:endParaRPr lang="fr-FR" sz="1400" dirty="0">
                        <a:effectLst/>
                        <a:latin typeface="Century Gothic" panose="020B0502020202020204" pitchFamily="34" charset="0"/>
                      </a:endParaRPr>
                    </a:p>
                    <a:p>
                      <a:pPr marL="34925" algn="l">
                        <a:lnSpc>
                          <a:spcPct val="107000"/>
                        </a:lnSpc>
                        <a:spcAft>
                          <a:spcPts val="800"/>
                        </a:spcAft>
                      </a:pPr>
                      <a:r>
                        <a:rPr lang="fr-FR" sz="1200" dirty="0">
                          <a:effectLst/>
                          <a:latin typeface="Century Gothic" panose="020B0502020202020204" pitchFamily="34" charset="0"/>
                        </a:rPr>
                        <a:t>- troubles des fonctions physiologiques instinctuelles (sommeil, alimentation),</a:t>
                      </a:r>
                    </a:p>
                    <a:p>
                      <a:pPr algn="l">
                        <a:lnSpc>
                          <a:spcPct val="107000"/>
                        </a:lnSpc>
                        <a:spcAft>
                          <a:spcPts val="800"/>
                        </a:spcAft>
                      </a:pPr>
                      <a:r>
                        <a:rPr lang="fr-FR" sz="1200" dirty="0">
                          <a:effectLst/>
                          <a:latin typeface="Century Gothic" panose="020B0502020202020204" pitchFamily="34" charset="0"/>
                        </a:rPr>
                        <a:t> - profil sensoriel et sensori-moteur particulier, </a:t>
                      </a:r>
                    </a:p>
                    <a:p>
                      <a:pPr algn="l">
                        <a:lnSpc>
                          <a:spcPct val="107000"/>
                        </a:lnSpc>
                        <a:spcAft>
                          <a:spcPts val="800"/>
                        </a:spcAft>
                      </a:pPr>
                      <a:r>
                        <a:rPr lang="fr-FR" sz="1200" dirty="0">
                          <a:effectLst/>
                          <a:latin typeface="Century Gothic" panose="020B0502020202020204" pitchFamily="34" charset="0"/>
                        </a:rPr>
                        <a:t>- régulation émotionnelle inhabituelle pour l’âge, </a:t>
                      </a:r>
                    </a:p>
                    <a:p>
                      <a:pPr algn="l">
                        <a:lnSpc>
                          <a:spcPct val="107000"/>
                        </a:lnSpc>
                        <a:spcAft>
                          <a:spcPts val="800"/>
                        </a:spcAft>
                      </a:pPr>
                      <a:r>
                        <a:rPr lang="fr-FR" sz="1200" dirty="0">
                          <a:effectLst/>
                          <a:latin typeface="Century Gothic" panose="020B0502020202020204" pitchFamily="34" charset="0"/>
                        </a:rPr>
                        <a:t>- motricité globale et fine difficiles, </a:t>
                      </a:r>
                    </a:p>
                    <a:p>
                      <a:pPr algn="l">
                        <a:lnSpc>
                          <a:spcPct val="107000"/>
                        </a:lnSpc>
                        <a:spcAft>
                          <a:spcPts val="800"/>
                        </a:spcAft>
                      </a:pPr>
                      <a:r>
                        <a:rPr lang="fr-FR" sz="1200" dirty="0">
                          <a:effectLst/>
                          <a:latin typeface="Century Gothic" panose="020B0502020202020204" pitchFamily="34" charset="0"/>
                        </a:rPr>
                        <a:t>- difficulté de socialisation…</a:t>
                      </a:r>
                    </a:p>
                    <a:p>
                      <a:pPr algn="l">
                        <a:lnSpc>
                          <a:spcPct val="107000"/>
                        </a:lnSpc>
                        <a:spcAft>
                          <a:spcPts val="800"/>
                        </a:spcAft>
                      </a:pPr>
                      <a:r>
                        <a:rPr lang="fr-FR" sz="1200" dirty="0">
                          <a:effectLst/>
                          <a:latin typeface="Century Gothic" panose="020B0502020202020204" pitchFamily="34" charset="0"/>
                        </a:rPr>
                        <a:t> </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200" dirty="0">
                          <a:effectLst/>
                          <a:latin typeface="Century Gothic" panose="020B0502020202020204" pitchFamily="34" charset="0"/>
                        </a:rPr>
                        <a:t>Consultation dédiée CTE prévue le XX </a:t>
                      </a:r>
                      <a:r>
                        <a:rPr lang="fr-FR" sz="1200" dirty="0" err="1">
                          <a:effectLst/>
                          <a:latin typeface="Century Gothic" panose="020B0502020202020204" pitchFamily="34" charset="0"/>
                        </a:rPr>
                        <a:t>Nov</a:t>
                      </a:r>
                      <a:r>
                        <a:rPr lang="fr-FR" sz="1200" dirty="0">
                          <a:effectLst/>
                          <a:latin typeface="Century Gothic" panose="020B0502020202020204" pitchFamily="34" charset="0"/>
                        </a:rPr>
                        <a:t> 2020</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6648388"/>
                  </a:ext>
                </a:extLst>
              </a:tr>
              <a:tr h="179292">
                <a:tc gridSpan="5">
                  <a:txBody>
                    <a:bodyPr/>
                    <a:lstStyle/>
                    <a:p>
                      <a:pPr algn="ctr">
                        <a:lnSpc>
                          <a:spcPct val="107000"/>
                        </a:lnSpc>
                        <a:spcAft>
                          <a:spcPts val="800"/>
                        </a:spcAft>
                      </a:pP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Consultation de repérage par le médecin de 1re ligne</a:t>
                      </a:r>
                      <a:endParaRPr lang="fr-FR" sz="1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96044455"/>
                  </a:ext>
                </a:extLst>
              </a:tr>
              <a:tr h="927829">
                <a:tc>
                  <a:txBody>
                    <a:bodyPr/>
                    <a:lstStyle/>
                    <a:p>
                      <a:pPr algn="l">
                        <a:lnSpc>
                          <a:spcPct val="107000"/>
                        </a:lnSpc>
                        <a:spcAft>
                          <a:spcPts val="800"/>
                        </a:spcAft>
                      </a:pPr>
                      <a:r>
                        <a:rPr lang="fr-FR" sz="1000">
                          <a:effectLst/>
                          <a:latin typeface="Century Gothic" panose="020B0502020202020204" pitchFamily="34" charset="0"/>
                          <a:ea typeface="Constantia" panose="02030602050306030303" pitchFamily="18" charset="0"/>
                          <a:cs typeface="Times New Roman" panose="02020603050405020304" pitchFamily="18" charset="0"/>
                        </a:rPr>
                        <a:t>Médecin Dr XX</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200" dirty="0" err="1">
                          <a:effectLst/>
                          <a:latin typeface="Century Gothic" panose="020B0502020202020204" pitchFamily="34" charset="0"/>
                        </a:rPr>
                        <a:t>Nov</a:t>
                      </a:r>
                      <a:r>
                        <a:rPr lang="fr-FR" sz="1200" dirty="0">
                          <a:effectLst/>
                          <a:latin typeface="Century Gothic" panose="020B0502020202020204" pitchFamily="34" charset="0"/>
                        </a:rPr>
                        <a:t> 2020</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200" dirty="0">
                          <a:effectLst/>
                          <a:latin typeface="Century Gothic" panose="020B0502020202020204" pitchFamily="34" charset="0"/>
                        </a:rPr>
                        <a:t>Observation + remplissage du guide repérage TND</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200" dirty="0">
                          <a:effectLst/>
                          <a:latin typeface="Century Gothic" panose="020B0502020202020204" pitchFamily="34" charset="0"/>
                        </a:rPr>
                        <a:t>Signes de TND avérés</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200" dirty="0">
                          <a:effectLst/>
                          <a:latin typeface="Century Gothic" panose="020B0502020202020204" pitchFamily="34" charset="0"/>
                        </a:rPr>
                        <a:t>Orientation PCO (remplissage du dossier </a:t>
                      </a:r>
                      <a:r>
                        <a:rPr lang="fr-FR" sz="1200">
                          <a:effectLst/>
                          <a:latin typeface="Century Gothic" panose="020B0502020202020204" pitchFamily="34" charset="0"/>
                        </a:rPr>
                        <a:t>et envoi </a:t>
                      </a:r>
                      <a:r>
                        <a:rPr lang="fr-FR" sz="1200" dirty="0">
                          <a:effectLst/>
                          <a:latin typeface="Century Gothic" panose="020B0502020202020204" pitchFamily="34" charset="0"/>
                        </a:rPr>
                        <a:t>ce jour)</a:t>
                      </a:r>
                      <a:endParaRPr lang="fr-FR"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53344" marR="533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9124172"/>
                  </a:ext>
                </a:extLst>
              </a:tr>
            </a:tbl>
          </a:graphicData>
        </a:graphic>
      </p:graphicFrame>
    </p:spTree>
    <p:extLst>
      <p:ext uri="{BB962C8B-B14F-4D97-AF65-F5344CB8AC3E}">
        <p14:creationId xmlns:p14="http://schemas.microsoft.com/office/powerpoint/2010/main" val="3773952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a:extLst>
              <a:ext uri="{FF2B5EF4-FFF2-40B4-BE49-F238E27FC236}">
                <a16:creationId xmlns:a16="http://schemas.microsoft.com/office/drawing/2014/main" id="{0AEFFA42-66F6-6EB4-334A-BD954E90EFC8}"/>
              </a:ext>
            </a:extLst>
          </p:cNvPr>
          <p:cNvGraphicFramePr>
            <a:graphicFrameLocks noGrp="1"/>
          </p:cNvGraphicFramePr>
          <p:nvPr/>
        </p:nvGraphicFramePr>
        <p:xfrm>
          <a:off x="141668" y="-101079"/>
          <a:ext cx="11887198" cy="6981760"/>
        </p:xfrm>
        <a:graphic>
          <a:graphicData uri="http://schemas.openxmlformats.org/drawingml/2006/table">
            <a:tbl>
              <a:tblPr firstRow="1" firstCol="1" bandRow="1"/>
              <a:tblGrid>
                <a:gridCol w="2309431">
                  <a:extLst>
                    <a:ext uri="{9D8B030D-6E8A-4147-A177-3AD203B41FA5}">
                      <a16:colId xmlns:a16="http://schemas.microsoft.com/office/drawing/2014/main" val="73199871"/>
                    </a:ext>
                  </a:extLst>
                </a:gridCol>
                <a:gridCol w="1077712">
                  <a:extLst>
                    <a:ext uri="{9D8B030D-6E8A-4147-A177-3AD203B41FA5}">
                      <a16:colId xmlns:a16="http://schemas.microsoft.com/office/drawing/2014/main" val="1626744576"/>
                    </a:ext>
                  </a:extLst>
                </a:gridCol>
                <a:gridCol w="1854558">
                  <a:extLst>
                    <a:ext uri="{9D8B030D-6E8A-4147-A177-3AD203B41FA5}">
                      <a16:colId xmlns:a16="http://schemas.microsoft.com/office/drawing/2014/main" val="1660299115"/>
                    </a:ext>
                  </a:extLst>
                </a:gridCol>
                <a:gridCol w="3580327">
                  <a:extLst>
                    <a:ext uri="{9D8B030D-6E8A-4147-A177-3AD203B41FA5}">
                      <a16:colId xmlns:a16="http://schemas.microsoft.com/office/drawing/2014/main" val="214746157"/>
                    </a:ext>
                  </a:extLst>
                </a:gridCol>
                <a:gridCol w="3065170">
                  <a:extLst>
                    <a:ext uri="{9D8B030D-6E8A-4147-A177-3AD203B41FA5}">
                      <a16:colId xmlns:a16="http://schemas.microsoft.com/office/drawing/2014/main" val="2002316647"/>
                    </a:ext>
                  </a:extLst>
                </a:gridCol>
              </a:tblGrid>
              <a:tr h="528033">
                <a:tc>
                  <a:txBody>
                    <a:bodyPr/>
                    <a:lstStyle/>
                    <a:p>
                      <a:pPr algn="ctr">
                        <a:lnSpc>
                          <a:spcPct val="107000"/>
                        </a:lnSpc>
                        <a:spcAft>
                          <a:spcPts val="800"/>
                        </a:spcAft>
                      </a:pPr>
                      <a:r>
                        <a:rPr lang="fr-FR" sz="1000" b="1">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Quel professionnel ?</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Date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Type d’intervention (observation, bilan vs suivi)</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Observations / Résultats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Préconisation / examen complémentaire demandé</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087688"/>
                  </a:ext>
                </a:extLst>
              </a:tr>
              <a:tr h="242097">
                <a:tc gridSpan="5">
                  <a:txBody>
                    <a:bodyPr/>
                    <a:lstStyle/>
                    <a:p>
                      <a:pPr algn="ctr">
                        <a:lnSpc>
                          <a:spcPct val="107000"/>
                        </a:lnSpc>
                        <a:spcAft>
                          <a:spcPts val="800"/>
                        </a:spcAft>
                      </a:pP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a:t>
                      </a:r>
                      <a:r>
                        <a:rPr lang="fr-FR" sz="1000" b="1" u="none" strike="noStrike" kern="12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onsultati</a:t>
                      </a: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on(s) spécialisée(s) en neurodéveloppement</a:t>
                      </a:r>
                      <a:endParaRPr lang="fr-FR" sz="1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algn="ctr">
                        <a:lnSpc>
                          <a:spcPct val="107000"/>
                        </a:lnSpc>
                        <a:spcAft>
                          <a:spcPts val="800"/>
                        </a:spcAft>
                      </a:pPr>
                      <a:endParaRPr lang="fr-FR" sz="1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solidFill>
                      <a:srgbClr val="EB6608"/>
                    </a:solidFill>
                  </a:tcPr>
                </a:tc>
                <a:extLst>
                  <a:ext uri="{0D108BD9-81ED-4DB2-BD59-A6C34878D82A}">
                    <a16:rowId xmlns:a16="http://schemas.microsoft.com/office/drawing/2014/main" val="2249858093"/>
                  </a:ext>
                </a:extLst>
              </a:tr>
              <a:tr h="376089">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ORL :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Aout 2020</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Amygdalectomie partielle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endParaRPr lang="fr-FR" sz="1000" dirty="0">
                        <a:effectLst/>
                        <a:latin typeface="Century Gothic" panose="020B0502020202020204" pitchFamily="34"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938927"/>
                  </a:ext>
                </a:extLst>
              </a:tr>
              <a:tr h="385992">
                <a:tc>
                  <a:txBody>
                    <a:bodyPr/>
                    <a:lstStyle/>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Orthoptiste :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M./Mme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Nov 2020</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 bilan</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 fusion en convergence en VL limitée aux prismes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fr-FR" sz="1000">
                          <a:effectLst/>
                          <a:latin typeface="Century Gothic" panose="020B0502020202020204" pitchFamily="34" charset="0"/>
                        </a:rPr>
                        <a:t>- Suivi à réaliser mais non urgent</a:t>
                      </a:r>
                    </a:p>
                    <a:p>
                      <a:pPr algn="l">
                        <a:lnSpc>
                          <a:spcPct val="107000"/>
                        </a:lnSpc>
                        <a:spcAft>
                          <a:spcPts val="0"/>
                        </a:spcAft>
                      </a:pPr>
                      <a:r>
                        <a:rPr lang="fr-FR" sz="1000">
                          <a:effectLst/>
                          <a:latin typeface="Century Gothic" panose="020B0502020202020204" pitchFamily="34" charset="0"/>
                          <a:ea typeface="Calibri" panose="020F0502020204030204" pitchFamily="34" charset="0"/>
                          <a:cs typeface="Times New Roman" panose="02020603050405020304" pitchFamily="18" charset="0"/>
                        </a:rPr>
                        <a:t>- Faire un bilan psychomot</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96720"/>
                  </a:ext>
                </a:extLst>
              </a:tr>
              <a:tr h="358724">
                <a:tc>
                  <a:txBody>
                    <a:bodyPr/>
                    <a:lstStyle/>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Psychomotricien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M./Mme XX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Dec 2020</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Bilan</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 diff visuelles et motrices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Suivi psychomot</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669464"/>
                  </a:ext>
                </a:extLst>
              </a:tr>
              <a:tr h="467167">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Orthophoniste :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b="0">
                          <a:solidFill>
                            <a:schemeClr val="tx1"/>
                          </a:solidFill>
                          <a:effectLst/>
                          <a:latin typeface="Century Gothic" panose="020B0502020202020204" pitchFamily="34" charset="0"/>
                        </a:rPr>
                        <a:t>Fev 2021</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b="0">
                          <a:solidFill>
                            <a:schemeClr val="tx1"/>
                          </a:solidFill>
                          <a:effectLst/>
                          <a:latin typeface="Century Gothic" panose="020B0502020202020204" pitchFamily="34" charset="0"/>
                        </a:rPr>
                        <a:t>Bilan fait à l’oral aux parents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fr-FR" sz="1000" b="0">
                          <a:solidFill>
                            <a:schemeClr val="tx1"/>
                          </a:solidFill>
                          <a:effectLst/>
                          <a:latin typeface="Century Gothic" panose="020B0502020202020204" pitchFamily="34" charset="0"/>
                        </a:rPr>
                        <a:t>RAS</a:t>
                      </a:r>
                    </a:p>
                    <a:p>
                      <a:pPr algn="l">
                        <a:lnSpc>
                          <a:spcPct val="107000"/>
                        </a:lnSpc>
                        <a:spcAft>
                          <a:spcPts val="0"/>
                        </a:spcAft>
                      </a:pPr>
                      <a:r>
                        <a:rPr lang="fr-FR" sz="1000" b="0">
                          <a:solidFill>
                            <a:schemeClr val="tx1"/>
                          </a:solidFill>
                          <a:effectLst/>
                          <a:latin typeface="Century Gothic" panose="020B0502020202020204" pitchFamily="34" charset="0"/>
                        </a:rPr>
                        <a:t>Bonne communication, comprend bien, bon niveau de langage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b="0">
                          <a:solidFill>
                            <a:schemeClr val="tx1"/>
                          </a:solidFill>
                          <a:effectLst/>
                          <a:latin typeface="Century Gothic" panose="020B0502020202020204" pitchFamily="34" charset="0"/>
                        </a:rPr>
                        <a:t>RAS</a:t>
                      </a:r>
                      <a:endPar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8013870"/>
                  </a:ext>
                </a:extLst>
              </a:tr>
              <a:tr h="547415">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Neuropsychologue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dirty="0" err="1">
                          <a:effectLst/>
                          <a:latin typeface="Century Gothic" panose="020B0502020202020204" pitchFamily="34" charset="0"/>
                        </a:rPr>
                        <a:t>Fev</a:t>
                      </a:r>
                      <a:r>
                        <a:rPr lang="fr-FR" sz="1000" dirty="0">
                          <a:effectLst/>
                          <a:latin typeface="Century Gothic" panose="020B0502020202020204" pitchFamily="34" charset="0"/>
                        </a:rPr>
                        <a:t> 2021</a:t>
                      </a:r>
                    </a:p>
                    <a:p>
                      <a:pPr algn="l">
                        <a:lnSpc>
                          <a:spcPct val="107000"/>
                        </a:lnSpc>
                        <a:spcAft>
                          <a:spcPts val="800"/>
                        </a:spcAft>
                      </a:pPr>
                      <a:r>
                        <a:rPr lang="fr-FR" sz="1000" dirty="0">
                          <a:effectLst/>
                          <a:latin typeface="Century Gothic" panose="020B0502020202020204" pitchFamily="34" charset="0"/>
                        </a:rPr>
                        <a:t>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dirty="0">
                          <a:effectLst/>
                          <a:latin typeface="Century Gothic" panose="020B0502020202020204" pitchFamily="34" charset="0"/>
                        </a:rPr>
                        <a:t>Bilan</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fr-FR" sz="1000" dirty="0">
                          <a:effectLst/>
                          <a:latin typeface="Century Gothic" panose="020B0502020202020204" pitchFamily="34" charset="0"/>
                        </a:rPr>
                        <a:t>- diff attentionnelles</a:t>
                      </a:r>
                    </a:p>
                    <a:p>
                      <a:pPr algn="l">
                        <a:lnSpc>
                          <a:spcPct val="100000"/>
                        </a:lnSpc>
                        <a:spcAft>
                          <a:spcPts val="0"/>
                        </a:spcAft>
                      </a:pPr>
                      <a:r>
                        <a:rPr lang="fr-FR" sz="1000" dirty="0">
                          <a:effectLst/>
                          <a:latin typeface="Century Gothic" panose="020B0502020202020204" pitchFamily="34" charset="0"/>
                        </a:rPr>
                        <a:t>- diff de langage</a:t>
                      </a:r>
                    </a:p>
                    <a:p>
                      <a:pPr algn="l">
                        <a:lnSpc>
                          <a:spcPct val="100000"/>
                        </a:lnSpc>
                        <a:spcAft>
                          <a:spcPts val="0"/>
                        </a:spcAft>
                      </a:pPr>
                      <a:r>
                        <a:rPr lang="fr-FR" sz="1000" dirty="0">
                          <a:effectLst/>
                          <a:latin typeface="Century Gothic" panose="020B0502020202020204" pitchFamily="34" charset="0"/>
                        </a:rPr>
                        <a:t>- diff comportementales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effectLst/>
                          <a:latin typeface="Century Gothic" panose="020B0502020202020204" pitchFamily="34" charset="0"/>
                        </a:rPr>
                        <a:t>-Suivi neuropsy + Guidance parentale</a:t>
                      </a:r>
                    </a:p>
                    <a:p>
                      <a:pPr algn="l">
                        <a:lnSpc>
                          <a:spcPct val="100000"/>
                        </a:lnSpc>
                        <a:spcAft>
                          <a:spcPts val="0"/>
                        </a:spcAft>
                      </a:pPr>
                      <a:r>
                        <a:rPr lang="fr-FR" sz="1000" dirty="0">
                          <a:effectLst/>
                          <a:latin typeface="Century Gothic" panose="020B0502020202020204" pitchFamily="34" charset="0"/>
                        </a:rPr>
                        <a:t>-PEC ortho sur la pragmatique</a:t>
                      </a:r>
                    </a:p>
                    <a:p>
                      <a:pPr algn="l">
                        <a:lnSpc>
                          <a:spcPct val="100000"/>
                        </a:lnSpc>
                        <a:spcAft>
                          <a:spcPts val="0"/>
                        </a:spcAft>
                      </a:pPr>
                      <a:r>
                        <a:rPr lang="fr-FR" sz="1000" dirty="0">
                          <a:effectLst/>
                          <a:latin typeface="Century Gothic" panose="020B0502020202020204" pitchFamily="34" charset="0"/>
                        </a:rPr>
                        <a:t>-Bilan ORL</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397842"/>
                  </a:ext>
                </a:extLst>
              </a:tr>
              <a:tr h="218940">
                <a:tc gridSpan="5">
                  <a:txBody>
                    <a:bodyPr/>
                    <a:lstStyle/>
                    <a:p>
                      <a:pPr algn="ctr">
                        <a:lnSpc>
                          <a:spcPct val="107000"/>
                        </a:lnSpc>
                        <a:spcAft>
                          <a:spcPts val="800"/>
                        </a:spcAft>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Consultation de suivi du médecin 1ere ligne</a:t>
                      </a: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algn="ctr">
                        <a:lnSpc>
                          <a:spcPct val="107000"/>
                        </a:lnSpc>
                        <a:spcAft>
                          <a:spcPts val="800"/>
                        </a:spcAft>
                      </a:pPr>
                      <a:endPar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extLst>
                  <a:ext uri="{0D108BD9-81ED-4DB2-BD59-A6C34878D82A}">
                    <a16:rowId xmlns:a16="http://schemas.microsoft.com/office/drawing/2014/main" val="1610785770"/>
                  </a:ext>
                </a:extLst>
              </a:tr>
              <a:tr h="412124">
                <a:tc>
                  <a:txBody>
                    <a:bodyPr/>
                    <a:lstStyle/>
                    <a:p>
                      <a:pPr algn="l">
                        <a:lnSpc>
                          <a:spcPct val="107000"/>
                        </a:lnSpc>
                        <a:spcAft>
                          <a:spcPts val="800"/>
                        </a:spcAft>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Dr XXX</a:t>
                      </a: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fr-FR" sz="1000" dirty="0">
                          <a:effectLst/>
                          <a:latin typeface="Century Gothic" panose="020B0502020202020204" pitchFamily="34" charset="0"/>
                          <a:ea typeface="Calibri" panose="020F0502020204030204" pitchFamily="34" charset="0"/>
                          <a:cs typeface="Times New Roman" panose="02020603050405020304" pitchFamily="18" charset="0"/>
                        </a:rPr>
                        <a:t>Mars 2021</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r>
                        <a:rPr lang="fr-FR" sz="1000" dirty="0">
                          <a:effectLst/>
                          <a:latin typeface="Century Gothic" panose="020B0502020202020204" pitchFamily="34" charset="0"/>
                          <a:ea typeface="Calibri" panose="020F0502020204030204" pitchFamily="34" charset="0"/>
                          <a:cs typeface="Times New Roman" panose="02020603050405020304" pitchFamily="18" charset="0"/>
                        </a:rPr>
                        <a:t>observation</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marL="0" indent="0" algn="l">
                        <a:lnSpc>
                          <a:spcPct val="107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Suivi psychomot en cours (</a:t>
                      </a:r>
                      <a:r>
                        <a:rPr lang="fr-FR" sz="1000" dirty="0" err="1">
                          <a:effectLst/>
                          <a:latin typeface="Century Gothic" panose="020B0502020202020204" pitchFamily="34" charset="0"/>
                          <a:ea typeface="Calibri" panose="020F0502020204030204" pitchFamily="34" charset="0"/>
                          <a:cs typeface="Times New Roman" panose="02020603050405020304" pitchFamily="18" charset="0"/>
                        </a:rPr>
                        <a:t>janv</a:t>
                      </a: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2021)</a:t>
                      </a:r>
                    </a:p>
                    <a:p>
                      <a:pPr marL="0" indent="0" algn="l">
                        <a:lnSpc>
                          <a:spcPct val="107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Apprentissages difficiles, pleure beaucoup à l’école. AESH demandé par </a:t>
                      </a:r>
                      <a:r>
                        <a:rPr lang="fr-FR" sz="1000" dirty="0" err="1">
                          <a:effectLst/>
                          <a:latin typeface="Century Gothic" panose="020B0502020202020204" pitchFamily="34" charset="0"/>
                          <a:ea typeface="Calibri" panose="020F0502020204030204" pitchFamily="34" charset="0"/>
                          <a:cs typeface="Times New Roman" panose="02020603050405020304" pitchFamily="18" charset="0"/>
                        </a:rPr>
                        <a:t>ecole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l">
                        <a:lnSpc>
                          <a:spcPct val="107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 certif pour dossier MDPH rempli : AEEH, AESH, aménagements </a:t>
                      </a:r>
                      <a:r>
                        <a:rPr lang="fr-FR" sz="1000" dirty="0" err="1">
                          <a:effectLst/>
                          <a:latin typeface="Century Gothic" panose="020B0502020202020204" pitchFamily="34" charset="0"/>
                          <a:ea typeface="Calibri" panose="020F0502020204030204" pitchFamily="34" charset="0"/>
                          <a:cs typeface="Times New Roman" panose="02020603050405020304" pitchFamily="18" charset="0"/>
                          <a:sym typeface="Wingdings" panose="05000000000000000000" pitchFamily="2" charset="2"/>
                        </a:rPr>
                        <a:t>sco</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marL="0" indent="0" algn="l">
                        <a:lnSpc>
                          <a:spcPct val="100000"/>
                        </a:lnSpc>
                        <a:spcAft>
                          <a:spcPts val="0"/>
                        </a:spcAft>
                        <a:buFont typeface="Arial" panose="020B0604020202020204" pitchFamily="34" charset="0"/>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Orienté vers un ORL pour bilan auditif</a:t>
                      </a:r>
                    </a:p>
                    <a:p>
                      <a:pPr marL="0" indent="0" algn="l">
                        <a:lnSpc>
                          <a:spcPct val="100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Refaire un bilan ortho plus ciblé (pragmatique)</a:t>
                      </a:r>
                    </a:p>
                    <a:p>
                      <a:pPr marL="0" indent="0" algn="l">
                        <a:lnSpc>
                          <a:spcPct val="100000"/>
                        </a:lnSpc>
                        <a:spcAft>
                          <a:spcPts val="0"/>
                        </a:spcAft>
                        <a:buFont typeface="Arial" panose="020B0604020202020204" pitchFamily="34" charset="0"/>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Faire suivi neuropsy</a:t>
                      </a:r>
                    </a:p>
                    <a:p>
                      <a:pPr marL="171450" indent="-171450" algn="l">
                        <a:lnSpc>
                          <a:spcPct val="100000"/>
                        </a:lnSpc>
                        <a:spcAft>
                          <a:spcPts val="0"/>
                        </a:spcAft>
                        <a:buFontTx/>
                        <a:buChar cha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Bilan visuel à venir</a:t>
                      </a:r>
                    </a:p>
                    <a:p>
                      <a:pPr marL="171450" indent="-171450" algn="l">
                        <a:lnSpc>
                          <a:spcPct val="100000"/>
                        </a:lnSpc>
                        <a:spcAft>
                          <a:spcPts val="0"/>
                        </a:spcAft>
                        <a:buFontTx/>
                        <a:buChar cha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Faire </a:t>
                      </a:r>
                      <a:r>
                        <a:rPr lang="fr-FR" sz="1000" dirty="0" err="1">
                          <a:effectLst/>
                          <a:latin typeface="Century Gothic" panose="020B0502020202020204" pitchFamily="34" charset="0"/>
                          <a:ea typeface="Calibri" panose="020F0502020204030204" pitchFamily="34" charset="0"/>
                          <a:cs typeface="Times New Roman" panose="02020603050405020304" pitchFamily="18" charset="0"/>
                        </a:rPr>
                        <a:t>GEVASCo</a:t>
                      </a: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par école et dépôt dossier MDPH</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4936707"/>
                  </a:ext>
                </a:extLst>
              </a:tr>
              <a:tr h="275170">
                <a:tc gridSpan="5">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a:t>
                      </a:r>
                      <a:r>
                        <a:rPr lang="fr-FR" sz="1000" b="1" u="none" strike="noStrike" kern="12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onsultati</a:t>
                      </a: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on(s) spécialisée(s) en neurodéveloppement</a:t>
                      </a:r>
                      <a:endParaRPr lang="fr-FR" sz="1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lang="fr-FR" sz="1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extLst>
                  <a:ext uri="{0D108BD9-81ED-4DB2-BD59-A6C34878D82A}">
                    <a16:rowId xmlns:a16="http://schemas.microsoft.com/office/drawing/2014/main" val="1735240561"/>
                  </a:ext>
                </a:extLst>
              </a:tr>
              <a:tr h="399245">
                <a:tc>
                  <a:txBody>
                    <a:bodyPr/>
                    <a:lstStyle/>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Orthoptiste :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M./Mme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fr-FR" sz="1000">
                          <a:effectLst/>
                          <a:latin typeface="Century Gothic" panose="020B0502020202020204" pitchFamily="34" charset="0"/>
                        </a:rPr>
                        <a:t>Avril 2021</a:t>
                      </a:r>
                      <a:endParaRPr lang="fr-F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r>
                        <a:rPr lang="fr-FR" sz="1000">
                          <a:effectLst/>
                          <a:latin typeface="Century Gothic" panose="020B0502020202020204" pitchFamily="34" charset="0"/>
                        </a:rPr>
                        <a:t> bilan</a:t>
                      </a:r>
                      <a:endParaRPr lang="fr-F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r>
                        <a:rPr lang="fr-FR" sz="1000">
                          <a:effectLst/>
                          <a:latin typeface="Century Gothic" panose="020B0502020202020204" pitchFamily="34" charset="0"/>
                        </a:rPr>
                        <a:t> </a:t>
                      </a:r>
                      <a:endParaRPr lang="fr-F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pPr>
                      <a:r>
                        <a:rPr lang="fr-FR" sz="1000">
                          <a:effectLst/>
                          <a:latin typeface="Century Gothic" panose="020B0502020202020204" pitchFamily="34" charset="0"/>
                        </a:rPr>
                        <a:t>Suivi à réaliser</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6535527"/>
                  </a:ext>
                </a:extLst>
              </a:tr>
              <a:tr h="359630">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Ophtalmologue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000">
                          <a:effectLst/>
                          <a:latin typeface="Century Gothic" panose="020B0502020202020204" pitchFamily="34" charset="0"/>
                        </a:rPr>
                        <a:t>Avril 2021</a:t>
                      </a:r>
                      <a:endParaRPr lang="fr-F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000">
                          <a:effectLst/>
                          <a:latin typeface="Century Gothic" panose="020B0502020202020204" pitchFamily="34" charset="0"/>
                        </a:rPr>
                        <a:t> bilan</a:t>
                      </a:r>
                      <a:endParaRPr lang="fr-F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000" dirty="0">
                          <a:effectLst/>
                          <a:latin typeface="Century Gothic" panose="020B0502020202020204" pitchFamily="34" charset="0"/>
                        </a:rPr>
                        <a:t>Astigmatisme </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Port de lunettes nécessaire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8990583"/>
                  </a:ext>
                </a:extLst>
              </a:tr>
              <a:tr h="341876">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ORL : </a:t>
                      </a: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000" dirty="0">
                          <a:effectLst/>
                          <a:latin typeface="Century Gothic" panose="020B0502020202020204" pitchFamily="34" charset="0"/>
                        </a:rPr>
                        <a:t>Mai 2021</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000" dirty="0">
                          <a:effectLst/>
                          <a:latin typeface="Century Gothic" panose="020B0502020202020204" pitchFamily="34" charset="0"/>
                        </a:rPr>
                        <a:t> audiogramme</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000" dirty="0">
                          <a:effectLst/>
                          <a:latin typeface="Century Gothic" panose="020B0502020202020204" pitchFamily="34" charset="0"/>
                        </a:rPr>
                        <a:t> RAS</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dirty="0">
                          <a:effectLst/>
                          <a:latin typeface="Century Gothic" panose="020B0502020202020204" pitchFamily="34" charset="0"/>
                        </a:rPr>
                        <a:t>  RAS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731844"/>
                  </a:ext>
                </a:extLst>
              </a:tr>
              <a:tr h="212192">
                <a:tc gridSpan="5">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Consultation de suivi du médecin 1ere ligne</a:t>
                      </a: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endPar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extLst>
                  <a:ext uri="{0D108BD9-81ED-4DB2-BD59-A6C34878D82A}">
                    <a16:rowId xmlns:a16="http://schemas.microsoft.com/office/drawing/2014/main" val="840269310"/>
                  </a:ext>
                </a:extLst>
              </a:tr>
              <a:tr h="682486">
                <a:tc>
                  <a:txBody>
                    <a:bodyPr/>
                    <a:lstStyle/>
                    <a:p>
                      <a:pPr algn="l">
                        <a:lnSpc>
                          <a:spcPct val="107000"/>
                        </a:lnSpc>
                        <a:spcAft>
                          <a:spcPts val="800"/>
                        </a:spcAft>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DR XX</a:t>
                      </a: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1000" dirty="0">
                          <a:effectLst/>
                          <a:latin typeface="Century Gothic" panose="020B0502020202020204" pitchFamily="34" charset="0"/>
                        </a:rPr>
                        <a:t>Juin 2021</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r>
                        <a:rPr lang="fr-FR" sz="1000" dirty="0">
                          <a:effectLst/>
                          <a:latin typeface="Century Gothic" panose="020B0502020202020204" pitchFamily="34" charset="0"/>
                        </a:rPr>
                        <a:t>observation</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marL="0" indent="0" algn="l">
                        <a:lnSpc>
                          <a:spcPct val="100000"/>
                        </a:lnSpc>
                        <a:spcAft>
                          <a:spcPts val="0"/>
                        </a:spcAft>
                        <a:buFont typeface="Arial" panose="020B0604020202020204" pitchFamily="34" charset="0"/>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Fin d’année scolaire difficile.  Difficultés attentionnelles +++ Retard dans les apprentissages</a:t>
                      </a:r>
                    </a:p>
                    <a:p>
                      <a:pPr marL="0" indent="0" algn="l">
                        <a:lnSpc>
                          <a:spcPct val="100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Suivi psychomot en cours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00" dirty="0">
                          <a:latin typeface="Century Gothic" panose="020B0502020202020204" pitchFamily="34" charset="0"/>
                        </a:rPr>
                        <a:t>- éval de l’environnement familial : les parents ne semblent pas comprendre les diff de leur enfant ni leurs diff éducatives (renforcements de certains comportements négatifs) ex: crise si n’a pas de gâteau donc on lui donne, enfant s’endort sur le canapé… </a:t>
                      </a:r>
                      <a:endParaRPr lang="fr-FR" dirty="0"/>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faire un bilan attentionnel</a:t>
                      </a:r>
                    </a:p>
                    <a:p>
                      <a:pPr marL="0" indent="0" algn="l">
                        <a:lnSpc>
                          <a:spcPct val="100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Faire bilan ortho car non réalisé ce jour</a:t>
                      </a:r>
                    </a:p>
                    <a:p>
                      <a:pPr marL="0" indent="0" algn="l">
                        <a:lnSpc>
                          <a:spcPct val="100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Faire suivi neuropsy car non réalisé ce jour</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345741"/>
                  </a:ext>
                </a:extLst>
              </a:tr>
            </a:tbl>
          </a:graphicData>
        </a:graphic>
      </p:graphicFrame>
      <p:sp>
        <p:nvSpPr>
          <p:cNvPr id="6" name="Rectangle 5">
            <a:extLst>
              <a:ext uri="{FF2B5EF4-FFF2-40B4-BE49-F238E27FC236}">
                <a16:creationId xmlns:a16="http://schemas.microsoft.com/office/drawing/2014/main" id="{7F17283D-53C2-DDF7-F5CE-7E995D604708}"/>
              </a:ext>
            </a:extLst>
          </p:cNvPr>
          <p:cNvSpPr/>
          <p:nvPr/>
        </p:nvSpPr>
        <p:spPr>
          <a:xfrm>
            <a:off x="8944376" y="3229914"/>
            <a:ext cx="3095221" cy="3246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 courbe vers la gauche 6">
            <a:extLst>
              <a:ext uri="{FF2B5EF4-FFF2-40B4-BE49-F238E27FC236}">
                <a16:creationId xmlns:a16="http://schemas.microsoft.com/office/drawing/2014/main" id="{3223F937-E579-94DD-9557-BE896AF4A1BA}"/>
              </a:ext>
            </a:extLst>
          </p:cNvPr>
          <p:cNvSpPr/>
          <p:nvPr/>
        </p:nvSpPr>
        <p:spPr>
          <a:xfrm>
            <a:off x="11573814" y="3644721"/>
            <a:ext cx="618186" cy="2678806"/>
          </a:xfrm>
          <a:prstGeom prst="curvedLef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80738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C698CE8-58D7-D207-20E0-0F1C7AF0823F}"/>
              </a:ext>
            </a:extLst>
          </p:cNvPr>
          <p:cNvSpPr>
            <a:spLocks noGrp="1"/>
          </p:cNvSpPr>
          <p:nvPr>
            <p:ph idx="1"/>
          </p:nvPr>
        </p:nvSpPr>
        <p:spPr>
          <a:xfrm>
            <a:off x="838200" y="559837"/>
            <a:ext cx="10515600" cy="6027575"/>
          </a:xfrm>
        </p:spPr>
        <p:txBody>
          <a:bodyPr>
            <a:normAutofit/>
          </a:bodyPr>
          <a:lstStyle/>
          <a:p>
            <a:pPr marL="0" indent="0" algn="just">
              <a:buNone/>
            </a:pPr>
            <a:r>
              <a:rPr lang="fr-FR" dirty="0">
                <a:latin typeface="Century Gothic" panose="020B0502020202020204" pitchFamily="34" charset="0"/>
              </a:rPr>
              <a:t>Le médecin connait la famille et a en tête les antécédents familiaux :</a:t>
            </a:r>
          </a:p>
          <a:p>
            <a:pPr marL="0" indent="0" algn="just">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il a une sœur aînée scolarisée en classe ULIS et suivi par un SESSAD (qui présentait un mutisme en maternelle, elle avait un comportement réservé en primaire avec des problèmes de compréhension et d’apprentissages).</a:t>
            </a:r>
          </a:p>
          <a:p>
            <a:pPr marL="0" indent="0" algn="just">
              <a:buNone/>
            </a:pPr>
            <a:endParaRPr lang="fr-FR" sz="1800" dirty="0">
              <a:latin typeface="Century Gothic" panose="020B0502020202020204" pitchFamily="34" charset="0"/>
              <a:ea typeface="Calibri" panose="020F0502020204030204" pitchFamily="34" charset="0"/>
              <a:cs typeface="Times New Roman" panose="02020603050405020304" pitchFamily="18" charset="0"/>
            </a:endParaRPr>
          </a:p>
          <a:p>
            <a:pPr marL="0" indent="0" algn="just">
              <a:buNone/>
            </a:pPr>
            <a:r>
              <a:rPr lang="fr-FR" dirty="0">
                <a:latin typeface="Century Gothic" panose="020B0502020202020204" pitchFamily="34" charset="0"/>
              </a:rPr>
              <a:t>Antécédents médicaux </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 Une épilepsie idiopathique a été décelée à 1 an et demi. Mohamed a été traité par </a:t>
            </a:r>
            <a:r>
              <a:rPr lang="fr-FR" sz="1800" dirty="0" err="1">
                <a:effectLst/>
                <a:latin typeface="Century Gothic" panose="020B0502020202020204" pitchFamily="34" charset="0"/>
                <a:ea typeface="Calibri" panose="020F0502020204030204" pitchFamily="34" charset="0"/>
                <a:cs typeface="Times New Roman" panose="02020603050405020304" pitchFamily="18" charset="0"/>
              </a:rPr>
              <a:t>Micropakine</a:t>
            </a:r>
            <a:r>
              <a:rPr lang="fr-FR" sz="1800" dirty="0">
                <a:effectLst/>
                <a:latin typeface="Century Gothic" panose="020B0502020202020204" pitchFamily="34" charset="0"/>
                <a:ea typeface="Calibri" panose="020F0502020204030204" pitchFamily="34" charset="0"/>
                <a:cs typeface="Times New Roman" panose="02020603050405020304" pitchFamily="18" charset="0"/>
              </a:rPr>
              <a:t>. Elle est stabilisée actuellement.</a:t>
            </a:r>
          </a:p>
          <a:p>
            <a:pPr marL="0" indent="0" algn="just">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Mohamed A. n’a plus de traitement médicamenteux depuis 6 mois. </a:t>
            </a:r>
          </a:p>
          <a:p>
            <a:pPr marL="0" indent="0" algn="just">
              <a:buNone/>
            </a:pPr>
            <a:endParaRPr lang="fr-FR" sz="1800" dirty="0">
              <a:latin typeface="Century Gothic" panose="020B0502020202020204" pitchFamily="34" charset="0"/>
              <a:cs typeface="Times New Roman" panose="02020603050405020304" pitchFamily="18" charset="0"/>
            </a:endParaRPr>
          </a:p>
          <a:p>
            <a:pPr marL="0" indent="0" algn="just">
              <a:buNone/>
            </a:pPr>
            <a:r>
              <a:rPr lang="fr-FR" dirty="0">
                <a:latin typeface="Century Gothic" panose="020B0502020202020204" pitchFamily="34" charset="0"/>
              </a:rPr>
              <a:t>Aussi, il connait l’histoire de la naissance de Mohamed A.: accident lors de la naissance. </a:t>
            </a:r>
          </a:p>
          <a:p>
            <a:pPr marL="0" indent="0">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Mohamed aurait tapé la tête au sol en tombant avec la mère suite a un accouchement trop rapide en chambre où elle était seule. </a:t>
            </a:r>
          </a:p>
          <a:p>
            <a:pPr marL="0" indent="0">
              <a:buNone/>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Scanner à la naissance : RAS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9854576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43540EA3-72E1-D15A-24B8-28F52C80CE51}"/>
              </a:ext>
            </a:extLst>
          </p:cNvPr>
          <p:cNvGraphicFramePr>
            <a:graphicFrameLocks noGrp="1"/>
          </p:cNvGraphicFramePr>
          <p:nvPr/>
        </p:nvGraphicFramePr>
        <p:xfrm>
          <a:off x="57954" y="0"/>
          <a:ext cx="12076091" cy="7252774"/>
        </p:xfrm>
        <a:graphic>
          <a:graphicData uri="http://schemas.openxmlformats.org/drawingml/2006/table">
            <a:tbl>
              <a:tblPr firstRow="1" firstCol="1" bandRow="1"/>
              <a:tblGrid>
                <a:gridCol w="2427669">
                  <a:extLst>
                    <a:ext uri="{9D8B030D-6E8A-4147-A177-3AD203B41FA5}">
                      <a16:colId xmlns:a16="http://schemas.microsoft.com/office/drawing/2014/main" val="73199871"/>
                    </a:ext>
                  </a:extLst>
                </a:gridCol>
                <a:gridCol w="1210614">
                  <a:extLst>
                    <a:ext uri="{9D8B030D-6E8A-4147-A177-3AD203B41FA5}">
                      <a16:colId xmlns:a16="http://schemas.microsoft.com/office/drawing/2014/main" val="3676410445"/>
                    </a:ext>
                  </a:extLst>
                </a:gridCol>
                <a:gridCol w="1906073">
                  <a:extLst>
                    <a:ext uri="{9D8B030D-6E8A-4147-A177-3AD203B41FA5}">
                      <a16:colId xmlns:a16="http://schemas.microsoft.com/office/drawing/2014/main" val="1200506610"/>
                    </a:ext>
                  </a:extLst>
                </a:gridCol>
                <a:gridCol w="3644721">
                  <a:extLst>
                    <a:ext uri="{9D8B030D-6E8A-4147-A177-3AD203B41FA5}">
                      <a16:colId xmlns:a16="http://schemas.microsoft.com/office/drawing/2014/main" val="3171093461"/>
                    </a:ext>
                  </a:extLst>
                </a:gridCol>
                <a:gridCol w="2887014">
                  <a:extLst>
                    <a:ext uri="{9D8B030D-6E8A-4147-A177-3AD203B41FA5}">
                      <a16:colId xmlns:a16="http://schemas.microsoft.com/office/drawing/2014/main" val="4177496261"/>
                    </a:ext>
                  </a:extLst>
                </a:gridCol>
              </a:tblGrid>
              <a:tr h="476517">
                <a:tc>
                  <a:txBody>
                    <a:bodyPr/>
                    <a:lstStyle/>
                    <a:p>
                      <a:pPr algn="ctr">
                        <a:lnSpc>
                          <a:spcPct val="107000"/>
                        </a:lnSpc>
                        <a:spcAft>
                          <a:spcPts val="800"/>
                        </a:spcAft>
                      </a:pPr>
                      <a:r>
                        <a:rPr lang="fr-FR" sz="1000" b="1">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Quel professionnel ?</a:t>
                      </a:r>
                      <a:endParaRPr lang="fr-FR" sz="100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Date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Type d’intervention (observation, bilan vs suivi)</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Observations / Résultats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000" b="1"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Préconisation / examen complémentaire demandé</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5087688"/>
                  </a:ext>
                </a:extLst>
              </a:tr>
              <a:tr h="251036">
                <a:tc gridSpan="5">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a:t>
                      </a:r>
                      <a:r>
                        <a:rPr lang="fr-FR" sz="1000" b="1" u="none" strike="noStrike" kern="12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onsultati</a:t>
                      </a:r>
                      <a:r>
                        <a:rPr lang="fr-FR" sz="1000" b="1" u="none" strike="noStrik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on(s) spécialisée(s) en neurodéveloppement</a:t>
                      </a:r>
                      <a:endParaRPr lang="fr-FR" sz="1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665132573"/>
                  </a:ext>
                </a:extLst>
              </a:tr>
              <a:tr h="621553">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Neuropsychologue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600"/>
                        </a:spcAft>
                      </a:pPr>
                      <a:r>
                        <a:rPr lang="fr-FR" sz="1000" dirty="0">
                          <a:effectLst/>
                          <a:latin typeface="Century Gothic" panose="020B0502020202020204" pitchFamily="34" charset="0"/>
                        </a:rPr>
                        <a:t> </a:t>
                      </a:r>
                      <a:r>
                        <a:rPr lang="fr-FR" sz="1000" dirty="0" err="1">
                          <a:effectLst/>
                          <a:latin typeface="Century Gothic" panose="020B0502020202020204" pitchFamily="34" charset="0"/>
                        </a:rPr>
                        <a:t>Oct</a:t>
                      </a:r>
                      <a:r>
                        <a:rPr lang="fr-FR" sz="1000" dirty="0">
                          <a:effectLst/>
                          <a:latin typeface="Century Gothic" panose="020B0502020202020204" pitchFamily="34" charset="0"/>
                        </a:rPr>
                        <a:t> 2021</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dirty="0">
                          <a:effectLst/>
                          <a:latin typeface="Century Gothic" panose="020B0502020202020204" pitchFamily="34" charset="0"/>
                        </a:rPr>
                        <a:t> Bilan attentionnel</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fr-FR" sz="1000" dirty="0">
                          <a:effectLst/>
                          <a:latin typeface="Century Gothic" panose="020B0502020202020204" pitchFamily="34" charset="0"/>
                        </a:rPr>
                        <a:t>- diff attentionnelles et exécutives</a:t>
                      </a:r>
                    </a:p>
                    <a:p>
                      <a:pPr algn="l">
                        <a:lnSpc>
                          <a:spcPct val="100000"/>
                        </a:lnSpc>
                        <a:spcAft>
                          <a:spcPts val="0"/>
                        </a:spcAft>
                      </a:pPr>
                      <a:r>
                        <a:rPr lang="fr-FR" sz="1000" dirty="0">
                          <a:effectLst/>
                          <a:latin typeface="Century Gothic" panose="020B0502020202020204" pitchFamily="34" charset="0"/>
                        </a:rPr>
                        <a:t>- diff comportementales</a:t>
                      </a:r>
                    </a:p>
                    <a:p>
                      <a:pPr algn="l">
                        <a:lnSpc>
                          <a:spcPct val="100000"/>
                        </a:lnSpc>
                        <a:spcAft>
                          <a:spcPts val="0"/>
                        </a:spcAft>
                      </a:pPr>
                      <a:r>
                        <a:rPr lang="fr-FR" sz="1000" dirty="0">
                          <a:effectLst/>
                          <a:latin typeface="Century Gothic" panose="020B0502020202020204" pitchFamily="34" charset="0"/>
                        </a:rPr>
                        <a:t>- diff interactions sociales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lnSpc>
                          <a:spcPct val="100000"/>
                        </a:lnSpc>
                        <a:spcAft>
                          <a:spcPts val="0"/>
                        </a:spcAft>
                      </a:pPr>
                      <a:r>
                        <a:rPr lang="fr-FR" sz="1000" dirty="0">
                          <a:effectLst/>
                          <a:latin typeface="Century Gothic" panose="020B0502020202020204" pitchFamily="34" charset="0"/>
                        </a:rPr>
                        <a:t>- Bilan et suivi ortho pour pragmatique</a:t>
                      </a:r>
                    </a:p>
                    <a:p>
                      <a:pPr algn="l">
                        <a:lnSpc>
                          <a:spcPct val="100000"/>
                        </a:lnSpc>
                        <a:spcAft>
                          <a:spcPts val="0"/>
                        </a:spcAft>
                      </a:pPr>
                      <a:r>
                        <a:rPr lang="fr-FR" sz="1000" dirty="0">
                          <a:effectLst/>
                          <a:latin typeface="Century Gothic" panose="020B0502020202020204" pitchFamily="34" charset="0"/>
                        </a:rPr>
                        <a:t>- passation d’une ADOS II</a:t>
                      </a:r>
                    </a:p>
                    <a:p>
                      <a:pPr algn="l">
                        <a:lnSpc>
                          <a:spcPct val="100000"/>
                        </a:lnSpc>
                        <a:spcAft>
                          <a:spcPts val="0"/>
                        </a:spcAft>
                      </a:pPr>
                      <a:r>
                        <a:rPr lang="fr-FR" sz="1000" dirty="0">
                          <a:effectLst/>
                          <a:latin typeface="Century Gothic" panose="020B0502020202020204" pitchFamily="34" charset="0"/>
                        </a:rPr>
                        <a:t>- SESSAD</a:t>
                      </a:r>
                    </a:p>
                    <a:p>
                      <a:pPr algn="l">
                        <a:lnSpc>
                          <a:spcPct val="100000"/>
                        </a:lnSpc>
                        <a:spcAft>
                          <a:spcPts val="0"/>
                        </a:spcAft>
                      </a:pPr>
                      <a:r>
                        <a:rPr lang="fr-FR" sz="1000" dirty="0">
                          <a:effectLst/>
                          <a:latin typeface="Century Gothic" panose="020B0502020202020204" pitchFamily="34" charset="0"/>
                        </a:rPr>
                        <a:t>- suivi neuropsy</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97220"/>
                  </a:ext>
                </a:extLst>
              </a:tr>
              <a:tr h="231988">
                <a:tc gridSpan="5">
                  <a:txBody>
                    <a:bodyPr/>
                    <a:lstStyle/>
                    <a:p>
                      <a:pPr marL="0" marR="0" lvl="0" indent="0" algn="ctr" defTabSz="914400" rtl="0" eaLnBrk="1" fontAlgn="auto" latinLnBrk="0" hangingPunct="1">
                        <a:lnSpc>
                          <a:spcPct val="107000"/>
                        </a:lnSpc>
                        <a:spcBef>
                          <a:spcPts val="0"/>
                        </a:spcBef>
                        <a:spcAft>
                          <a:spcPts val="600"/>
                        </a:spcAft>
                        <a:buClrTx/>
                        <a:buSzTx/>
                        <a:buFontTx/>
                        <a:buNone/>
                        <a:tabLst/>
                        <a:defRPr/>
                      </a:pPr>
                      <a:r>
                        <a:rPr lang="fr-FR" sz="1000" b="1" u="none" dirty="0">
                          <a:solidFill>
                            <a:schemeClr val="bg1"/>
                          </a:solidFill>
                          <a:effectLst/>
                          <a:latin typeface="Century Gothic" panose="020B0502020202020204" pitchFamily="34" charset="0"/>
                        </a:rPr>
                        <a:t>Interventions précoces</a:t>
                      </a:r>
                      <a:endParaRPr lang="fr-FR" sz="1000" b="1" u="non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1657992591"/>
                  </a:ext>
                </a:extLst>
              </a:tr>
              <a:tr h="466647">
                <a:tc>
                  <a:txBody>
                    <a:bodyPr/>
                    <a:lstStyle/>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Psychomotricien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M./Mme XX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600"/>
                        </a:spcAft>
                      </a:pPr>
                      <a:r>
                        <a:rPr lang="fr-FR" sz="1000">
                          <a:effectLst/>
                          <a:latin typeface="Century Gothic" panose="020B0502020202020204" pitchFamily="34" charset="0"/>
                        </a:rPr>
                        <a:t> En cours depuis janv 2021</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fr-FR" sz="1000">
                          <a:effectLst/>
                          <a:latin typeface="Century Gothic" panose="020B0502020202020204" pitchFamily="34" charset="0"/>
                          <a:ea typeface="Calibri" panose="020F0502020204030204" pitchFamily="34" charset="0"/>
                          <a:cs typeface="Times New Roman" panose="02020603050405020304" pitchFamily="18" charset="0"/>
                        </a:rPr>
                        <a:t>suivi</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Des progrès mais les difficultés persistent</a:t>
                      </a:r>
                    </a:p>
                    <a:p>
                      <a:pPr algn="l">
                        <a:lnSpc>
                          <a:spcPct val="107000"/>
                        </a:lnSpc>
                        <a:spcAft>
                          <a:spcPts val="800"/>
                        </a:spcAft>
                      </a:pPr>
                      <a:r>
                        <a:rPr lang="fr-FR" sz="1000">
                          <a:effectLst/>
                          <a:latin typeface="Century Gothic" panose="020B0502020202020204" pitchFamily="34" charset="0"/>
                        </a:rPr>
                        <a:t>Hypothèse de présence de TAC</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a:effectLst/>
                          <a:latin typeface="Century Gothic" panose="020B0502020202020204" pitchFamily="34" charset="0"/>
                        </a:rPr>
                        <a:t>Poursuite du suivi</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8669464"/>
                  </a:ext>
                </a:extLst>
              </a:tr>
              <a:tr h="421363">
                <a:tc>
                  <a:txBody>
                    <a:bodyPr/>
                    <a:lstStyle/>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Orthoptiste :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solidFill>
                            <a:srgbClr val="000000"/>
                          </a:solidFill>
                          <a:effectLst/>
                          <a:latin typeface="Century Gothic" panose="020B0502020202020204" pitchFamily="34" charset="0"/>
                          <a:ea typeface="Constantia" panose="02030602050306030303" pitchFamily="18" charset="0"/>
                          <a:cs typeface="Times New Roman" panose="02020603050405020304" pitchFamily="18" charset="0"/>
                        </a:rPr>
                        <a:t>M./Mme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600"/>
                        </a:spcAft>
                      </a:pPr>
                      <a:r>
                        <a:rPr kumimoji="0" lang="fr-FR" sz="10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Mai 2021-oct 2022 (perlé)</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suivi</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Suivi en cours</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8013870"/>
                  </a:ext>
                </a:extLst>
              </a:tr>
              <a:tr h="1243106">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Neuropsychologue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600"/>
                        </a:spcAft>
                      </a:pPr>
                      <a:r>
                        <a:rPr lang="fr-FR" sz="1000" dirty="0">
                          <a:effectLst/>
                          <a:latin typeface="Century Gothic" panose="020B0502020202020204" pitchFamily="34" charset="0"/>
                        </a:rPr>
                        <a:t> </a:t>
                      </a:r>
                      <a:r>
                        <a:rPr lang="fr-FR" sz="1000" dirty="0" err="1">
                          <a:effectLst/>
                          <a:latin typeface="Century Gothic" panose="020B0502020202020204" pitchFamily="34" charset="0"/>
                        </a:rPr>
                        <a:t>Janv-oct</a:t>
                      </a:r>
                      <a:r>
                        <a:rPr lang="fr-FR" sz="1000" dirty="0">
                          <a:effectLst/>
                          <a:latin typeface="Century Gothic" panose="020B0502020202020204" pitchFamily="34" charset="0"/>
                        </a:rPr>
                        <a:t> 2022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Suivi / guidance parentale</a:t>
                      </a: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tabLst>
                          <a:tab pos="2314575" algn="l"/>
                        </a:tabLst>
                      </a:pPr>
                      <a:r>
                        <a:rPr lang="fr-FR" sz="1000" dirty="0">
                          <a:effectLst/>
                          <a:latin typeface="Century Gothic" panose="020B0502020202020204" pitchFamily="34" charset="0"/>
                        </a:rPr>
                        <a:t>- guidance parentale</a:t>
                      </a:r>
                    </a:p>
                    <a:p>
                      <a:pPr algn="just">
                        <a:tabLst>
                          <a:tab pos="2314575" algn="l"/>
                        </a:tabLst>
                      </a:pPr>
                      <a:r>
                        <a:rPr lang="fr-FR" sz="1000" dirty="0">
                          <a:effectLst/>
                          <a:latin typeface="Century Gothic" panose="020B0502020202020204" pitchFamily="34" charset="0"/>
                        </a:rPr>
                        <a:t>- comportements persistants : difficulté à moduler sa voix, pose des questions de façon répétitive toujours sur le même sujet, ne répond pas toujours aux questions de façon adaptée… </a:t>
                      </a:r>
                    </a:p>
                    <a:p>
                      <a:pPr algn="just">
                        <a:tabLst>
                          <a:tab pos="2314575" algn="l"/>
                        </a:tabLst>
                      </a:pPr>
                      <a:r>
                        <a:rPr lang="fr-FR" sz="1000" dirty="0">
                          <a:effectLst/>
                          <a:latin typeface="Century Gothic" panose="020B0502020202020204" pitchFamily="34" charset="0"/>
                        </a:rPr>
                        <a:t>+ comportements stéréotypés perdurent à la maison depuis plusieurs mois avec un stylo avec lequel « il joue » selon les parents.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tabLst>
                          <a:tab pos="2314575" algn="l"/>
                        </a:tabLst>
                      </a:pPr>
                      <a:r>
                        <a:rPr lang="fr-FR" sz="1000" dirty="0">
                          <a:effectLst/>
                          <a:latin typeface="Century Gothic" panose="020B0502020202020204" pitchFamily="34" charset="0"/>
                        </a:rPr>
                        <a:t>Groupe d’habiletés sociales.</a:t>
                      </a:r>
                    </a:p>
                    <a:p>
                      <a:pPr algn="l">
                        <a:tabLst>
                          <a:tab pos="2314575" algn="l"/>
                        </a:tabLst>
                      </a:pPr>
                      <a:r>
                        <a:rPr lang="fr-FR" sz="1000" dirty="0">
                          <a:effectLst/>
                          <a:latin typeface="Century Gothic" panose="020B0502020202020204" pitchFamily="34" charset="0"/>
                        </a:rPr>
                        <a:t> </a:t>
                      </a:r>
                    </a:p>
                    <a:p>
                      <a:pPr algn="l">
                        <a:tabLst>
                          <a:tab pos="2314575" algn="l"/>
                        </a:tabLst>
                      </a:pPr>
                      <a:r>
                        <a:rPr lang="fr-FR" sz="1000" dirty="0">
                          <a:effectLst/>
                          <a:latin typeface="Century Gothic" panose="020B0502020202020204" pitchFamily="34" charset="0"/>
                        </a:rPr>
                        <a:t>Réévaluation </a:t>
                      </a:r>
                      <a:r>
                        <a:rPr lang="fr-FR" sz="1000" dirty="0" err="1">
                          <a:effectLst/>
                          <a:latin typeface="Century Gothic" panose="020B0502020202020204" pitchFamily="34" charset="0"/>
                        </a:rPr>
                        <a:t>pédopsy</a:t>
                      </a:r>
                      <a:r>
                        <a:rPr lang="fr-FR" sz="1000" dirty="0">
                          <a:effectLst/>
                          <a:latin typeface="Century Gothic" panose="020B0502020202020204" pitchFamily="34" charset="0"/>
                        </a:rPr>
                        <a:t> (reprise de contact  avec le CMP). </a:t>
                      </a:r>
                    </a:p>
                    <a:p>
                      <a:pPr algn="l">
                        <a:lnSpc>
                          <a:spcPct val="107000"/>
                        </a:lnSpc>
                        <a:spcAft>
                          <a:spcPts val="800"/>
                        </a:spcAft>
                      </a:pPr>
                      <a:r>
                        <a:rPr lang="fr-FR" sz="1000" dirty="0">
                          <a:effectLst/>
                          <a:latin typeface="Century Gothic" panose="020B0502020202020204" pitchFamily="34" charset="0"/>
                        </a:rPr>
                        <a:t>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4397842"/>
                  </a:ext>
                </a:extLst>
              </a:tr>
              <a:tr h="192672">
                <a:tc gridSpan="5">
                  <a:txBody>
                    <a:bodyPr/>
                    <a:lstStyle/>
                    <a:p>
                      <a:pPr marL="0" marR="0" lvl="0" indent="0" algn="ctr" defTabSz="914400" rtl="0" eaLnBrk="1" fontAlgn="auto" latinLnBrk="0" hangingPunct="1">
                        <a:lnSpc>
                          <a:spcPct val="107000"/>
                        </a:lnSpc>
                        <a:spcBef>
                          <a:spcPts val="0"/>
                        </a:spcBef>
                        <a:spcAft>
                          <a:spcPts val="600"/>
                        </a:spcAft>
                        <a:buClrTx/>
                        <a:buSzTx/>
                        <a:buFontTx/>
                        <a:buNone/>
                        <a:tabLst/>
                        <a:defRPr/>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Consultation de suivi du médecin 1ere ligne</a:t>
                      </a: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1740313716"/>
                  </a:ext>
                </a:extLst>
              </a:tr>
              <a:tr h="829685">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fr-FR" sz="1000" dirty="0">
                          <a:effectLst/>
                          <a:latin typeface="Century Gothic" panose="020B0502020202020204" pitchFamily="34" charset="0"/>
                        </a:rPr>
                        <a:t>Médecin Dr XX</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Mars 2022</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fr-FR" sz="1000" dirty="0">
                          <a:effectLst/>
                          <a:latin typeface="Century Gothic" panose="020B0502020202020204" pitchFamily="34" charset="0"/>
                        </a:rPr>
                        <a:t>Consultation clinique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marL="171450" indent="-171450" algn="l">
                        <a:lnSpc>
                          <a:spcPct val="107000"/>
                        </a:lnSpc>
                        <a:spcAft>
                          <a:spcPts val="0"/>
                        </a:spcAft>
                        <a:buFontTx/>
                        <a:buChar cha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Difficultés scolaires persistent malgré AESH</a:t>
                      </a:r>
                    </a:p>
                    <a:p>
                      <a:pPr marL="171450" indent="-171450" algn="l">
                        <a:lnSpc>
                          <a:spcPct val="107000"/>
                        </a:lnSpc>
                        <a:spcAft>
                          <a:spcPts val="0"/>
                        </a:spcAft>
                        <a:buFontTx/>
                        <a:buChar cha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Maintien CP demandé par école</a:t>
                      </a:r>
                    </a:p>
                    <a:p>
                      <a:pPr marL="171450" indent="-171450" algn="l">
                        <a:lnSpc>
                          <a:spcPct val="107000"/>
                        </a:lnSpc>
                        <a:spcAft>
                          <a:spcPts val="0"/>
                        </a:spcAft>
                        <a:buFontTx/>
                        <a:buChar cha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bilan orthophonique toujours pas réalisé, les parents ne trouvent pas d’ortho</a:t>
                      </a:r>
                    </a:p>
                    <a:p>
                      <a:pPr marL="171450" indent="-171450" algn="l">
                        <a:lnSpc>
                          <a:spcPct val="107000"/>
                        </a:lnSpc>
                        <a:spcAft>
                          <a:spcPts val="0"/>
                        </a:spcAft>
                        <a:buFontTx/>
                        <a:buChar cha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prise contact CMP par les parents</a:t>
                      </a:r>
                    </a:p>
                    <a:p>
                      <a:pPr marL="171450" indent="-171450" algn="l">
                        <a:lnSpc>
                          <a:spcPct val="107000"/>
                        </a:lnSpc>
                        <a:spcAft>
                          <a:spcPts val="0"/>
                        </a:spcAft>
                        <a:buFontTx/>
                        <a:buChar cha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suivi en cours ok</a:t>
                      </a:r>
                    </a:p>
                    <a:p>
                      <a:pPr marL="171450" marR="0" lvl="0" indent="-171450" algn="l" defTabSz="914400" rtl="0" eaLnBrk="1" fontAlgn="auto" latinLnBrk="0" hangingPunct="1">
                        <a:lnSpc>
                          <a:spcPct val="107000"/>
                        </a:lnSpc>
                        <a:spcBef>
                          <a:spcPts val="0"/>
                        </a:spcBef>
                        <a:spcAft>
                          <a:spcPts val="0"/>
                        </a:spcAft>
                        <a:buClrTx/>
                        <a:buSzTx/>
                        <a:buFontTx/>
                        <a:buChar char="-"/>
                        <a:tabLst/>
                        <a:defRPr/>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NB : parents rapportent </a:t>
                      </a:r>
                      <a:r>
                        <a:rPr lang="fr-FR" sz="1000" dirty="0">
                          <a:latin typeface="Century Gothic" panose="020B0502020202020204" pitchFamily="34" charset="0"/>
                        </a:rPr>
                        <a:t>que l’enfant « ne ressent pas la douleur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lgn="l">
                        <a:tabLst>
                          <a:tab pos="2314575" algn="l"/>
                        </a:tabLst>
                      </a:pPr>
                      <a:r>
                        <a:rPr lang="fr-FR" sz="1000" b="0" dirty="0">
                          <a:solidFill>
                            <a:schemeClr val="tx1"/>
                          </a:solidFill>
                          <a:effectLst/>
                          <a:latin typeface="Century Gothic" panose="020B0502020202020204" pitchFamily="34" charset="0"/>
                          <a:cs typeface="Times New Roman" panose="02020603050405020304" pitchFamily="18" charset="0"/>
                        </a:rPr>
                        <a:t> - bilan ortho urgent</a:t>
                      </a:r>
                    </a:p>
                    <a:p>
                      <a:pPr marL="171450" indent="-171450" algn="l">
                        <a:buFontTx/>
                        <a:buChar char="-"/>
                        <a:tabLst>
                          <a:tab pos="2314575" algn="l"/>
                        </a:tabLst>
                      </a:pPr>
                      <a:r>
                        <a:rPr lang="fr-FR" sz="1000" b="0" dirty="0">
                          <a:solidFill>
                            <a:schemeClr val="tx1"/>
                          </a:solidFill>
                          <a:effectLst/>
                          <a:latin typeface="Century Gothic" panose="020B0502020202020204" pitchFamily="34" charset="0"/>
                          <a:cs typeface="Times New Roman" panose="02020603050405020304" pitchFamily="18" charset="0"/>
                        </a:rPr>
                        <a:t>Bilan ADOS? CMP?</a:t>
                      </a:r>
                    </a:p>
                    <a:p>
                      <a:pPr marL="171450" indent="-171450" algn="l">
                        <a:buFontTx/>
                        <a:buChar char="-"/>
                        <a:tabLst>
                          <a:tab pos="2314575" algn="l"/>
                        </a:tabLst>
                      </a:pPr>
                      <a:r>
                        <a:rPr lang="fr-FR" sz="10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Parents refusent proposition de SESSAD</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490971"/>
                  </a:ext>
                </a:extLst>
              </a:tr>
              <a:tr h="214106">
                <a:tc gridSpan="5">
                  <a:txBody>
                    <a:bodyPr/>
                    <a:lstStyle/>
                    <a:p>
                      <a:pPr marL="0" marR="0" lvl="0" indent="0" algn="ctr" defTabSz="914400" rtl="0" eaLnBrk="1" fontAlgn="auto" latinLnBrk="0" hangingPunct="1">
                        <a:lnSpc>
                          <a:spcPct val="107000"/>
                        </a:lnSpc>
                        <a:spcBef>
                          <a:spcPts val="0"/>
                        </a:spcBef>
                        <a:spcAft>
                          <a:spcPts val="600"/>
                        </a:spcAft>
                        <a:buClrTx/>
                        <a:buSzTx/>
                        <a:buFontTx/>
                        <a:buNone/>
                        <a:tabLst/>
                        <a:defRPr/>
                      </a:pPr>
                      <a:r>
                        <a:rPr lang="fr-FR" sz="1000" b="1" u="none" dirty="0">
                          <a:solidFill>
                            <a:schemeClr val="bg1"/>
                          </a:solidFill>
                          <a:effectLst/>
                          <a:latin typeface="Century Gothic" panose="020B0502020202020204" pitchFamily="34" charset="0"/>
                        </a:rPr>
                        <a:t>Interventions précoces</a:t>
                      </a:r>
                      <a:endParaRPr lang="fr-FR" sz="1000" b="1" u="non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3413006389"/>
                  </a:ext>
                </a:extLst>
              </a:tr>
              <a:tr h="682580">
                <a:tc>
                  <a:txBody>
                    <a:bodyPr/>
                    <a:lstStyle/>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Orthophoniste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p>
                      <a:pPr algn="l">
                        <a:lnSpc>
                          <a:spcPct val="107000"/>
                        </a:lnSpc>
                        <a:spcAft>
                          <a:spcPts val="600"/>
                        </a:spcAft>
                      </a:pPr>
                      <a:r>
                        <a:rPr lang="fr-FR" sz="1000" dirty="0">
                          <a:effectLst/>
                          <a:latin typeface="Century Gothic" panose="020B0502020202020204" pitchFamily="34" charset="0"/>
                          <a:ea typeface="Constantia" panose="02030602050306030303" pitchFamily="18" charset="0"/>
                          <a:cs typeface="Times New Roman" panose="02020603050405020304" pitchFamily="18" charset="0"/>
                        </a:rPr>
                        <a:t>M./Mme XX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600"/>
                        </a:spcAft>
                      </a:pPr>
                      <a:r>
                        <a:rPr lang="fr-FR" sz="1000" dirty="0" err="1">
                          <a:effectLst/>
                          <a:latin typeface="Century Gothic" panose="020B0502020202020204" pitchFamily="34" charset="0"/>
                          <a:ea typeface="Calibri" panose="020F0502020204030204" pitchFamily="34" charset="0"/>
                          <a:cs typeface="Times New Roman" panose="02020603050405020304" pitchFamily="18" charset="0"/>
                        </a:rPr>
                        <a:t>Oct</a:t>
                      </a: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2022</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dirty="0">
                          <a:effectLst/>
                          <a:latin typeface="Century Gothic" panose="020B0502020202020204" pitchFamily="34" charset="0"/>
                        </a:rPr>
                        <a:t> Bilan</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b="0" dirty="0">
                          <a:solidFill>
                            <a:schemeClr val="tx1"/>
                          </a:solidFill>
                          <a:effectLst/>
                          <a:latin typeface="Century Gothic" panose="020B0502020202020204" pitchFamily="34" charset="0"/>
                        </a:rPr>
                        <a:t>Le bilan orthophonique sur le versant pragmatique (humour difficile, ton de voix inadapté, tour de parole…) a été réalisé et met en évidence un trouble dans ce domaine. </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800"/>
                        </a:spcAft>
                      </a:pPr>
                      <a:r>
                        <a:rPr lang="fr-FR" sz="1000" b="0" dirty="0">
                          <a:solidFill>
                            <a:schemeClr val="tx1"/>
                          </a:solidFill>
                          <a:effectLst/>
                          <a:latin typeface="Century Gothic" panose="020B0502020202020204" pitchFamily="34" charset="0"/>
                        </a:rPr>
                        <a:t>Une prise en charge est nécessaire et sera effectuer par une autre orthophoniste.</a:t>
                      </a:r>
                      <a:endParaRPr lang="fr-FR"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23116" marR="231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4671337"/>
                  </a:ext>
                </a:extLst>
              </a:tr>
              <a:tr h="223233">
                <a:tc gridSpan="5">
                  <a:txBody>
                    <a:bodyPr/>
                    <a:lstStyle/>
                    <a:p>
                      <a:pPr marL="0" marR="0" lvl="0" indent="0" algn="ctr" defTabSz="914400" rtl="0" eaLnBrk="1" fontAlgn="auto" latinLnBrk="0" hangingPunct="1">
                        <a:lnSpc>
                          <a:spcPct val="107000"/>
                        </a:lnSpc>
                        <a:spcBef>
                          <a:spcPts val="0"/>
                        </a:spcBef>
                        <a:spcAft>
                          <a:spcPts val="600"/>
                        </a:spcAft>
                        <a:buClrTx/>
                        <a:buSzTx/>
                        <a:buFontTx/>
                        <a:buNone/>
                        <a:tabLst/>
                        <a:defRPr/>
                      </a:pPr>
                      <a:r>
                        <a:rPr lang="fr-FR" sz="10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Consultation de suivi du médecin 1ere ligne</a:t>
                      </a: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1610785770"/>
                  </a:ext>
                </a:extLst>
              </a:tr>
              <a:tr h="776941">
                <a:tc>
                  <a:txBody>
                    <a:bodyPr/>
                    <a:lstStyle/>
                    <a:p>
                      <a:pPr algn="l">
                        <a:lnSpc>
                          <a:spcPct val="107000"/>
                        </a:lnSpc>
                        <a:spcAft>
                          <a:spcPts val="600"/>
                        </a:spcAft>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Dr XXX</a:t>
                      </a: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600"/>
                        </a:spcAft>
                      </a:pPr>
                      <a:r>
                        <a:rPr lang="fr-FR" sz="1000" dirty="0" err="1">
                          <a:effectLst/>
                          <a:latin typeface="Century Gothic" panose="020B0502020202020204" pitchFamily="34" charset="0"/>
                          <a:ea typeface="Calibri" panose="020F0502020204030204" pitchFamily="34" charset="0"/>
                          <a:cs typeface="Times New Roman" panose="02020603050405020304" pitchFamily="18" charset="0"/>
                        </a:rPr>
                        <a:t>Dec</a:t>
                      </a: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2022</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observation</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Précision des hypothèses de TND : TAC, TSA</a:t>
                      </a:r>
                    </a:p>
                    <a:p>
                      <a:pPr algn="l">
                        <a:lnSpc>
                          <a:spcPct val="107000"/>
                        </a:lnSpc>
                        <a:spcAft>
                          <a:spcPts val="800"/>
                        </a:spcAft>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Parents ont repris contact avec Dr XX du CMP</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lnSpc>
                          <a:spcPct val="100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Appeler le Dr XXX du CMP pour évoquer un </a:t>
                      </a:r>
                      <a:r>
                        <a:rPr lang="fr-FR" sz="1000" dirty="0" err="1">
                          <a:effectLst/>
                          <a:latin typeface="Century Gothic" panose="020B0502020202020204" pitchFamily="34" charset="0"/>
                          <a:ea typeface="Calibri" panose="020F0502020204030204" pitchFamily="34" charset="0"/>
                          <a:cs typeface="Times New Roman" panose="02020603050405020304" pitchFamily="18" charset="0"/>
                        </a:rPr>
                        <a:t>diag</a:t>
                      </a: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à la famille. Faire une ADOS II ?</a:t>
                      </a:r>
                    </a:p>
                    <a:p>
                      <a:pPr marL="0" indent="0" algn="l">
                        <a:lnSpc>
                          <a:spcPct val="100000"/>
                        </a:lnSpc>
                        <a:spcAft>
                          <a:spcPts val="0"/>
                        </a:spcAft>
                        <a:buFontTx/>
                        <a:buNone/>
                      </a:pPr>
                      <a:r>
                        <a:rPr lang="fr-FR" sz="1000" dirty="0">
                          <a:effectLst/>
                          <a:latin typeface="Century Gothic" panose="020B0502020202020204" pitchFamily="34" charset="0"/>
                          <a:ea typeface="Calibri" panose="020F0502020204030204" pitchFamily="34" charset="0"/>
                          <a:cs typeface="Times New Roman" panose="02020603050405020304" pitchFamily="18" charset="0"/>
                        </a:rPr>
                        <a:t>- Vérifier que le suivi ortho se mette en place</a:t>
                      </a:r>
                    </a:p>
                  </a:txBody>
                  <a:tcPr marL="29785" marR="297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4936707"/>
                  </a:ext>
                </a:extLst>
              </a:tr>
              <a:tr h="159124">
                <a:tc gridSpan="5">
                  <a:txBody>
                    <a:bodyPr/>
                    <a:lstStyle/>
                    <a:p>
                      <a:pPr algn="ctr">
                        <a:lnSpc>
                          <a:spcPct val="107000"/>
                        </a:lnSpc>
                        <a:spcAft>
                          <a:spcPts val="800"/>
                        </a:spcAft>
                      </a:pPr>
                      <a:endParaRPr lang="fr-FR" sz="1000" u="none"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8076" marR="48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6608"/>
                    </a:solidFill>
                  </a:tcPr>
                </a:tc>
                <a:tc hMerge="1">
                  <a:txBody>
                    <a:bodyPr/>
                    <a:lstStyle/>
                    <a:p>
                      <a:endParaRPr lang="fr-FR"/>
                    </a:p>
                  </a:txBody>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1735240561"/>
                  </a:ext>
                </a:extLst>
              </a:tr>
            </a:tbl>
          </a:graphicData>
        </a:graphic>
      </p:graphicFrame>
      <p:sp>
        <p:nvSpPr>
          <p:cNvPr id="5" name="Rectangle 4">
            <a:extLst>
              <a:ext uri="{FF2B5EF4-FFF2-40B4-BE49-F238E27FC236}">
                <a16:creationId xmlns:a16="http://schemas.microsoft.com/office/drawing/2014/main" id="{FFDE3746-C9CF-570E-C90A-A7249D9EA5D7}"/>
              </a:ext>
            </a:extLst>
          </p:cNvPr>
          <p:cNvSpPr/>
          <p:nvPr/>
        </p:nvSpPr>
        <p:spPr>
          <a:xfrm>
            <a:off x="9324304" y="746975"/>
            <a:ext cx="2472744" cy="46363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a:extLst>
              <a:ext uri="{FF2B5EF4-FFF2-40B4-BE49-F238E27FC236}">
                <a16:creationId xmlns:a16="http://schemas.microsoft.com/office/drawing/2014/main" id="{124C56CB-E0BE-7938-34A3-1EAD723B99B8}"/>
              </a:ext>
            </a:extLst>
          </p:cNvPr>
          <p:cNvCxnSpPr>
            <a:cxnSpLocks/>
          </p:cNvCxnSpPr>
          <p:nvPr/>
        </p:nvCxnSpPr>
        <p:spPr>
          <a:xfrm>
            <a:off x="10934163" y="1210614"/>
            <a:ext cx="0" cy="28462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2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6A6BF6-FF7C-6387-D23F-37B0AA49F5BE}"/>
              </a:ext>
            </a:extLst>
          </p:cNvPr>
          <p:cNvSpPr>
            <a:spLocks noGrp="1"/>
          </p:cNvSpPr>
          <p:nvPr>
            <p:ph type="title"/>
          </p:nvPr>
        </p:nvSpPr>
        <p:spPr>
          <a:xfrm>
            <a:off x="838200" y="0"/>
            <a:ext cx="10515600" cy="1325563"/>
          </a:xfrm>
        </p:spPr>
        <p:txBody>
          <a:bodyPr/>
          <a:lstStyle/>
          <a:p>
            <a:r>
              <a:rPr lang="fr-FR" dirty="0">
                <a:latin typeface="Century Gothic" panose="020B0502020202020204" pitchFamily="34" charset="0"/>
              </a:rPr>
              <a:t>1ers questionnements</a:t>
            </a:r>
          </a:p>
        </p:txBody>
      </p:sp>
      <p:sp>
        <p:nvSpPr>
          <p:cNvPr id="3" name="Espace réservé du contenu 2">
            <a:extLst>
              <a:ext uri="{FF2B5EF4-FFF2-40B4-BE49-F238E27FC236}">
                <a16:creationId xmlns:a16="http://schemas.microsoft.com/office/drawing/2014/main" id="{B816EBAA-3CF1-072B-41FB-7AB83B42F439}"/>
              </a:ext>
            </a:extLst>
          </p:cNvPr>
          <p:cNvSpPr>
            <a:spLocks noGrp="1"/>
          </p:cNvSpPr>
          <p:nvPr>
            <p:ph idx="1"/>
          </p:nvPr>
        </p:nvSpPr>
        <p:spPr>
          <a:xfrm>
            <a:off x="383609" y="1177448"/>
            <a:ext cx="11424781" cy="5430032"/>
          </a:xfrm>
        </p:spPr>
        <p:txBody>
          <a:bodyPr>
            <a:normAutofit fontScale="62500" lnSpcReduction="20000"/>
          </a:bodyPr>
          <a:lstStyle/>
          <a:p>
            <a:r>
              <a:rPr lang="fr-FR" sz="3200" dirty="0">
                <a:latin typeface="Century Gothic" panose="020B0502020202020204" pitchFamily="34" charset="0"/>
              </a:rPr>
              <a:t>L’alimentation : </a:t>
            </a:r>
            <a:r>
              <a:rPr lang="fr-FR" sz="2200" i="1" dirty="0">
                <a:latin typeface="Century Gothic" panose="020B0502020202020204" pitchFamily="34" charset="0"/>
              </a:rPr>
              <a:t>«</a:t>
            </a:r>
            <a:r>
              <a:rPr lang="fr-FR" sz="3200" dirty="0">
                <a:latin typeface="Century Gothic" panose="020B0502020202020204" pitchFamily="34" charset="0"/>
              </a:rPr>
              <a:t> </a:t>
            </a:r>
            <a:r>
              <a:rPr lang="fr-FR" sz="2200" i="1" dirty="0">
                <a:latin typeface="Century Gothic" panose="020B0502020202020204" pitchFamily="34" charset="0"/>
              </a:rPr>
              <a:t>très difficile, mange très peu, ne veut que des gâteaux, et des pâtes, ne mange pas de 		          viande, de fruits ou de légumes. Ça nous inquiète. Il est maigre »</a:t>
            </a:r>
          </a:p>
          <a:p>
            <a:pPr marL="0" indent="0">
              <a:buNone/>
            </a:pPr>
            <a:r>
              <a:rPr lang="fr-FR" sz="2200" i="1" dirty="0">
                <a:latin typeface="Century Gothic" panose="020B0502020202020204" pitchFamily="34" charset="0"/>
              </a:rPr>
              <a:t>      (NB : poids 17kg - taille105 cm)</a:t>
            </a:r>
          </a:p>
          <a:p>
            <a:pPr marL="0" indent="0">
              <a:buNone/>
            </a:pPr>
            <a:endParaRPr lang="fr-FR" sz="2200" i="1" dirty="0">
              <a:latin typeface="Century Gothic" panose="020B0502020202020204" pitchFamily="34" charset="0"/>
            </a:endParaRPr>
          </a:p>
          <a:p>
            <a:r>
              <a:rPr lang="fr-FR" sz="3200" dirty="0">
                <a:latin typeface="Century Gothic" panose="020B0502020202020204" pitchFamily="34" charset="0"/>
              </a:rPr>
              <a:t>Le sommeil : </a:t>
            </a:r>
            <a:r>
              <a:rPr lang="fr-FR" sz="2200" i="1" dirty="0">
                <a:latin typeface="Century Gothic" panose="020B0502020202020204" pitchFamily="34" charset="0"/>
              </a:rPr>
              <a:t>« mieux depuis quelques mois, mais s’endort avec nous sur le canapé sinon il réveille sa sœur. Il se réveille parfois la nuit, il bouge beaucoup. Il dormait avec moi (mère) jusqu’à 2 ans (fin allaitement) »</a:t>
            </a:r>
          </a:p>
          <a:p>
            <a:endParaRPr lang="fr-FR" sz="1900" i="1" dirty="0">
              <a:latin typeface="Century Gothic" panose="020B0502020202020204" pitchFamily="34" charset="0"/>
              <a:cs typeface="Times New Roman" panose="02020603050405020304" pitchFamily="18" charset="0"/>
            </a:endParaRPr>
          </a:p>
          <a:p>
            <a:r>
              <a:rPr lang="fr-FR" sz="3200" dirty="0">
                <a:latin typeface="Century Gothic" panose="020B0502020202020204" pitchFamily="34" charset="0"/>
              </a:rPr>
              <a:t>L’audition : </a:t>
            </a:r>
            <a:r>
              <a:rPr lang="fr-FR" sz="2600" i="1" dirty="0">
                <a:latin typeface="Century Gothic" panose="020B0502020202020204" pitchFamily="34" charset="0"/>
              </a:rPr>
              <a:t>pas contrôlée</a:t>
            </a:r>
          </a:p>
          <a:p>
            <a:endParaRPr lang="fr-FR" sz="2600" i="1" dirty="0">
              <a:latin typeface="Century Gothic" panose="020B0502020202020204" pitchFamily="34" charset="0"/>
            </a:endParaRPr>
          </a:p>
          <a:p>
            <a:r>
              <a:rPr lang="fr-FR" sz="3200" dirty="0">
                <a:latin typeface="Century Gothic" panose="020B0502020202020204" pitchFamily="34" charset="0"/>
              </a:rPr>
              <a:t>La vue : </a:t>
            </a:r>
            <a:r>
              <a:rPr lang="fr-FR" sz="2600" i="1" dirty="0">
                <a:latin typeface="Century Gothic" panose="020B0502020202020204" pitchFamily="34" charset="0"/>
              </a:rPr>
              <a:t>astigmatisme avec port de lunettes. </a:t>
            </a:r>
          </a:p>
          <a:p>
            <a:pPr marL="0" indent="0">
              <a:buNone/>
            </a:pPr>
            <a:r>
              <a:rPr lang="fr-FR" sz="2600" i="1" dirty="0">
                <a:latin typeface="Century Gothic" panose="020B0502020202020204" pitchFamily="34" charset="0"/>
              </a:rPr>
              <a:t>	       Contrôle orthoptique RAS. Nouveau bilan </a:t>
            </a:r>
            <a:r>
              <a:rPr lang="fr-FR" sz="2600" i="1" dirty="0" err="1">
                <a:latin typeface="Century Gothic" panose="020B0502020202020204" pitchFamily="34" charset="0"/>
              </a:rPr>
              <a:t>neurovisuel</a:t>
            </a:r>
            <a:r>
              <a:rPr lang="fr-FR" sz="2600" i="1" dirty="0">
                <a:latin typeface="Century Gothic" panose="020B0502020202020204" pitchFamily="34" charset="0"/>
              </a:rPr>
              <a:t> prévu</a:t>
            </a:r>
          </a:p>
          <a:p>
            <a:pPr marL="0" indent="0">
              <a:buNone/>
            </a:pPr>
            <a:endParaRPr lang="fr-FR" sz="2600" i="1" dirty="0">
              <a:latin typeface="Century Gothic" panose="020B0502020202020204" pitchFamily="34" charset="0"/>
            </a:endParaRPr>
          </a:p>
          <a:p>
            <a:r>
              <a:rPr lang="fr-FR" sz="3200" dirty="0">
                <a:latin typeface="Century Gothic" panose="020B0502020202020204" pitchFamily="34" charset="0"/>
              </a:rPr>
              <a:t>Opérations : </a:t>
            </a:r>
            <a:r>
              <a:rPr lang="fr-FR" sz="2600" i="1" dirty="0">
                <a:latin typeface="Century Gothic" panose="020B0502020202020204" pitchFamily="34" charset="0"/>
              </a:rPr>
              <a:t>Amygdalectomie partielle (août 2020</a:t>
            </a:r>
            <a:r>
              <a:rPr lang="fr-FR" sz="3200" dirty="0">
                <a:latin typeface="Century Gothic" panose="020B0502020202020204" pitchFamily="34" charset="0"/>
              </a:rPr>
              <a:t>)</a:t>
            </a:r>
          </a:p>
          <a:p>
            <a:endParaRPr lang="fr-FR" sz="3200" dirty="0">
              <a:latin typeface="Century Gothic" panose="020B0502020202020204" pitchFamily="34" charset="0"/>
            </a:endParaRPr>
          </a:p>
          <a:p>
            <a:r>
              <a:rPr lang="fr-FR" sz="3200" dirty="0">
                <a:latin typeface="Century Gothic" panose="020B0502020202020204" pitchFamily="34" charset="0"/>
              </a:rPr>
              <a:t>L’exposition aux écrans: </a:t>
            </a:r>
            <a:r>
              <a:rPr lang="fr-FR" sz="2200" i="1" dirty="0">
                <a:latin typeface="Century Gothic" panose="020B0502020202020204" pitchFamily="34" charset="0"/>
              </a:rPr>
              <a:t>« oui il hurle et casse tout quand on arrête »</a:t>
            </a:r>
          </a:p>
          <a:p>
            <a:endParaRPr lang="fr-FR" sz="3200" dirty="0">
              <a:latin typeface="Century Gothic" panose="020B0502020202020204" pitchFamily="34" charset="0"/>
            </a:endParaRPr>
          </a:p>
          <a:p>
            <a:pPr algn="just"/>
            <a:r>
              <a:rPr lang="fr-FR" sz="3200" dirty="0">
                <a:latin typeface="Century Gothic" panose="020B0502020202020204" pitchFamily="34" charset="0"/>
              </a:rPr>
              <a:t>Les parents ont-ils déjà consulté des professionnels ? </a:t>
            </a:r>
            <a:r>
              <a:rPr lang="fr-FR" sz="2200" i="1" dirty="0">
                <a:latin typeface="Century Gothic" panose="020B0502020202020204" pitchFamily="34" charset="0"/>
              </a:rPr>
              <a:t>Quelques séances au CMP avec un 		pédopsychiatre car problème de sommeil (à 3 ans et demi), qui évoque : « Pas de nécessité de continuer le suivi,                tout va bien, enfant en pleine forme ».</a:t>
            </a:r>
          </a:p>
          <a:p>
            <a:pPr marL="457200" lvl="1" indent="0">
              <a:buNone/>
            </a:pPr>
            <a:endParaRPr lang="fr-FR" dirty="0">
              <a:latin typeface="Century Gothic" panose="020B0502020202020204" pitchFamily="34" charset="0"/>
            </a:endParaRPr>
          </a:p>
        </p:txBody>
      </p:sp>
      <p:sp>
        <p:nvSpPr>
          <p:cNvPr id="4" name="ZoneTexte 3">
            <a:extLst>
              <a:ext uri="{FF2B5EF4-FFF2-40B4-BE49-F238E27FC236}">
                <a16:creationId xmlns:a16="http://schemas.microsoft.com/office/drawing/2014/main" id="{367ED441-A5BB-11C6-4DD4-CBE7F2D30A05}"/>
              </a:ext>
            </a:extLst>
          </p:cNvPr>
          <p:cNvSpPr txBox="1"/>
          <p:nvPr/>
        </p:nvSpPr>
        <p:spPr>
          <a:xfrm>
            <a:off x="10146082" y="3429000"/>
            <a:ext cx="1540702" cy="1169551"/>
          </a:xfrm>
          <a:prstGeom prst="rect">
            <a:avLst/>
          </a:prstGeom>
          <a:noFill/>
          <a:ln>
            <a:solidFill>
              <a:schemeClr val="tx1"/>
            </a:solidFill>
          </a:ln>
        </p:spPr>
        <p:txBody>
          <a:bodyPr wrap="square" rtlCol="0">
            <a:spAutoFit/>
          </a:bodyPr>
          <a:lstStyle/>
          <a:p>
            <a:r>
              <a:rPr lang="fr-FR" sz="1400" dirty="0">
                <a:latin typeface="Century Gothic" panose="020B0502020202020204" pitchFamily="34" charset="0"/>
              </a:rPr>
              <a:t>Ici pas de question sur l’expression de la douleur (à revoir plus tard)</a:t>
            </a:r>
          </a:p>
        </p:txBody>
      </p:sp>
    </p:spTree>
    <p:extLst>
      <p:ext uri="{BB962C8B-B14F-4D97-AF65-F5344CB8AC3E}">
        <p14:creationId xmlns:p14="http://schemas.microsoft.com/office/powerpoint/2010/main" val="206768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E988E7-96AA-0D7A-6424-6595AD82197E}"/>
              </a:ext>
            </a:extLst>
          </p:cNvPr>
          <p:cNvSpPr>
            <a:spLocks noGrp="1"/>
          </p:cNvSpPr>
          <p:nvPr>
            <p:ph type="title"/>
          </p:nvPr>
        </p:nvSpPr>
        <p:spPr/>
        <p:txBody>
          <a:bodyPr/>
          <a:lstStyle/>
          <a:p>
            <a:r>
              <a:rPr lang="fr-FR" dirty="0">
                <a:solidFill>
                  <a:srgbClr val="EB6608"/>
                </a:solidFill>
                <a:latin typeface="Century Gothic" panose="020B0502020202020204" pitchFamily="34" charset="0"/>
              </a:rPr>
              <a:t>Rappel de la HAS</a:t>
            </a:r>
            <a:r>
              <a:rPr lang="fr-FR" sz="3600" dirty="0">
                <a:solidFill>
                  <a:srgbClr val="EB6608"/>
                </a:solidFill>
                <a:latin typeface="Century Gothic" panose="020B0502020202020204" pitchFamily="34" charset="0"/>
              </a:rPr>
              <a:t>*</a:t>
            </a:r>
            <a:endParaRPr lang="fr-FR" dirty="0">
              <a:solidFill>
                <a:srgbClr val="EB6608"/>
              </a:solidFill>
              <a:latin typeface="Century Gothic" panose="020B0502020202020204" pitchFamily="34" charset="0"/>
            </a:endParaRPr>
          </a:p>
        </p:txBody>
      </p:sp>
      <p:sp>
        <p:nvSpPr>
          <p:cNvPr id="3" name="Espace réservé du contenu 2">
            <a:extLst>
              <a:ext uri="{FF2B5EF4-FFF2-40B4-BE49-F238E27FC236}">
                <a16:creationId xmlns:a16="http://schemas.microsoft.com/office/drawing/2014/main" id="{D0F31B6B-CFA8-893A-0BBE-D45A3F49FBD3}"/>
              </a:ext>
            </a:extLst>
          </p:cNvPr>
          <p:cNvSpPr>
            <a:spLocks noGrp="1"/>
          </p:cNvSpPr>
          <p:nvPr>
            <p:ph idx="1"/>
          </p:nvPr>
        </p:nvSpPr>
        <p:spPr/>
        <p:txBody>
          <a:bodyPr/>
          <a:lstStyle/>
          <a:p>
            <a:endParaRPr lang="fr-FR" dirty="0">
              <a:latin typeface="Century Gothic" panose="020B0502020202020204" pitchFamily="34" charset="0"/>
            </a:endParaRPr>
          </a:p>
          <a:p>
            <a:pPr marL="0" indent="0" algn="just">
              <a:lnSpc>
                <a:spcPct val="150000"/>
              </a:lnSpc>
              <a:buNone/>
            </a:pPr>
            <a:r>
              <a:rPr lang="fr-FR" dirty="0">
                <a:latin typeface="Century Gothic" panose="020B0502020202020204" pitchFamily="34" charset="0"/>
              </a:rPr>
              <a:t>« </a:t>
            </a:r>
            <a:r>
              <a:rPr lang="fr-FR" b="1" u="sng" dirty="0">
                <a:effectLst/>
                <a:latin typeface="Century Gothic" panose="020B0502020202020204" pitchFamily="34" charset="0"/>
              </a:rPr>
              <a:t>Quel que soit l’âge</a:t>
            </a:r>
            <a:r>
              <a:rPr lang="fr-FR" dirty="0">
                <a:latin typeface="Century Gothic" panose="020B0502020202020204" pitchFamily="34" charset="0"/>
              </a:rPr>
              <a:t>, toute </a:t>
            </a:r>
            <a:r>
              <a:rPr lang="fr-FR" b="1" dirty="0">
                <a:latin typeface="Century Gothic" panose="020B0502020202020204" pitchFamily="34" charset="0"/>
              </a:rPr>
              <a:t>inquiétude des parents</a:t>
            </a:r>
            <a:r>
              <a:rPr lang="fr-FR" dirty="0">
                <a:latin typeface="Century Gothic" panose="020B0502020202020204" pitchFamily="34" charset="0"/>
              </a:rPr>
              <a:t> concernant le neurodéveloppement de leur enfant doit être considérée comme un signe d’appel (AE). Il en est de même pour toute </a:t>
            </a:r>
            <a:r>
              <a:rPr lang="fr-FR" b="1" dirty="0">
                <a:latin typeface="Century Gothic" panose="020B0502020202020204" pitchFamily="34" charset="0"/>
              </a:rPr>
              <a:t>régression ou non-progression des acquisitions.</a:t>
            </a:r>
            <a:r>
              <a:rPr lang="fr-FR" dirty="0">
                <a:latin typeface="Century Gothic" panose="020B0502020202020204" pitchFamily="34" charset="0"/>
              </a:rPr>
              <a:t> (AE) »</a:t>
            </a:r>
          </a:p>
        </p:txBody>
      </p:sp>
      <p:pic>
        <p:nvPicPr>
          <p:cNvPr id="5" name="Image 4">
            <a:extLst>
              <a:ext uri="{FF2B5EF4-FFF2-40B4-BE49-F238E27FC236}">
                <a16:creationId xmlns:a16="http://schemas.microsoft.com/office/drawing/2014/main" id="{50A8AD73-3E2E-1389-88FC-2961328D87FF}"/>
              </a:ext>
            </a:extLst>
          </p:cNvPr>
          <p:cNvPicPr>
            <a:picLocks noChangeAspect="1"/>
          </p:cNvPicPr>
          <p:nvPr/>
        </p:nvPicPr>
        <p:blipFill>
          <a:blip r:embed="rId3"/>
          <a:stretch>
            <a:fillRect/>
          </a:stretch>
        </p:blipFill>
        <p:spPr>
          <a:xfrm>
            <a:off x="10448989" y="230188"/>
            <a:ext cx="1114425" cy="600075"/>
          </a:xfrm>
          <a:prstGeom prst="rect">
            <a:avLst/>
          </a:prstGeom>
        </p:spPr>
      </p:pic>
      <p:sp>
        <p:nvSpPr>
          <p:cNvPr id="6" name="ZoneTexte 5">
            <a:extLst>
              <a:ext uri="{FF2B5EF4-FFF2-40B4-BE49-F238E27FC236}">
                <a16:creationId xmlns:a16="http://schemas.microsoft.com/office/drawing/2014/main" id="{6119E971-5AE4-A383-EBDD-692230499EA6}"/>
              </a:ext>
            </a:extLst>
          </p:cNvPr>
          <p:cNvSpPr txBox="1"/>
          <p:nvPr/>
        </p:nvSpPr>
        <p:spPr>
          <a:xfrm>
            <a:off x="1064712" y="6363222"/>
            <a:ext cx="9958192" cy="461665"/>
          </a:xfrm>
          <a:prstGeom prst="rect">
            <a:avLst/>
          </a:prstGeom>
          <a:noFill/>
        </p:spPr>
        <p:txBody>
          <a:bodyPr wrap="square" rtlCol="0">
            <a:spAutoFit/>
          </a:bodyPr>
          <a:lstStyle/>
          <a:p>
            <a:r>
              <a:rPr lang="fr-FR" sz="1200" dirty="0">
                <a:latin typeface="Century Gothic" panose="020B0502020202020204" pitchFamily="34" charset="0"/>
              </a:rPr>
              <a:t>* RBPP Troubles du neurodéveloppement - Repérage et orientation des enfants à risque (2020)</a:t>
            </a:r>
          </a:p>
          <a:p>
            <a:endParaRPr lang="fr-FR" sz="1200" dirty="0">
              <a:latin typeface="Century Gothic" panose="020B0502020202020204" pitchFamily="34" charset="0"/>
            </a:endParaRPr>
          </a:p>
        </p:txBody>
      </p:sp>
    </p:spTree>
    <p:extLst>
      <p:ext uri="{BB962C8B-B14F-4D97-AF65-F5344CB8AC3E}">
        <p14:creationId xmlns:p14="http://schemas.microsoft.com/office/powerpoint/2010/main" val="104462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a:extLst>
              <a:ext uri="{FF2B5EF4-FFF2-40B4-BE49-F238E27FC236}">
                <a16:creationId xmlns:a16="http://schemas.microsoft.com/office/drawing/2014/main" id="{85E9590D-CFCC-C46C-46E8-0ED7DCEB879C}"/>
              </a:ext>
            </a:extLst>
          </p:cNvPr>
          <p:cNvGraphicFramePr>
            <a:graphicFrameLocks noGrp="1"/>
          </p:cNvGraphicFramePr>
          <p:nvPr>
            <p:ph idx="1"/>
            <p:extLst>
              <p:ext uri="{D42A27DB-BD31-4B8C-83A1-F6EECF244321}">
                <p14:modId xmlns:p14="http://schemas.microsoft.com/office/powerpoint/2010/main" val="1528503895"/>
              </p:ext>
            </p:extLst>
          </p:nvPr>
        </p:nvGraphicFramePr>
        <p:xfrm>
          <a:off x="704385" y="654746"/>
          <a:ext cx="10515600" cy="54561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a:extLst>
              <a:ext uri="{FF2B5EF4-FFF2-40B4-BE49-F238E27FC236}">
                <a16:creationId xmlns:a16="http://schemas.microsoft.com/office/drawing/2014/main" id="{E29EAF2B-9C2E-700D-441D-9BDCA87C0031}"/>
              </a:ext>
            </a:extLst>
          </p:cNvPr>
          <p:cNvSpPr/>
          <p:nvPr/>
        </p:nvSpPr>
        <p:spPr>
          <a:xfrm>
            <a:off x="4066477" y="2341755"/>
            <a:ext cx="3791415" cy="234176"/>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Century Gothic" panose="020B0502020202020204" pitchFamily="34" charset="0"/>
              </a:rPr>
              <a:t>Selon le temps que vous avez</a:t>
            </a:r>
          </a:p>
        </p:txBody>
      </p:sp>
    </p:spTree>
    <p:extLst>
      <p:ext uri="{BB962C8B-B14F-4D97-AF65-F5344CB8AC3E}">
        <p14:creationId xmlns:p14="http://schemas.microsoft.com/office/powerpoint/2010/main" val="649437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7A60A0-967D-D899-8A98-46072FE98AB8}"/>
              </a:ext>
            </a:extLst>
          </p:cNvPr>
          <p:cNvSpPr>
            <a:spLocks noGrp="1"/>
          </p:cNvSpPr>
          <p:nvPr>
            <p:ph type="title"/>
          </p:nvPr>
        </p:nvSpPr>
        <p:spPr/>
        <p:txBody>
          <a:bodyPr>
            <a:normAutofit/>
          </a:bodyPr>
          <a:lstStyle/>
          <a:p>
            <a:r>
              <a:rPr lang="fr-FR" dirty="0">
                <a:solidFill>
                  <a:srgbClr val="EB6608"/>
                </a:solidFill>
                <a:latin typeface="Century Gothic" panose="020B0502020202020204" pitchFamily="34" charset="0"/>
              </a:rPr>
              <a:t>Lors de la consultation dédiée…</a:t>
            </a:r>
          </a:p>
        </p:txBody>
      </p:sp>
      <p:sp>
        <p:nvSpPr>
          <p:cNvPr id="3" name="Espace réservé du contenu 2">
            <a:extLst>
              <a:ext uri="{FF2B5EF4-FFF2-40B4-BE49-F238E27FC236}">
                <a16:creationId xmlns:a16="http://schemas.microsoft.com/office/drawing/2014/main" id="{60C74433-8C4D-746E-6C7C-068F0A03A3C0}"/>
              </a:ext>
            </a:extLst>
          </p:cNvPr>
          <p:cNvSpPr>
            <a:spLocks noGrp="1"/>
          </p:cNvSpPr>
          <p:nvPr>
            <p:ph idx="1"/>
          </p:nvPr>
        </p:nvSpPr>
        <p:spPr>
          <a:xfrm>
            <a:off x="838200" y="2993721"/>
            <a:ext cx="10515600" cy="3183242"/>
          </a:xfrm>
        </p:spPr>
        <p:txBody>
          <a:bodyPr>
            <a:normAutofit fontScale="92500" lnSpcReduction="10000"/>
          </a:bodyPr>
          <a:lstStyle/>
          <a:p>
            <a:r>
              <a:rPr lang="fr-FR" dirty="0">
                <a:latin typeface="Century Gothic" panose="020B0502020202020204" pitchFamily="34" charset="0"/>
              </a:rPr>
              <a:t>Refaire un point sur les inquiétudes des parents</a:t>
            </a:r>
          </a:p>
          <a:p>
            <a:r>
              <a:rPr lang="fr-FR" dirty="0">
                <a:latin typeface="Century Gothic" panose="020B0502020202020204" pitchFamily="34" charset="0"/>
              </a:rPr>
              <a:t>Reprendre les différents domaines à questionner :</a:t>
            </a:r>
          </a:p>
          <a:p>
            <a:pPr marL="457200" lvl="1" indent="0">
              <a:buNone/>
            </a:pPr>
            <a:r>
              <a:rPr lang="fr-FR" dirty="0">
                <a:latin typeface="Century Gothic" panose="020B0502020202020204" pitchFamily="34" charset="0"/>
              </a:rPr>
              <a:t>- Psychomotricité</a:t>
            </a:r>
          </a:p>
          <a:p>
            <a:pPr lvl="1">
              <a:buFontTx/>
              <a:buChar char="-"/>
            </a:pPr>
            <a:r>
              <a:rPr lang="fr-FR" dirty="0">
                <a:latin typeface="Century Gothic" panose="020B0502020202020204" pitchFamily="34" charset="0"/>
              </a:rPr>
              <a:t>Langage/communication</a:t>
            </a:r>
          </a:p>
          <a:p>
            <a:pPr lvl="1">
              <a:buFontTx/>
              <a:buChar char="-"/>
            </a:pPr>
            <a:r>
              <a:rPr lang="fr-FR" dirty="0">
                <a:latin typeface="Century Gothic" panose="020B0502020202020204" pitchFamily="34" charset="0"/>
              </a:rPr>
              <a:t>Relations sociales</a:t>
            </a:r>
          </a:p>
          <a:p>
            <a:pPr lvl="1">
              <a:buFontTx/>
              <a:buChar char="-"/>
            </a:pPr>
            <a:r>
              <a:rPr lang="fr-FR" dirty="0">
                <a:latin typeface="Century Gothic" panose="020B0502020202020204" pitchFamily="34" charset="0"/>
              </a:rPr>
              <a:t>Comportement au quotidien</a:t>
            </a:r>
          </a:p>
          <a:p>
            <a:pPr lvl="1">
              <a:buFontTx/>
              <a:buChar char="-"/>
            </a:pPr>
            <a:r>
              <a:rPr lang="fr-FR" dirty="0">
                <a:latin typeface="Century Gothic" panose="020B0502020202020204" pitchFamily="34" charset="0"/>
              </a:rPr>
              <a:t>Scolarité</a:t>
            </a:r>
          </a:p>
          <a:p>
            <a:pPr lvl="1">
              <a:buFontTx/>
              <a:buChar char="-"/>
            </a:pPr>
            <a:endParaRPr lang="fr-FR" dirty="0">
              <a:latin typeface="Century Gothic" panose="020B0502020202020204" pitchFamily="34" charset="0"/>
            </a:endParaRPr>
          </a:p>
          <a:p>
            <a:pPr lvl="1">
              <a:buFontTx/>
              <a:buChar char="-"/>
            </a:pPr>
            <a:r>
              <a:rPr lang="fr-FR" dirty="0">
                <a:latin typeface="Century Gothic" panose="020B0502020202020204" pitchFamily="34" charset="0"/>
              </a:rPr>
              <a:t>Activités / intérêts…</a:t>
            </a:r>
          </a:p>
        </p:txBody>
      </p:sp>
      <p:sp>
        <p:nvSpPr>
          <p:cNvPr id="4" name="ZoneTexte 3">
            <a:extLst>
              <a:ext uri="{FF2B5EF4-FFF2-40B4-BE49-F238E27FC236}">
                <a16:creationId xmlns:a16="http://schemas.microsoft.com/office/drawing/2014/main" id="{8A4779D8-F5A1-A39F-6AFE-CED98D2AA7DA}"/>
              </a:ext>
            </a:extLst>
          </p:cNvPr>
          <p:cNvSpPr txBox="1"/>
          <p:nvPr/>
        </p:nvSpPr>
        <p:spPr>
          <a:xfrm>
            <a:off x="9794309" y="1506022"/>
            <a:ext cx="3118981" cy="369332"/>
          </a:xfrm>
          <a:prstGeom prst="rect">
            <a:avLst/>
          </a:prstGeom>
          <a:noFill/>
        </p:spPr>
        <p:txBody>
          <a:bodyPr wrap="square" rtlCol="0">
            <a:spAutoFit/>
          </a:bodyPr>
          <a:lstStyle/>
          <a:p>
            <a:r>
              <a:rPr lang="fr-FR" sz="1800" dirty="0">
                <a:latin typeface="Century Gothic" panose="020B0502020202020204" pitchFamily="34" charset="0"/>
              </a:rPr>
              <a:t>Novembre 2020</a:t>
            </a:r>
            <a:endParaRPr lang="fr-FR" dirty="0"/>
          </a:p>
        </p:txBody>
      </p:sp>
    </p:spTree>
    <p:extLst>
      <p:ext uri="{BB962C8B-B14F-4D97-AF65-F5344CB8AC3E}">
        <p14:creationId xmlns:p14="http://schemas.microsoft.com/office/powerpoint/2010/main" val="425067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A905E1-5708-F234-301F-DD10B411A3EE}"/>
              </a:ext>
            </a:extLst>
          </p:cNvPr>
          <p:cNvSpPr>
            <a:spLocks noGrp="1"/>
          </p:cNvSpPr>
          <p:nvPr>
            <p:ph type="title"/>
          </p:nvPr>
        </p:nvSpPr>
        <p:spPr/>
        <p:txBody>
          <a:bodyPr>
            <a:normAutofit/>
          </a:bodyPr>
          <a:lstStyle/>
          <a:p>
            <a:r>
              <a:rPr lang="fr-FR" dirty="0">
                <a:solidFill>
                  <a:srgbClr val="EB6608"/>
                </a:solidFill>
                <a:latin typeface="Century Gothic" panose="020B0502020202020204" pitchFamily="34" charset="0"/>
              </a:rPr>
              <a:t>Psychomotricité</a:t>
            </a:r>
          </a:p>
        </p:txBody>
      </p:sp>
      <p:sp>
        <p:nvSpPr>
          <p:cNvPr id="3" name="Espace réservé du contenu 2">
            <a:extLst>
              <a:ext uri="{FF2B5EF4-FFF2-40B4-BE49-F238E27FC236}">
                <a16:creationId xmlns:a16="http://schemas.microsoft.com/office/drawing/2014/main" id="{7E6C6A8E-0D0B-7D6D-E50F-818915C0D1A5}"/>
              </a:ext>
            </a:extLst>
          </p:cNvPr>
          <p:cNvSpPr>
            <a:spLocks noGrp="1"/>
          </p:cNvSpPr>
          <p:nvPr>
            <p:ph idx="1"/>
          </p:nvPr>
        </p:nvSpPr>
        <p:spPr/>
        <p:txBody>
          <a:bodyPr/>
          <a:lstStyle/>
          <a:p>
            <a:r>
              <a:rPr lang="fr-FR" dirty="0">
                <a:latin typeface="Century Gothic" panose="020B0502020202020204" pitchFamily="34" charset="0"/>
              </a:rPr>
              <a:t>Cf carnet de santé</a:t>
            </a:r>
          </a:p>
          <a:p>
            <a:endParaRPr lang="fr-FR" dirty="0"/>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Marche : 12 mois.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Motricité globale : Mohamed est assez « effrayé » par les jeux en extérieur (faire du toboggan, grimper …). Il porte peu d’intérêt pour le vélo et la trottinette. Il rencontre des difficultés avec les jeux de ballon.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dirty="0">
                <a:effectLst/>
                <a:latin typeface="Century Gothic" panose="020B0502020202020204" pitchFamily="34" charset="0"/>
                <a:ea typeface="Calibri" panose="020F0502020204030204" pitchFamily="34" charset="0"/>
                <a:cs typeface="Times New Roman" panose="02020603050405020304" pitchFamily="18" charset="0"/>
              </a:rPr>
              <a:t>Motricité fine : Pas aisée. Il est gaucher. Le graphisme est difficile (qualité). Il manipule la pâte à modeler mais ne fait pas de bonhomme par exemple ou autre, il a</a:t>
            </a:r>
            <a:r>
              <a:rPr lang="fr-FR" sz="1800" dirty="0">
                <a:effectLst/>
                <a:latin typeface="Century Gothic" panose="020B0502020202020204" pitchFamily="34" charset="0"/>
                <a:ea typeface="Calibri" panose="020F0502020204030204" pitchFamily="34" charset="0"/>
                <a:cs typeface="Calibri" panose="020F0502020204030204" pitchFamily="34" charset="0"/>
              </a:rPr>
              <a:t> de la difficulté à manipuler sa voiture télécommandée…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4250540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C9C3406-18CC-E8C1-8C22-8AC8CB74718F}"/>
              </a:ext>
            </a:extLst>
          </p:cNvPr>
          <p:cNvSpPr>
            <a:spLocks noGrp="1"/>
          </p:cNvSpPr>
          <p:nvPr>
            <p:ph idx="1"/>
          </p:nvPr>
        </p:nvSpPr>
        <p:spPr/>
        <p:txBody>
          <a:bodyPr/>
          <a:lstStyle/>
          <a:p>
            <a:pPr algn="just">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Le langage oral n’a pas présenté de retard selon les parents : il parle bien, pose des questions…</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000" dirty="0">
                <a:effectLst/>
                <a:latin typeface="Century Gothic" panose="020B0502020202020204" pitchFamily="34" charset="0"/>
                <a:ea typeface="Calibri" panose="020F0502020204030204" pitchFamily="34" charset="0"/>
                <a:cs typeface="Times New Roman" panose="02020603050405020304" pitchFamily="18" charset="0"/>
              </a:rPr>
              <a:t>La compréhension semble bonne.</a:t>
            </a:r>
          </a:p>
          <a:p>
            <a:pPr algn="just">
              <a:lnSpc>
                <a:spcPct val="107000"/>
              </a:lnSpc>
              <a:spcAft>
                <a:spcPts val="800"/>
              </a:spcAft>
            </a:pPr>
            <a:endParaRPr lang="fr-FR" sz="2000" dirty="0">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fr-FR" sz="2000" i="1" dirty="0">
                <a:latin typeface="Century Gothic" panose="020B0502020202020204" pitchFamily="34" charset="0"/>
                <a:ea typeface="Calibri" panose="020F0502020204030204" pitchFamily="34" charset="0"/>
                <a:cs typeface="Times New Roman" panose="02020603050405020304" pitchFamily="18" charset="0"/>
              </a:rPr>
              <a:t>(Attention: ici, vous observez pendant la consultation que l’enfant parle fort, coupe la parole, et peut répondre « à coté » de la question (ex: « on va au marché, le marché aux poissons » réplique dans Bob l’éponge), i</a:t>
            </a:r>
            <a:r>
              <a:rPr lang="fr-FR" sz="2000" i="1" dirty="0">
                <a:effectLst/>
                <a:latin typeface="Century Gothic" panose="020B0502020202020204" pitchFamily="34" charset="0"/>
                <a:ea typeface="Calibri" panose="020F0502020204030204" pitchFamily="34" charset="0"/>
                <a:cs typeface="Times New Roman" panose="02020603050405020304" pitchFamily="18" charset="0"/>
              </a:rPr>
              <a:t>l marche dans le bureau et ne demande pas à jouer aux jeux dans la pièce)</a:t>
            </a:r>
          </a:p>
          <a:p>
            <a:endParaRPr lang="fr-FR" dirty="0">
              <a:latin typeface="Century Gothic" panose="020B0502020202020204" pitchFamily="34" charset="0"/>
            </a:endParaRPr>
          </a:p>
        </p:txBody>
      </p:sp>
      <p:sp>
        <p:nvSpPr>
          <p:cNvPr id="4" name="Titre 1">
            <a:extLst>
              <a:ext uri="{FF2B5EF4-FFF2-40B4-BE49-F238E27FC236}">
                <a16:creationId xmlns:a16="http://schemas.microsoft.com/office/drawing/2014/main" id="{A5211DF3-C1FE-A4B3-347E-5A293882AAD0}"/>
              </a:ext>
            </a:extLst>
          </p:cNvPr>
          <p:cNvSpPr>
            <a:spLocks noGrp="1"/>
          </p:cNvSpPr>
          <p:nvPr>
            <p:ph type="title"/>
          </p:nvPr>
        </p:nvSpPr>
        <p:spPr>
          <a:xfrm>
            <a:off x="838200" y="365125"/>
            <a:ext cx="10515600" cy="1325563"/>
          </a:xfrm>
        </p:spPr>
        <p:txBody>
          <a:bodyPr>
            <a:normAutofit/>
          </a:bodyPr>
          <a:lstStyle/>
          <a:p>
            <a:r>
              <a:rPr lang="fr-FR" dirty="0">
                <a:solidFill>
                  <a:srgbClr val="EB6608"/>
                </a:solidFill>
                <a:latin typeface="Century Gothic" panose="020B0502020202020204" pitchFamily="34" charset="0"/>
              </a:rPr>
              <a:t>Langage / communication</a:t>
            </a:r>
          </a:p>
        </p:txBody>
      </p:sp>
    </p:spTree>
    <p:extLst>
      <p:ext uri="{BB962C8B-B14F-4D97-AF65-F5344CB8AC3E}">
        <p14:creationId xmlns:p14="http://schemas.microsoft.com/office/powerpoint/2010/main" val="22307004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1168</TotalTime>
  <Words>2416</Words>
  <Application>Microsoft Office PowerPoint</Application>
  <PresentationFormat>Grand écran</PresentationFormat>
  <Paragraphs>334</Paragraphs>
  <Slides>30</Slides>
  <Notes>22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30</vt:i4>
      </vt:variant>
    </vt:vector>
  </HeadingPairs>
  <TitlesOfParts>
    <vt:vector size="35" baseType="lpstr">
      <vt:lpstr>Arial</vt:lpstr>
      <vt:lpstr>Calibri</vt:lpstr>
      <vt:lpstr>Calibri Light</vt:lpstr>
      <vt:lpstr>Century Gothic</vt:lpstr>
      <vt:lpstr>Thème Office</vt:lpstr>
      <vt:lpstr>Séquence 4  Vignette clinique 1</vt:lpstr>
      <vt:lpstr>Mohamed Adénane, 5 ans 5 mois</vt:lpstr>
      <vt:lpstr>Présentation PowerPoint</vt:lpstr>
      <vt:lpstr>1ers questionnements</vt:lpstr>
      <vt:lpstr>Rappel de la HAS*</vt:lpstr>
      <vt:lpstr>Présentation PowerPoint</vt:lpstr>
      <vt:lpstr>Lors de la consultation dédiée…</vt:lpstr>
      <vt:lpstr>Psychomotricité</vt:lpstr>
      <vt:lpstr>Langage / communication</vt:lpstr>
      <vt:lpstr>Relations sociales</vt:lpstr>
      <vt:lpstr>Comportement au quotidien</vt:lpstr>
      <vt:lpstr>Scolarité</vt:lpstr>
      <vt:lpstr>Activités / intérêts</vt:lpstr>
      <vt:lpstr>Remplissage d’un guide TND aux vues des éléments</vt:lpstr>
      <vt:lpstr>Présentation PowerPoint</vt:lpstr>
      <vt:lpstr>Présentation PowerPoint</vt:lpstr>
      <vt:lpstr>Présentation PowerPoint</vt:lpstr>
      <vt:lpstr>Ne pas oublier de remplir et signer…</vt:lpstr>
      <vt:lpstr>Présentation PowerPoint</vt:lpstr>
      <vt:lpstr>Proposition de consultation de suivi</vt:lpstr>
      <vt:lpstr>Chemin clinique 1</vt:lpstr>
      <vt:lpstr>Définition</vt:lpstr>
      <vt:lpstr>Présentation PowerPoint</vt:lpstr>
      <vt:lpstr>Présentation PowerPoint</vt:lpstr>
      <vt:lpstr>Présentation PowerPoint</vt:lpstr>
      <vt:lpstr>D’après la vignette clinique vue dans la séquence 5, nous vous proposons de remplir le chemin clinique au regard de toutes les informations en votre possession.   Vous apporterez des remarques/ propositions au parcours proposé.</vt:lpstr>
      <vt:lpstr>Lecture des comptes-rendus réalisés</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céline oliviero</dc:creator>
  <cp:lastModifiedBy>céline oliviero</cp:lastModifiedBy>
  <cp:revision>18</cp:revision>
  <dcterms:created xsi:type="dcterms:W3CDTF">2023-01-09T14:26:18Z</dcterms:created>
  <dcterms:modified xsi:type="dcterms:W3CDTF">2023-02-17T15:21:09Z</dcterms:modified>
</cp:coreProperties>
</file>